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4.xml" ContentType="application/vnd.openxmlformats-officedocument.presentationml.tags+xml"/>
  <Override PartName="/ppt/notesSlides/notesSlide27.xml" ContentType="application/vnd.openxmlformats-officedocument.presentationml.notesSlide+xml"/>
  <Override PartName="/ppt/tags/tag5.xml" ContentType="application/vnd.openxmlformats-officedocument.presentationml.tags+xml"/>
  <Override PartName="/ppt/notesSlides/notesSlide28.xml" ContentType="application/vnd.openxmlformats-officedocument.presentationml.notesSlide+xml"/>
  <Override PartName="/ppt/tags/tag6.xml" ContentType="application/vnd.openxmlformats-officedocument.presentationml.tags+xml"/>
  <Override PartName="/ppt/notesSlides/notesSlide29.xml" ContentType="application/vnd.openxmlformats-officedocument.presentationml.notesSlide+xml"/>
  <Override PartName="/ppt/tags/tag7.xml" ContentType="application/vnd.openxmlformats-officedocument.presentationml.tags+xml"/>
  <Override PartName="/ppt/notesSlides/notesSlide30.xml" ContentType="application/vnd.openxmlformats-officedocument.presentationml.notesSlide+xml"/>
  <Override PartName="/ppt/tags/tag8.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tags/tag10.xml" ContentType="application/vnd.openxmlformats-officedocument.presentationml.tags+xml"/>
  <Override PartName="/ppt/notesSlides/notesSlide34.xml" ContentType="application/vnd.openxmlformats-officedocument.presentationml.notesSlide+xml"/>
  <Override PartName="/ppt/tags/tag11.xml" ContentType="application/vnd.openxmlformats-officedocument.presentationml.tags+xml"/>
  <Override PartName="/ppt/notesSlides/notesSlide35.xml" ContentType="application/vnd.openxmlformats-officedocument.presentationml.notesSlide+xml"/>
  <Override PartName="/ppt/tags/tag12.xml" ContentType="application/vnd.openxmlformats-officedocument.presentationml.tags+xml"/>
  <Override PartName="/ppt/notesSlides/notesSlide36.xml" ContentType="application/vnd.openxmlformats-officedocument.presentationml.notesSlide+xml"/>
  <Override PartName="/ppt/tags/tag13.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43.xml" ContentType="application/vnd.openxmlformats-officedocument.presentationml.notesSlide+xml"/>
  <Override PartName="/ppt/tags/tag16.xml" ContentType="application/vnd.openxmlformats-officedocument.presentationml.tags+xml"/>
  <Override PartName="/ppt/notesSlides/notesSlide44.xml" ContentType="application/vnd.openxmlformats-officedocument.presentationml.notesSlide+xml"/>
  <Override PartName="/ppt/tags/tag17.xml" ContentType="application/vnd.openxmlformats-officedocument.presentationml.tags+xml"/>
  <Override PartName="/ppt/notesSlides/notesSlide45.xml" ContentType="application/vnd.openxmlformats-officedocument.presentationml.notesSlide+xml"/>
  <Override PartName="/ppt/tags/tag18.xml" ContentType="application/vnd.openxmlformats-officedocument.presentationml.tags+xml"/>
  <Override PartName="/ppt/notesSlides/notesSlide46.xml" ContentType="application/vnd.openxmlformats-officedocument.presentationml.notesSlide+xml"/>
  <Override PartName="/ppt/tags/tag19.xml" ContentType="application/vnd.openxmlformats-officedocument.presentationml.tags+xml"/>
  <Override PartName="/ppt/notesSlides/notesSlide47.xml" ContentType="application/vnd.openxmlformats-officedocument.presentationml.notesSlide+xml"/>
  <Override PartName="/ppt/tags/tag20.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06" r:id="rId3"/>
    <p:sldMasterId id="2147483728" r:id="rId4"/>
  </p:sldMasterIdLst>
  <p:notesMasterIdLst>
    <p:notesMasterId r:id="rId66"/>
  </p:notesMasterIdLst>
  <p:handoutMasterIdLst>
    <p:handoutMasterId r:id="rId67"/>
  </p:handoutMasterIdLst>
  <p:sldIdLst>
    <p:sldId id="4609" r:id="rId5"/>
    <p:sldId id="2147478200" r:id="rId6"/>
    <p:sldId id="2593" r:id="rId7"/>
    <p:sldId id="2147478207" r:id="rId8"/>
    <p:sldId id="2147478206" r:id="rId9"/>
    <p:sldId id="2644" r:id="rId10"/>
    <p:sldId id="599" r:id="rId11"/>
    <p:sldId id="2147478242" r:id="rId12"/>
    <p:sldId id="2147478192" r:id="rId13"/>
    <p:sldId id="2527" r:id="rId14"/>
    <p:sldId id="2540" r:id="rId15"/>
    <p:sldId id="2147478195" r:id="rId16"/>
    <p:sldId id="2147478212" r:id="rId17"/>
    <p:sldId id="2147478217" r:id="rId18"/>
    <p:sldId id="2147478216" r:id="rId19"/>
    <p:sldId id="2147478210" r:id="rId20"/>
    <p:sldId id="2147375714" r:id="rId21"/>
    <p:sldId id="2147478194" r:id="rId22"/>
    <p:sldId id="2147478213" r:id="rId23"/>
    <p:sldId id="2601" r:id="rId24"/>
    <p:sldId id="2147478209" r:id="rId25"/>
    <p:sldId id="2147478193" r:id="rId26"/>
    <p:sldId id="2147478245" r:id="rId27"/>
    <p:sldId id="2147478243" r:id="rId28"/>
    <p:sldId id="602" r:id="rId29"/>
    <p:sldId id="2147375725" r:id="rId30"/>
    <p:sldId id="4573" r:id="rId31"/>
    <p:sldId id="2147478221" r:id="rId32"/>
    <p:sldId id="2147478196" r:id="rId33"/>
    <p:sldId id="2147375681" r:id="rId34"/>
    <p:sldId id="2531" r:id="rId35"/>
    <p:sldId id="2147375687" r:id="rId36"/>
    <p:sldId id="2147375683" r:id="rId37"/>
    <p:sldId id="2147478241" r:id="rId38"/>
    <p:sldId id="2147375684" r:id="rId39"/>
    <p:sldId id="309" r:id="rId40"/>
    <p:sldId id="2147375686" r:id="rId41"/>
    <p:sldId id="2147375685" r:id="rId42"/>
    <p:sldId id="484" r:id="rId43"/>
    <p:sldId id="2147478214" r:id="rId44"/>
    <p:sldId id="2147478215" r:id="rId45"/>
    <p:sldId id="2618" r:id="rId46"/>
    <p:sldId id="4620" r:id="rId47"/>
    <p:sldId id="302" r:id="rId48"/>
    <p:sldId id="2147478191" r:id="rId49"/>
    <p:sldId id="2147478239" r:id="rId50"/>
    <p:sldId id="2505" r:id="rId51"/>
    <p:sldId id="2147478220" r:id="rId52"/>
    <p:sldId id="2147478219" r:id="rId53"/>
    <p:sldId id="2147478218" r:id="rId54"/>
    <p:sldId id="2581" r:id="rId55"/>
    <p:sldId id="315" r:id="rId56"/>
    <p:sldId id="2147478201" r:id="rId57"/>
    <p:sldId id="2147478205" r:id="rId58"/>
    <p:sldId id="2147478202" r:id="rId59"/>
    <p:sldId id="2147478203" r:id="rId60"/>
    <p:sldId id="2147375736" r:id="rId61"/>
    <p:sldId id="2147375729" r:id="rId62"/>
    <p:sldId id="2147478204" r:id="rId63"/>
    <p:sldId id="2147478208" r:id="rId64"/>
    <p:sldId id="401" r:id="rId65"/>
  </p:sldIdLst>
  <p:sldSz cx="12192000" cy="6858000"/>
  <p:notesSz cx="6858000" cy="9144000"/>
  <p:custDataLst>
    <p:tags r:id="rId6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orient="horz" pos="1140" userDrawn="1">
          <p15:clr>
            <a:srgbClr val="A4A3A4"/>
          </p15:clr>
        </p15:guide>
        <p15:guide id="3" orient="horz" pos="1338" userDrawn="1">
          <p15:clr>
            <a:srgbClr val="A4A3A4"/>
          </p15:clr>
        </p15:guide>
        <p15:guide id="4" orient="horz" pos="3974" userDrawn="1">
          <p15:clr>
            <a:srgbClr val="A4A3A4"/>
          </p15:clr>
        </p15:guide>
        <p15:guide id="5" orient="horz" pos="785" userDrawn="1">
          <p15:clr>
            <a:srgbClr val="A4A3A4"/>
          </p15:clr>
        </p15:guide>
        <p15:guide id="6" orient="horz" pos="4148" userDrawn="1">
          <p15:clr>
            <a:srgbClr val="A4A3A4"/>
          </p15:clr>
        </p15:guide>
        <p15:guide id="7" orient="horz" pos="599" userDrawn="1">
          <p15:clr>
            <a:srgbClr val="A4A3A4"/>
          </p15:clr>
        </p15:guide>
        <p15:guide id="8" pos="272" userDrawn="1">
          <p15:clr>
            <a:srgbClr val="A4A3A4"/>
          </p15:clr>
        </p15:guide>
        <p15:guide id="9" pos="74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A9CD"/>
    <a:srgbClr val="4D4D4D"/>
    <a:srgbClr val="7CBCD9"/>
    <a:srgbClr val="AAABB8"/>
    <a:srgbClr val="B0A9A0"/>
    <a:srgbClr val="BFBAB2"/>
    <a:srgbClr val="CFCBC4"/>
    <a:srgbClr val="DFDBD7"/>
    <a:srgbClr val="ECC4DA"/>
    <a:srgbClr val="D985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2000" autoAdjust="0"/>
  </p:normalViewPr>
  <p:slideViewPr>
    <p:cSldViewPr snapToGrid="0" showGuides="1">
      <p:cViewPr varScale="1">
        <p:scale>
          <a:sx n="79" d="100"/>
          <a:sy n="79" d="100"/>
        </p:scale>
        <p:origin x="850" y="288"/>
      </p:cViewPr>
      <p:guideLst>
        <p:guide orient="horz" pos="187"/>
        <p:guide orient="horz" pos="1140"/>
        <p:guide orient="horz" pos="1338"/>
        <p:guide orient="horz" pos="3974"/>
        <p:guide orient="horz" pos="785"/>
        <p:guide orient="horz" pos="4148"/>
        <p:guide orient="horz" pos="599"/>
        <p:guide pos="272"/>
        <p:guide pos="740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2" d="100"/>
          <a:sy n="72" d="100"/>
        </p:scale>
        <p:origin x="2938"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gs" Target="tags/tag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698501261910375"/>
          <c:y val="0.2324735658775034"/>
          <c:w val="0.5734726870539274"/>
          <c:h val="0.72143139734806394"/>
        </c:manualLayout>
      </c:layout>
      <c:doughnutChart>
        <c:varyColors val="1"/>
        <c:ser>
          <c:idx val="0"/>
          <c:order val="0"/>
          <c:tx>
            <c:strRef>
              <c:f>Sheet1!$B$1</c:f>
              <c:strCache>
                <c:ptCount val="1"/>
                <c:pt idx="0">
                  <c:v>Column1</c:v>
                </c:pt>
              </c:strCache>
            </c:strRef>
          </c:tx>
          <c:spPr>
            <a:ln cap="rnd"/>
          </c:spPr>
          <c:dPt>
            <c:idx val="0"/>
            <c:bubble3D val="0"/>
            <c:spPr>
              <a:solidFill>
                <a:srgbClr val="66CCCC"/>
              </a:solidFill>
              <a:ln w="19050" cap="rnd">
                <a:solidFill>
                  <a:schemeClr val="lt1"/>
                </a:solidFill>
              </a:ln>
              <a:effectLst/>
            </c:spPr>
            <c:extLst>
              <c:ext xmlns:c16="http://schemas.microsoft.com/office/drawing/2014/chart" uri="{C3380CC4-5D6E-409C-BE32-E72D297353CC}">
                <c16:uniqueId val="{00000001-52B6-4B6E-83C2-D1071CF39210}"/>
              </c:ext>
            </c:extLst>
          </c:dPt>
          <c:dPt>
            <c:idx val="1"/>
            <c:bubble3D val="0"/>
            <c:spPr>
              <a:solidFill>
                <a:srgbClr val="D985B2"/>
              </a:solidFill>
              <a:ln w="19050" cap="rnd">
                <a:solidFill>
                  <a:schemeClr val="lt1"/>
                </a:solidFill>
              </a:ln>
              <a:effectLst/>
            </c:spPr>
            <c:extLst>
              <c:ext xmlns:c16="http://schemas.microsoft.com/office/drawing/2014/chart" uri="{C3380CC4-5D6E-409C-BE32-E72D297353CC}">
                <c16:uniqueId val="{00000003-52B6-4B6E-83C2-D1071CF39210}"/>
              </c:ext>
            </c:extLst>
          </c:dPt>
          <c:dPt>
            <c:idx val="2"/>
            <c:bubble3D val="0"/>
            <c:spPr>
              <a:solidFill>
                <a:srgbClr val="99CC99"/>
              </a:solidFill>
              <a:ln w="19050" cap="rnd">
                <a:solidFill>
                  <a:schemeClr val="lt1"/>
                </a:solidFill>
              </a:ln>
              <a:effectLst/>
            </c:spPr>
            <c:extLst>
              <c:ext xmlns:c16="http://schemas.microsoft.com/office/drawing/2014/chart" uri="{C3380CC4-5D6E-409C-BE32-E72D297353CC}">
                <c16:uniqueId val="{00000005-52B6-4B6E-83C2-D1071CF39210}"/>
              </c:ext>
            </c:extLst>
          </c:dPt>
          <c:dPt>
            <c:idx val="3"/>
            <c:bubble3D val="0"/>
            <c:spPr>
              <a:solidFill>
                <a:srgbClr val="9999CC"/>
              </a:solidFill>
              <a:ln w="19050" cap="rnd">
                <a:solidFill>
                  <a:schemeClr val="lt1"/>
                </a:solidFill>
              </a:ln>
              <a:effectLst/>
            </c:spPr>
            <c:extLst>
              <c:ext xmlns:c16="http://schemas.microsoft.com/office/drawing/2014/chart" uri="{C3380CC4-5D6E-409C-BE32-E72D297353CC}">
                <c16:uniqueId val="{00000007-52B6-4B6E-83C2-D1071CF39210}"/>
              </c:ext>
            </c:extLst>
          </c:dPt>
          <c:dPt>
            <c:idx val="4"/>
            <c:bubble3D val="0"/>
            <c:spPr>
              <a:solidFill>
                <a:srgbClr val="669999"/>
              </a:solidFill>
              <a:ln w="19050" cap="rnd">
                <a:solidFill>
                  <a:schemeClr val="lt1"/>
                </a:solidFill>
              </a:ln>
              <a:effectLst/>
            </c:spPr>
            <c:extLst>
              <c:ext xmlns:c16="http://schemas.microsoft.com/office/drawing/2014/chart" uri="{C3380CC4-5D6E-409C-BE32-E72D297353CC}">
                <c16:uniqueId val="{00000009-52B6-4B6E-83C2-D1071CF39210}"/>
              </c:ext>
            </c:extLst>
          </c:dPt>
          <c:cat>
            <c:strRef>
              <c:f>Sheet1!$A$2:$A$6</c:f>
              <c:strCache>
                <c:ptCount val="4"/>
                <c:pt idx="0">
                  <c:v>Regulators</c:v>
                </c:pt>
                <c:pt idx="1">
                  <c:v>Investors</c:v>
                </c:pt>
                <c:pt idx="2">
                  <c:v>Consumers</c:v>
                </c:pt>
                <c:pt idx="3">
                  <c:v>Employees</c:v>
                </c:pt>
              </c:strCache>
            </c:strRef>
          </c:cat>
          <c:val>
            <c:numRef>
              <c:f>Sheet1!$B$2:$B$6</c:f>
              <c:numCache>
                <c:formatCode>General</c:formatCode>
                <c:ptCount val="5"/>
                <c:pt idx="0">
                  <c:v>0.2</c:v>
                </c:pt>
                <c:pt idx="1">
                  <c:v>0.2</c:v>
                </c:pt>
                <c:pt idx="2">
                  <c:v>0.2</c:v>
                </c:pt>
                <c:pt idx="3">
                  <c:v>0.2</c:v>
                </c:pt>
              </c:numCache>
            </c:numRef>
          </c:val>
          <c:extLst>
            <c:ext xmlns:c16="http://schemas.microsoft.com/office/drawing/2014/chart" uri="{C3380CC4-5D6E-409C-BE32-E72D297353CC}">
              <c16:uniqueId val="{0000000A-52B6-4B6E-83C2-D1071CF39210}"/>
            </c:ext>
          </c:extLst>
        </c:ser>
        <c:dLbls>
          <c:showLegendKey val="0"/>
          <c:showVal val="0"/>
          <c:showCatName val="0"/>
          <c:showSerName val="0"/>
          <c:showPercent val="0"/>
          <c:showBubbleSize val="0"/>
          <c:showLeaderLines val="1"/>
        </c:dLbls>
        <c:firstSliceAng val="0"/>
        <c:holeSize val="57"/>
      </c:doughnutChart>
      <c:spPr>
        <a:noFill/>
        <a:ln w="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0.58525</cdr:x>
      <cdr:y>0.30641</cdr:y>
    </cdr:from>
    <cdr:to>
      <cdr:x>0.847</cdr:x>
      <cdr:y>0.55438</cdr:y>
    </cdr:to>
    <cdr:sp macro="" textlink="">
      <cdr:nvSpPr>
        <cdr:cNvPr id="2" name="TextBox 1">
          <a:extLst xmlns:a="http://schemas.openxmlformats.org/drawingml/2006/main">
            <a:ext uri="{FF2B5EF4-FFF2-40B4-BE49-F238E27FC236}">
              <a16:creationId xmlns:a16="http://schemas.microsoft.com/office/drawing/2014/main" id="{5F74EE66-A266-4062-8DCB-AA5966128242}"/>
            </a:ext>
          </a:extLst>
        </cdr:cNvPr>
        <cdr:cNvSpPr txBox="1"/>
      </cdr:nvSpPr>
      <cdr:spPr>
        <a:xfrm xmlns:a="http://schemas.openxmlformats.org/drawingml/2006/main">
          <a:off x="3951798" y="1675393"/>
          <a:ext cx="1767362" cy="135586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0.67906</cdr:x>
      <cdr:y>0.21088</cdr:y>
    </cdr:from>
    <cdr:to>
      <cdr:x>0.74784</cdr:x>
      <cdr:y>0.6213</cdr:y>
    </cdr:to>
    <cdr:sp macro="" textlink="">
      <cdr:nvSpPr>
        <cdr:cNvPr id="3" name="TextBox 2">
          <a:extLst xmlns:a="http://schemas.openxmlformats.org/drawingml/2006/main">
            <a:ext uri="{FF2B5EF4-FFF2-40B4-BE49-F238E27FC236}">
              <a16:creationId xmlns:a16="http://schemas.microsoft.com/office/drawing/2014/main" id="{1742FD5B-58DA-44DC-9D78-F09AE8993CF2}"/>
            </a:ext>
          </a:extLst>
        </cdr:cNvPr>
        <cdr:cNvSpPr txBox="1"/>
      </cdr:nvSpPr>
      <cdr:spPr>
        <a:xfrm xmlns:a="http://schemas.openxmlformats.org/drawingml/2006/main" rot="2921710">
          <a:off x="4346238" y="2373680"/>
          <a:ext cx="2609975" cy="5447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GB" sz="1200" b="1" dirty="0">
              <a:solidFill>
                <a:schemeClr val="bg1"/>
              </a:solidFill>
            </a:rPr>
            <a:t>Challenges to Government </a:t>
          </a:r>
        </a:p>
        <a:p xmlns:a="http://schemas.openxmlformats.org/drawingml/2006/main">
          <a:pPr algn="ctr"/>
          <a:r>
            <a:rPr lang="en-GB" sz="1200" b="1" dirty="0">
              <a:solidFill>
                <a:schemeClr val="bg1"/>
              </a:solidFill>
            </a:rPr>
            <a:t>decisions</a:t>
          </a:r>
        </a:p>
        <a:p xmlns:a="http://schemas.openxmlformats.org/drawingml/2006/main">
          <a:endParaRPr lang="en-GB" sz="1200" dirty="0"/>
        </a:p>
      </cdr:txBody>
    </cdr:sp>
  </cdr:relSizeAnchor>
  <cdr:relSizeAnchor xmlns:cdr="http://schemas.openxmlformats.org/drawingml/2006/chartDrawing">
    <cdr:from>
      <cdr:x>0.25645</cdr:x>
      <cdr:y>0.65605</cdr:y>
    </cdr:from>
    <cdr:to>
      <cdr:x>0.63486</cdr:x>
      <cdr:y>0.86107</cdr:y>
    </cdr:to>
    <cdr:sp macro="" textlink="">
      <cdr:nvSpPr>
        <cdr:cNvPr id="4" name="TextBox 1">
          <a:extLst xmlns:a="http://schemas.openxmlformats.org/drawingml/2006/main">
            <a:ext uri="{FF2B5EF4-FFF2-40B4-BE49-F238E27FC236}">
              <a16:creationId xmlns:a16="http://schemas.microsoft.com/office/drawing/2014/main" id="{2735E172-1E9C-4FCB-A229-E8A1EA03E4FA}"/>
            </a:ext>
          </a:extLst>
        </cdr:cNvPr>
        <cdr:cNvSpPr txBox="1"/>
      </cdr:nvSpPr>
      <cdr:spPr>
        <a:xfrm xmlns:a="http://schemas.openxmlformats.org/drawingml/2006/main" rot="2681924">
          <a:off x="2031316" y="4172100"/>
          <a:ext cx="2997389" cy="1303803"/>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en-GB" sz="1200" b="1" dirty="0">
            <a:solidFill>
              <a:schemeClr val="bg1"/>
            </a:solidFill>
          </a:endParaRPr>
        </a:p>
        <a:p xmlns:a="http://schemas.openxmlformats.org/drawingml/2006/main">
          <a:pPr algn="ctr"/>
          <a:endParaRPr lang="en-GB" sz="1200" b="1" dirty="0">
            <a:solidFill>
              <a:schemeClr val="bg1"/>
            </a:solidFill>
          </a:endParaRPr>
        </a:p>
        <a:p xmlns:a="http://schemas.openxmlformats.org/drawingml/2006/main">
          <a:pPr algn="ctr"/>
          <a:endParaRPr lang="en-GB" sz="1200" b="1" dirty="0">
            <a:solidFill>
              <a:schemeClr val="bg1"/>
            </a:solidFill>
          </a:endParaRPr>
        </a:p>
        <a:p xmlns:a="http://schemas.openxmlformats.org/drawingml/2006/main">
          <a:pPr algn="ctr"/>
          <a:r>
            <a:rPr lang="en-GB" sz="1200" b="1" dirty="0">
              <a:solidFill>
                <a:schemeClr val="bg1"/>
              </a:solidFill>
            </a:rPr>
            <a:t>Attempts to change corporate strategy to encourage transition</a:t>
          </a:r>
        </a:p>
      </cdr:txBody>
    </cdr:sp>
  </cdr:relSizeAnchor>
  <cdr:relSizeAnchor xmlns:cdr="http://schemas.openxmlformats.org/drawingml/2006/chartDrawing">
    <cdr:from>
      <cdr:x>0.24142</cdr:x>
      <cdr:y>0.36337</cdr:y>
    </cdr:from>
    <cdr:to>
      <cdr:x>0.61983</cdr:x>
      <cdr:y>0.45902</cdr:y>
    </cdr:to>
    <cdr:sp macro="" textlink="">
      <cdr:nvSpPr>
        <cdr:cNvPr id="5" name="TextBox 1">
          <a:extLst xmlns:a="http://schemas.openxmlformats.org/drawingml/2006/main">
            <a:ext uri="{FF2B5EF4-FFF2-40B4-BE49-F238E27FC236}">
              <a16:creationId xmlns:a16="http://schemas.microsoft.com/office/drawing/2014/main" id="{2735E172-1E9C-4FCB-A229-E8A1EA03E4FA}"/>
            </a:ext>
          </a:extLst>
        </cdr:cNvPr>
        <cdr:cNvSpPr txBox="1"/>
      </cdr:nvSpPr>
      <cdr:spPr>
        <a:xfrm xmlns:a="http://schemas.openxmlformats.org/drawingml/2006/main" rot="18938997">
          <a:off x="1912274" y="2310804"/>
          <a:ext cx="2997390" cy="608270"/>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sz="1200" b="1" dirty="0">
              <a:solidFill>
                <a:schemeClr val="bg1"/>
              </a:solidFill>
            </a:rPr>
            <a:t>Liability for disclosures and green/fair/social-washing</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3B4800-137F-4CB6-8075-5FBD5B7CCB7E}" type="slidenum">
              <a:rPr lang="en-GB" smtClean="0"/>
              <a:t>‹#›</a:t>
            </a:fld>
            <a:endParaRPr lang="en-GB"/>
          </a:p>
        </p:txBody>
      </p:sp>
    </p:spTree>
    <p:extLst>
      <p:ext uri="{BB962C8B-B14F-4D97-AF65-F5344CB8AC3E}">
        <p14:creationId xmlns:p14="http://schemas.microsoft.com/office/powerpoint/2010/main" val="3072014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7A06A-650F-4CE8-B8A3-9C9422B0D088}" type="slidenum">
              <a:rPr lang="en-GB" smtClean="0"/>
              <a:t>‹#›</a:t>
            </a:fld>
            <a:endParaRPr lang="en-GB" dirty="0"/>
          </a:p>
        </p:txBody>
      </p:sp>
    </p:spTree>
    <p:extLst>
      <p:ext uri="{BB962C8B-B14F-4D97-AF65-F5344CB8AC3E}">
        <p14:creationId xmlns:p14="http://schemas.microsoft.com/office/powerpoint/2010/main" val="38016684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0</a:t>
            </a:fld>
            <a:endParaRPr lang="en-GB" dirty="0"/>
          </a:p>
        </p:txBody>
      </p:sp>
    </p:spTree>
    <p:extLst>
      <p:ext uri="{BB962C8B-B14F-4D97-AF65-F5344CB8AC3E}">
        <p14:creationId xmlns:p14="http://schemas.microsoft.com/office/powerpoint/2010/main" val="240812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11</a:t>
            </a:fld>
            <a:endParaRPr lang="en-GB" dirty="0"/>
          </a:p>
        </p:txBody>
      </p:sp>
    </p:spTree>
    <p:extLst>
      <p:ext uri="{BB962C8B-B14F-4D97-AF65-F5344CB8AC3E}">
        <p14:creationId xmlns:p14="http://schemas.microsoft.com/office/powerpoint/2010/main" val="1298944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12</a:t>
            </a:fld>
            <a:endParaRPr lang="en-GB" dirty="0"/>
          </a:p>
        </p:txBody>
      </p:sp>
    </p:spTree>
    <p:extLst>
      <p:ext uri="{BB962C8B-B14F-4D97-AF65-F5344CB8AC3E}">
        <p14:creationId xmlns:p14="http://schemas.microsoft.com/office/powerpoint/2010/main" val="3849810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9DAB6-5BA1-8D31-BC94-4488AD324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0E516-8A7B-22C1-68B4-03D9449143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3B931-15BC-7344-E8CE-F71A7697125A}"/>
              </a:ext>
            </a:extLst>
          </p:cNvPr>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a:extLst>
              <a:ext uri="{FF2B5EF4-FFF2-40B4-BE49-F238E27FC236}">
                <a16:creationId xmlns:a16="http://schemas.microsoft.com/office/drawing/2014/main" id="{C05D0947-0639-0979-CDFA-9CAB0684A1F1}"/>
              </a:ext>
            </a:extLst>
          </p:cNvPr>
          <p:cNvSpPr>
            <a:spLocks noGrp="1"/>
          </p:cNvSpPr>
          <p:nvPr>
            <p:ph type="sldNum" sz="quarter" idx="5"/>
          </p:nvPr>
        </p:nvSpPr>
        <p:spPr/>
        <p:txBody>
          <a:bodyPr/>
          <a:lstStyle/>
          <a:p>
            <a:fld id="{5C87A06A-650F-4CE8-B8A3-9C9422B0D088}" type="slidenum">
              <a:rPr lang="en-GB" smtClean="0"/>
              <a:t>13</a:t>
            </a:fld>
            <a:endParaRPr lang="en-GB" dirty="0"/>
          </a:p>
        </p:txBody>
      </p:sp>
    </p:spTree>
    <p:extLst>
      <p:ext uri="{BB962C8B-B14F-4D97-AF65-F5344CB8AC3E}">
        <p14:creationId xmlns:p14="http://schemas.microsoft.com/office/powerpoint/2010/main" val="2070746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5306F-F6A6-91A6-1DE8-A51AA521F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BFCBE-EB5C-9CD2-9C16-19E091816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1FDF1-EFD6-A3CE-37F4-16799084AE15}"/>
              </a:ext>
            </a:extLst>
          </p:cNvPr>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a:extLst>
              <a:ext uri="{FF2B5EF4-FFF2-40B4-BE49-F238E27FC236}">
                <a16:creationId xmlns:a16="http://schemas.microsoft.com/office/drawing/2014/main" id="{14D7FBD2-7809-0971-F390-BA9EFC2AEA3C}"/>
              </a:ext>
            </a:extLst>
          </p:cNvPr>
          <p:cNvSpPr>
            <a:spLocks noGrp="1"/>
          </p:cNvSpPr>
          <p:nvPr>
            <p:ph type="sldNum" sz="quarter" idx="5"/>
          </p:nvPr>
        </p:nvSpPr>
        <p:spPr/>
        <p:txBody>
          <a:bodyPr/>
          <a:lstStyle/>
          <a:p>
            <a:fld id="{5C87A06A-650F-4CE8-B8A3-9C9422B0D088}" type="slidenum">
              <a:rPr lang="en-GB" smtClean="0"/>
              <a:t>14</a:t>
            </a:fld>
            <a:endParaRPr lang="en-GB" dirty="0"/>
          </a:p>
        </p:txBody>
      </p:sp>
    </p:spTree>
    <p:extLst>
      <p:ext uri="{BB962C8B-B14F-4D97-AF65-F5344CB8AC3E}">
        <p14:creationId xmlns:p14="http://schemas.microsoft.com/office/powerpoint/2010/main" val="2736843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15</a:t>
            </a:fld>
            <a:endParaRPr lang="en-GB" dirty="0"/>
          </a:p>
        </p:txBody>
      </p:sp>
    </p:spTree>
    <p:extLst>
      <p:ext uri="{BB962C8B-B14F-4D97-AF65-F5344CB8AC3E}">
        <p14:creationId xmlns:p14="http://schemas.microsoft.com/office/powerpoint/2010/main" val="2658493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16</a:t>
            </a:fld>
            <a:endParaRPr lang="en-GB" dirty="0"/>
          </a:p>
        </p:txBody>
      </p:sp>
    </p:spTree>
    <p:extLst>
      <p:ext uri="{BB962C8B-B14F-4D97-AF65-F5344CB8AC3E}">
        <p14:creationId xmlns:p14="http://schemas.microsoft.com/office/powerpoint/2010/main" val="1401945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17</a:t>
            </a:fld>
            <a:endParaRPr lang="en-GB" dirty="0"/>
          </a:p>
        </p:txBody>
      </p:sp>
    </p:spTree>
    <p:extLst>
      <p:ext uri="{BB962C8B-B14F-4D97-AF65-F5344CB8AC3E}">
        <p14:creationId xmlns:p14="http://schemas.microsoft.com/office/powerpoint/2010/main" val="2029847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18</a:t>
            </a:fld>
            <a:endParaRPr lang="en-GB" dirty="0"/>
          </a:p>
        </p:txBody>
      </p:sp>
    </p:spTree>
    <p:extLst>
      <p:ext uri="{BB962C8B-B14F-4D97-AF65-F5344CB8AC3E}">
        <p14:creationId xmlns:p14="http://schemas.microsoft.com/office/powerpoint/2010/main" val="1662440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19</a:t>
            </a:fld>
            <a:endParaRPr lang="en-GB" dirty="0"/>
          </a:p>
        </p:txBody>
      </p:sp>
    </p:spTree>
    <p:extLst>
      <p:ext uri="{BB962C8B-B14F-4D97-AF65-F5344CB8AC3E}">
        <p14:creationId xmlns:p14="http://schemas.microsoft.com/office/powerpoint/2010/main" val="3047068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20</a:t>
            </a:fld>
            <a:endParaRPr lang="en-GB" dirty="0"/>
          </a:p>
        </p:txBody>
      </p:sp>
    </p:spTree>
    <p:extLst>
      <p:ext uri="{BB962C8B-B14F-4D97-AF65-F5344CB8AC3E}">
        <p14:creationId xmlns:p14="http://schemas.microsoft.com/office/powerpoint/2010/main" val="95783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GILLY</a:t>
            </a:r>
          </a:p>
        </p:txBody>
      </p:sp>
      <p:sp>
        <p:nvSpPr>
          <p:cNvPr id="4" name="Slide Number Placeholder 3"/>
          <p:cNvSpPr>
            <a:spLocks noGrp="1"/>
          </p:cNvSpPr>
          <p:nvPr>
            <p:ph type="sldNum" sz="quarter" idx="5"/>
          </p:nvPr>
        </p:nvSpPr>
        <p:spPr/>
        <p:txBody>
          <a:bodyPr/>
          <a:lstStyle/>
          <a:p>
            <a:fld id="{5C87A06A-650F-4CE8-B8A3-9C9422B0D088}" type="slidenum">
              <a:rPr lang="en-GB" smtClean="0"/>
              <a:t>2</a:t>
            </a:fld>
            <a:endParaRPr lang="en-GB" dirty="0"/>
          </a:p>
        </p:txBody>
      </p:sp>
    </p:spTree>
    <p:extLst>
      <p:ext uri="{BB962C8B-B14F-4D97-AF65-F5344CB8AC3E}">
        <p14:creationId xmlns:p14="http://schemas.microsoft.com/office/powerpoint/2010/main" val="3792048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21</a:t>
            </a:fld>
            <a:endParaRPr lang="en-GB" dirty="0"/>
          </a:p>
        </p:txBody>
      </p:sp>
    </p:spTree>
    <p:extLst>
      <p:ext uri="{BB962C8B-B14F-4D97-AF65-F5344CB8AC3E}">
        <p14:creationId xmlns:p14="http://schemas.microsoft.com/office/powerpoint/2010/main" val="16924184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CEA51-B2A3-290D-1C71-E9A708D65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804F7-CB92-3F82-2334-E894FBDAD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08F53C-64E3-8323-B5AC-0D3DC2E54B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8CD77C-D035-F532-8FF4-41FFCEEC9925}"/>
              </a:ext>
            </a:extLst>
          </p:cNvPr>
          <p:cNvSpPr>
            <a:spLocks noGrp="1"/>
          </p:cNvSpPr>
          <p:nvPr>
            <p:ph type="sldNum" sz="quarter" idx="5"/>
          </p:nvPr>
        </p:nvSpPr>
        <p:spPr/>
        <p:txBody>
          <a:bodyPr/>
          <a:lstStyle/>
          <a:p>
            <a:fld id="{5C87A06A-650F-4CE8-B8A3-9C9422B0D088}" type="slidenum">
              <a:rPr lang="en-GB" smtClean="0"/>
              <a:t>22</a:t>
            </a:fld>
            <a:endParaRPr lang="en-GB" dirty="0"/>
          </a:p>
        </p:txBody>
      </p:sp>
    </p:spTree>
    <p:extLst>
      <p:ext uri="{BB962C8B-B14F-4D97-AF65-F5344CB8AC3E}">
        <p14:creationId xmlns:p14="http://schemas.microsoft.com/office/powerpoint/2010/main" val="41024423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E56B4-48DD-5A88-38BB-5E16FD71C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C9F6B-1996-35C0-6373-CBCC1D2130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C7101-923D-A4A5-9279-C5170BA009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6E1CF7-2B3E-A1CE-E9A6-384C0B61EAD2}"/>
              </a:ext>
            </a:extLst>
          </p:cNvPr>
          <p:cNvSpPr>
            <a:spLocks noGrp="1"/>
          </p:cNvSpPr>
          <p:nvPr>
            <p:ph type="sldNum" sz="quarter" idx="5"/>
          </p:nvPr>
        </p:nvSpPr>
        <p:spPr/>
        <p:txBody>
          <a:bodyPr/>
          <a:lstStyle/>
          <a:p>
            <a:fld id="{5C87A06A-650F-4CE8-B8A3-9C9422B0D088}" type="slidenum">
              <a:rPr lang="en-GB" smtClean="0"/>
              <a:t>23</a:t>
            </a:fld>
            <a:endParaRPr lang="en-GB" dirty="0"/>
          </a:p>
        </p:txBody>
      </p:sp>
    </p:spTree>
    <p:extLst>
      <p:ext uri="{BB962C8B-B14F-4D97-AF65-F5344CB8AC3E}">
        <p14:creationId xmlns:p14="http://schemas.microsoft.com/office/powerpoint/2010/main" val="3380215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24</a:t>
            </a:fld>
            <a:endParaRPr lang="en-GB" dirty="0"/>
          </a:p>
        </p:txBody>
      </p:sp>
    </p:spTree>
    <p:extLst>
      <p:ext uri="{BB962C8B-B14F-4D97-AF65-F5344CB8AC3E}">
        <p14:creationId xmlns:p14="http://schemas.microsoft.com/office/powerpoint/2010/main" val="992685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26</a:t>
            </a:fld>
            <a:endParaRPr lang="en-GB" dirty="0"/>
          </a:p>
        </p:txBody>
      </p:sp>
    </p:spTree>
    <p:extLst>
      <p:ext uri="{BB962C8B-B14F-4D97-AF65-F5344CB8AC3E}">
        <p14:creationId xmlns:p14="http://schemas.microsoft.com/office/powerpoint/2010/main" val="3390026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8AD6F-BAB7-BAA0-9F73-6BBDB92A4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F44C26-D36A-FAD0-6A49-B0D165FB43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F616D-A030-DBF9-8856-639C1CF828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p:txBody>
      </p:sp>
      <p:sp>
        <p:nvSpPr>
          <p:cNvPr id="4" name="Slide Number Placeholder 3">
            <a:extLst>
              <a:ext uri="{FF2B5EF4-FFF2-40B4-BE49-F238E27FC236}">
                <a16:creationId xmlns:a16="http://schemas.microsoft.com/office/drawing/2014/main" id="{45867EDB-9DD3-1DB0-783D-DB00E54AEC6E}"/>
              </a:ext>
            </a:extLst>
          </p:cNvPr>
          <p:cNvSpPr>
            <a:spLocks noGrp="1"/>
          </p:cNvSpPr>
          <p:nvPr>
            <p:ph type="sldNum" sz="quarter" idx="5"/>
          </p:nvPr>
        </p:nvSpPr>
        <p:spPr/>
        <p:txBody>
          <a:bodyPr/>
          <a:lstStyle/>
          <a:p>
            <a:fld id="{5C87A06A-650F-4CE8-B8A3-9C9422B0D088}" type="slidenum">
              <a:rPr lang="en-GB" smtClean="0"/>
              <a:t>27</a:t>
            </a:fld>
            <a:endParaRPr lang="en-GB" dirty="0"/>
          </a:p>
        </p:txBody>
      </p:sp>
    </p:spTree>
    <p:extLst>
      <p:ext uri="{BB962C8B-B14F-4D97-AF65-F5344CB8AC3E}">
        <p14:creationId xmlns:p14="http://schemas.microsoft.com/office/powerpoint/2010/main" val="3724529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900" dirty="0">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29</a:t>
            </a:fld>
            <a:endParaRPr lang="en-GB" dirty="0"/>
          </a:p>
        </p:txBody>
      </p:sp>
    </p:spTree>
    <p:extLst>
      <p:ext uri="{BB962C8B-B14F-4D97-AF65-F5344CB8AC3E}">
        <p14:creationId xmlns:p14="http://schemas.microsoft.com/office/powerpoint/2010/main" val="30791282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30</a:t>
            </a:fld>
            <a:endParaRPr lang="en-GB" dirty="0"/>
          </a:p>
        </p:txBody>
      </p:sp>
    </p:spTree>
    <p:extLst>
      <p:ext uri="{BB962C8B-B14F-4D97-AF65-F5344CB8AC3E}">
        <p14:creationId xmlns:p14="http://schemas.microsoft.com/office/powerpoint/2010/main" val="16659027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842B0-2DAA-00F2-BA78-2B253B29F3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98602-E6AF-B54A-071A-DB7A80E26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16396A-BB2F-692A-59E3-B3512009067C}"/>
              </a:ext>
            </a:extLst>
          </p:cNvPr>
          <p:cNvSpPr>
            <a:spLocks noGrp="1"/>
          </p:cNvSpPr>
          <p:nvPr>
            <p:ph type="body" idx="1"/>
          </p:nvPr>
        </p:nvSpPr>
        <p:spPr/>
        <p:txBody>
          <a:bodyPr/>
          <a:lstStyle/>
          <a:p>
            <a:pPr marL="0" lvl="0" indent="0" algn="just">
              <a:lnSpc>
                <a:spcPct val="120000"/>
              </a:lnSpc>
              <a:spcAft>
                <a:spcPts val="700"/>
              </a:spcAft>
              <a:buFont typeface="Symbol" panose="05050102010706020507" pitchFamily="18" charset="2"/>
              <a:buNone/>
              <a:tabLst>
                <a:tab pos="431800" algn="l"/>
              </a:tabLst>
            </a:pPr>
            <a:r>
              <a:rPr lang="en-GB" sz="1100" kern="1000" dirty="0">
                <a:solidFill>
                  <a:schemeClr val="tx1"/>
                </a:solidFill>
                <a:effectLst/>
                <a:latin typeface="Arial" panose="020B0604020202020204" pitchFamily="34" charset="0"/>
                <a:ea typeface="Arial" panose="020B0604020202020204" pitchFamily="34" charset="0"/>
                <a:cs typeface="Arial" panose="020B0604020202020204" pitchFamily="34" charset="0"/>
              </a:rPr>
              <a:t>Tom and Guillaume exposed that misleading green claims can lead to various types of risks and on different grounds. Before going into the examples, let’s just recap the three main avenues for legal risks to materialize. </a:t>
            </a:r>
          </a:p>
          <a:p>
            <a:pPr marL="0" lvl="0" indent="0" algn="just">
              <a:lnSpc>
                <a:spcPct val="120000"/>
              </a:lnSpc>
              <a:spcAft>
                <a:spcPts val="700"/>
              </a:spcAft>
              <a:buFont typeface="Symbol" panose="05050102010706020507" pitchFamily="18" charset="2"/>
              <a:buNone/>
              <a:tabLst>
                <a:tab pos="431800" algn="l"/>
              </a:tabLst>
            </a:pPr>
            <a:endParaRPr lang="en-GB" sz="1100" kern="10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20000"/>
              </a:lnSpc>
              <a:spcBef>
                <a:spcPts val="0"/>
              </a:spcBef>
              <a:spcAft>
                <a:spcPts val="700"/>
              </a:spcAft>
              <a:buClrTx/>
              <a:buSzTx/>
              <a:buFont typeface="Symbol" panose="05050102010706020507" pitchFamily="18" charset="2"/>
              <a:buNone/>
              <a:tabLst>
                <a:tab pos="431800" algn="l"/>
              </a:tabLst>
              <a:defRPr/>
            </a:pPr>
            <a:r>
              <a:rPr lang="en-GB" sz="1100" kern="1000" dirty="0">
                <a:solidFill>
                  <a:schemeClr val="tx1"/>
                </a:solidFill>
                <a:effectLst/>
                <a:latin typeface="Arial" panose="020B0604020202020204" pitchFamily="34" charset="0"/>
                <a:ea typeface="Arial" panose="020B0604020202020204" pitchFamily="34" charset="0"/>
                <a:cs typeface="Arial" panose="020B0604020202020204" pitchFamily="34" charset="0"/>
              </a:rPr>
              <a:t>First of all, regulators may impose fines, in addition to other sanctions such as the publication of their decision or orders to cease the greenwashing practices for violation of different rules. </a:t>
            </a:r>
          </a:p>
          <a:p>
            <a:pPr marL="0" marR="0" lvl="0" indent="0" algn="just" defTabSz="914400" rtl="0" eaLnBrk="1" fontAlgn="auto" latinLnBrk="0" hangingPunct="1">
              <a:lnSpc>
                <a:spcPct val="120000"/>
              </a:lnSpc>
              <a:spcBef>
                <a:spcPts val="0"/>
              </a:spcBef>
              <a:spcAft>
                <a:spcPts val="700"/>
              </a:spcAft>
              <a:buClrTx/>
              <a:buSzTx/>
              <a:buFont typeface="Symbol" panose="05050102010706020507" pitchFamily="18" charset="2"/>
              <a:buNone/>
              <a:tabLst>
                <a:tab pos="431800" algn="l"/>
              </a:tabLst>
              <a:defRPr/>
            </a:pPr>
            <a:endParaRPr lang="en-GB" sz="1100" kern="10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20000"/>
              </a:lnSpc>
              <a:spcBef>
                <a:spcPts val="0"/>
              </a:spcBef>
              <a:spcAft>
                <a:spcPts val="700"/>
              </a:spcAft>
              <a:buClrTx/>
              <a:buSzTx/>
              <a:buFont typeface="Symbol" panose="05050102010706020507" pitchFamily="18" charset="2"/>
              <a:buNone/>
              <a:tabLst>
                <a:tab pos="431800" algn="l"/>
              </a:tabLst>
              <a:defRPr/>
            </a:pPr>
            <a:r>
              <a:rPr lang="en-GB" sz="1100" kern="1000" dirty="0">
                <a:solidFill>
                  <a:schemeClr val="tx1"/>
                </a:solidFill>
                <a:effectLst/>
                <a:latin typeface="Arial" panose="020B0604020202020204" pitchFamily="34" charset="0"/>
                <a:ea typeface="Arial" panose="020B0604020202020204" pitchFamily="34" charset="0"/>
                <a:cs typeface="Arial" panose="020B0604020202020204" pitchFamily="34" charset="0"/>
              </a:rPr>
              <a:t>Second, litigations can be started in courts by diverse stakeholders impacted by the greenwashing practices, such as competitors, business partners, investors or consumer organisations. These parties will argue that they have bought a product, invested in a company on the basis of misleading sustainability claims, or – when it comes to competitors – that they have lost market shares. </a:t>
            </a:r>
          </a:p>
          <a:p>
            <a:pPr marL="0" lvl="0" indent="0" algn="just">
              <a:lnSpc>
                <a:spcPct val="120000"/>
              </a:lnSpc>
              <a:spcAft>
                <a:spcPts val="700"/>
              </a:spcAft>
              <a:buFont typeface="Symbol" panose="05050102010706020507" pitchFamily="18" charset="2"/>
              <a:buNone/>
              <a:tabLst>
                <a:tab pos="431800" algn="l"/>
              </a:tabLst>
            </a:pPr>
            <a:endPar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p>
            <a:r>
              <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rPr>
              <a:t>Lastly, risks may go as far as criminal investigations and sanctions, both against the company and the individuals involved in the greenwashing practices. [More on this </a:t>
            </a:r>
            <a:r>
              <a:rPr lang="en-GB" sz="1100" dirty="0" err="1">
                <a:solidFill>
                  <a:schemeClr val="tx1"/>
                </a:solidFill>
                <a:effectLst/>
                <a:latin typeface="Arial" panose="020B0604020202020204" pitchFamily="34" charset="0"/>
                <a:ea typeface="Arial" panose="020B0604020202020204" pitchFamily="34" charset="0"/>
                <a:cs typeface="Arial" panose="020B0604020202020204" pitchFamily="34" charset="0"/>
              </a:rPr>
              <a:t>ici</a:t>
            </a:r>
            <a:r>
              <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lang="en-GB" sz="1100" dirty="0" err="1">
                <a:solidFill>
                  <a:schemeClr val="tx1"/>
                </a:solidFill>
                <a:effectLst/>
                <a:latin typeface="Arial" panose="020B0604020202020204" pitchFamily="34" charset="0"/>
                <a:ea typeface="Arial" panose="020B0604020202020204" pitchFamily="34" charset="0"/>
                <a:cs typeface="Arial" panose="020B0604020202020204" pitchFamily="34" charset="0"/>
              </a:rPr>
              <a:t>j’ai</a:t>
            </a:r>
            <a:r>
              <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lang="en-GB" sz="1100" dirty="0" err="1">
                <a:solidFill>
                  <a:schemeClr val="tx1"/>
                </a:solidFill>
                <a:effectLst/>
                <a:latin typeface="Arial" panose="020B0604020202020204" pitchFamily="34" charset="0"/>
                <a:ea typeface="Arial" panose="020B0604020202020204" pitchFamily="34" charset="0"/>
                <a:cs typeface="Arial" panose="020B0604020202020204" pitchFamily="34" charset="0"/>
              </a:rPr>
              <a:t>ajouté</a:t>
            </a:r>
            <a:r>
              <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lang="en-GB" sz="1100" dirty="0" err="1">
                <a:solidFill>
                  <a:schemeClr val="tx1"/>
                </a:solidFill>
                <a:effectLst/>
                <a:latin typeface="Arial" panose="020B0604020202020204" pitchFamily="34" charset="0"/>
                <a:ea typeface="Arial" panose="020B0604020202020204" pitchFamily="34" charset="0"/>
                <a:cs typeface="Arial" panose="020B0604020202020204" pitchFamily="34" charset="0"/>
              </a:rPr>
              <a:t>tes</a:t>
            </a:r>
            <a:r>
              <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rPr>
              <a:t> notes de </a:t>
            </a:r>
            <a:r>
              <a:rPr lang="en-GB" sz="1100" dirty="0" err="1">
                <a:solidFill>
                  <a:schemeClr val="tx1"/>
                </a:solidFill>
                <a:effectLst/>
                <a:latin typeface="Arial" panose="020B0604020202020204" pitchFamily="34" charset="0"/>
                <a:ea typeface="Arial" panose="020B0604020202020204" pitchFamily="34" charset="0"/>
                <a:cs typeface="Arial" panose="020B0604020202020204" pitchFamily="34" charset="0"/>
              </a:rPr>
              <a:t>l’autre</a:t>
            </a:r>
            <a:r>
              <a:rPr lang="en-GB" sz="1100" dirty="0">
                <a:solidFill>
                  <a:schemeClr val="tx1"/>
                </a:solidFill>
                <a:effectLst/>
                <a:latin typeface="Arial" panose="020B0604020202020204" pitchFamily="34" charset="0"/>
                <a:ea typeface="Arial" panose="020B0604020202020204" pitchFamily="34" charset="0"/>
                <a:cs typeface="Arial" panose="020B0604020202020204" pitchFamily="34" charset="0"/>
              </a:rPr>
              <a:t> slide]</a:t>
            </a:r>
          </a:p>
          <a:p>
            <a:endParaRPr lang="en-GB" sz="1100" dirty="0">
              <a:solidFill>
                <a:schemeClr val="tx1"/>
              </a:solidFill>
              <a:effectLst/>
              <a:latin typeface="Arial" panose="020B0604020202020204" pitchFamily="34" charset="0"/>
              <a:cs typeface="Arial" panose="020B0604020202020204" pitchFamily="34" charset="0"/>
            </a:endParaRPr>
          </a:p>
          <a:p>
            <a:r>
              <a:rPr lang="en-GB" sz="1100" dirty="0"/>
              <a:t>CSRD &amp; criminal sanction attached</a:t>
            </a:r>
          </a:p>
          <a:p>
            <a:endParaRPr lang="en-GB" sz="1100" dirty="0"/>
          </a:p>
          <a:p>
            <a:endParaRPr lang="en-GB" sz="1100" dirty="0"/>
          </a:p>
          <a:p>
            <a:r>
              <a:rPr lang="en-GB" sz="1100" dirty="0"/>
              <a:t>On 20 December 2017, the Bruges Criminal Court ruled on a criminal action brought for acts contrary to fair market </a:t>
            </a:r>
            <a:r>
              <a:rPr lang="en-GB" sz="1100" dirty="0" err="1"/>
              <a:t>practices.The</a:t>
            </a:r>
            <a:r>
              <a:rPr lang="en-GB" sz="1100" dirty="0"/>
              <a:t> defendant was accused of selling products whose availability in due time could not be guaranteed (which is classified as a misleading commercial practice within the meaning of Article VI.97 ELC) and of not having reimbursed all consumers when they exercised their right of withdrawal concerning an online purchase (which is contrary to Article VI.50 ELC).These acts attributable to the defendant have been proven. That being said, given his clean criminal record, the court granted him a stay of </a:t>
            </a:r>
            <a:r>
              <a:rPr lang="en-GB" sz="1100" dirty="0" err="1"/>
              <a:t>proceedings.This</a:t>
            </a:r>
            <a:r>
              <a:rPr lang="en-GB" sz="1100" dirty="0"/>
              <a:t> judgement illustrates that violations of unfair commercial practices are always criminally prosecuted. Moreover, although in most cases the case is settled by a transaction – whether at the level of the FPS Economy or the Public Prosecutor's Office – it is clear that, in practice, the criminal sanction is, in a limited number of cases, also pursued up to the criminal court.</a:t>
            </a:r>
          </a:p>
          <a:p>
            <a:endParaRPr lang="en-GB" sz="1100" dirty="0"/>
          </a:p>
          <a:p>
            <a:r>
              <a:rPr lang="en-GB" sz="1100" dirty="0"/>
              <a:t>France: Adidas, Total Energies</a:t>
            </a:r>
          </a:p>
          <a:p>
            <a:endParaRPr lang="en-GB" sz="1100" dirty="0">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8B6DFFE-5F59-F60E-6DDE-5B57A084E321}"/>
              </a:ext>
            </a:extLst>
          </p:cNvPr>
          <p:cNvSpPr>
            <a:spLocks noGrp="1"/>
          </p:cNvSpPr>
          <p:nvPr>
            <p:ph type="sldNum" sz="quarter" idx="5"/>
          </p:nvPr>
        </p:nvSpPr>
        <p:spPr/>
        <p:txBody>
          <a:bodyPr/>
          <a:lstStyle/>
          <a:p>
            <a:fld id="{5C87A06A-650F-4CE8-B8A3-9C9422B0D088}" type="slidenum">
              <a:rPr lang="en-GB" smtClean="0"/>
              <a:t>31</a:t>
            </a:fld>
            <a:endParaRPr lang="en-GB" dirty="0"/>
          </a:p>
        </p:txBody>
      </p:sp>
    </p:spTree>
    <p:extLst>
      <p:ext uri="{BB962C8B-B14F-4D97-AF65-F5344CB8AC3E}">
        <p14:creationId xmlns:p14="http://schemas.microsoft.com/office/powerpoint/2010/main" val="358884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32</a:t>
            </a:fld>
            <a:endParaRPr lang="en-GB" dirty="0"/>
          </a:p>
        </p:txBody>
      </p:sp>
    </p:spTree>
    <p:extLst>
      <p:ext uri="{BB962C8B-B14F-4D97-AF65-F5344CB8AC3E}">
        <p14:creationId xmlns:p14="http://schemas.microsoft.com/office/powerpoint/2010/main" val="3991615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3</a:t>
            </a:fld>
            <a:endParaRPr lang="en-GB" dirty="0"/>
          </a:p>
        </p:txBody>
      </p:sp>
    </p:spTree>
    <p:extLst>
      <p:ext uri="{BB962C8B-B14F-4D97-AF65-F5344CB8AC3E}">
        <p14:creationId xmlns:p14="http://schemas.microsoft.com/office/powerpoint/2010/main" val="3486737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34DD8-6D5D-811B-9B60-4AD63FE7E2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9212B-A85B-0851-61E8-C192254589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6778B8-EFA7-60F4-D701-6E5D771BAB59}"/>
              </a:ext>
            </a:extLst>
          </p:cNvPr>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5460F72-1000-4F58-649F-1FE9134AEAFC}"/>
              </a:ext>
            </a:extLst>
          </p:cNvPr>
          <p:cNvSpPr>
            <a:spLocks noGrp="1"/>
          </p:cNvSpPr>
          <p:nvPr>
            <p:ph type="sldNum" sz="quarter" idx="5"/>
          </p:nvPr>
        </p:nvSpPr>
        <p:spPr/>
        <p:txBody>
          <a:bodyPr/>
          <a:lstStyle/>
          <a:p>
            <a:fld id="{5C87A06A-650F-4CE8-B8A3-9C9422B0D088}" type="slidenum">
              <a:rPr lang="en-GB" smtClean="0"/>
              <a:t>33</a:t>
            </a:fld>
            <a:endParaRPr lang="en-GB" dirty="0"/>
          </a:p>
        </p:txBody>
      </p:sp>
    </p:spTree>
    <p:extLst>
      <p:ext uri="{BB962C8B-B14F-4D97-AF65-F5344CB8AC3E}">
        <p14:creationId xmlns:p14="http://schemas.microsoft.com/office/powerpoint/2010/main" val="2276971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34</a:t>
            </a:fld>
            <a:endParaRPr lang="en-GB" dirty="0"/>
          </a:p>
        </p:txBody>
      </p:sp>
    </p:spTree>
    <p:extLst>
      <p:ext uri="{BB962C8B-B14F-4D97-AF65-F5344CB8AC3E}">
        <p14:creationId xmlns:p14="http://schemas.microsoft.com/office/powerpoint/2010/main" val="40881539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35</a:t>
            </a:fld>
            <a:endParaRPr lang="en-GB" dirty="0"/>
          </a:p>
        </p:txBody>
      </p:sp>
    </p:spTree>
    <p:extLst>
      <p:ext uri="{BB962C8B-B14F-4D97-AF65-F5344CB8AC3E}">
        <p14:creationId xmlns:p14="http://schemas.microsoft.com/office/powerpoint/2010/main" val="38640307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36</a:t>
            </a:fld>
            <a:endParaRPr lang="en-GB" dirty="0"/>
          </a:p>
        </p:txBody>
      </p:sp>
    </p:spTree>
    <p:extLst>
      <p:ext uri="{BB962C8B-B14F-4D97-AF65-F5344CB8AC3E}">
        <p14:creationId xmlns:p14="http://schemas.microsoft.com/office/powerpoint/2010/main" val="9189396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37</a:t>
            </a:fld>
            <a:endParaRPr lang="en-GB" dirty="0"/>
          </a:p>
        </p:txBody>
      </p:sp>
    </p:spTree>
    <p:extLst>
      <p:ext uri="{BB962C8B-B14F-4D97-AF65-F5344CB8AC3E}">
        <p14:creationId xmlns:p14="http://schemas.microsoft.com/office/powerpoint/2010/main" val="2577555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623" rtl="0" eaLnBrk="1" fontAlgn="auto" latinLnBrk="0" hangingPunct="1">
              <a:lnSpc>
                <a:spcPct val="100000"/>
              </a:lnSpc>
              <a:spcBef>
                <a:spcPts val="0"/>
              </a:spcBef>
              <a:spcAft>
                <a:spcPts val="0"/>
              </a:spcAft>
              <a:buClrTx/>
              <a:buSzTx/>
              <a:buFontTx/>
              <a:buNone/>
              <a:tabLst/>
              <a:defRPr/>
            </a:pPr>
            <a:r>
              <a:rPr lang="en-GB" u="sng" dirty="0">
                <a:solidFill>
                  <a:srgbClr val="969696">
                    <a:lumMod val="50000"/>
                  </a:srgbClr>
                </a:solidFill>
                <a:latin typeface="Arial" panose="020B0604020202020204" pitchFamily="34" charset="0"/>
                <a:cs typeface="Arial" pitchFamily="34" charset="0"/>
              </a:rPr>
              <a:t>“</a:t>
            </a:r>
            <a:r>
              <a:rPr lang="en-GB" i="1" u="sng" dirty="0">
                <a:solidFill>
                  <a:srgbClr val="969696">
                    <a:lumMod val="50000"/>
                  </a:srgbClr>
                </a:solidFill>
                <a:latin typeface="Arial" panose="020B0604020202020204" pitchFamily="34" charset="0"/>
                <a:cs typeface="Arial" pitchFamily="34" charset="0"/>
              </a:rPr>
              <a:t>For the smoothness of our chocolate spread, we use palm oil </a:t>
            </a:r>
            <a:r>
              <a:rPr lang="en-GB" b="1" i="1" u="sng" dirty="0">
                <a:solidFill>
                  <a:srgbClr val="969696">
                    <a:lumMod val="50000"/>
                  </a:srgbClr>
                </a:solidFill>
                <a:latin typeface="Arial" panose="020B0604020202020204" pitchFamily="34" charset="0"/>
                <a:cs typeface="Arial" pitchFamily="34" charset="0"/>
              </a:rPr>
              <a:t>naturally</a:t>
            </a:r>
            <a:r>
              <a:rPr lang="en-GB" i="1" u="sng" dirty="0">
                <a:solidFill>
                  <a:srgbClr val="969696">
                    <a:lumMod val="50000"/>
                  </a:srgbClr>
                </a:solidFill>
                <a:latin typeface="Arial" panose="020B0604020202020204" pitchFamily="34" charset="0"/>
                <a:cs typeface="Arial" pitchFamily="34" charset="0"/>
              </a:rPr>
              <a:t> extracted from the fruit of oil palms</a:t>
            </a:r>
            <a:r>
              <a:rPr lang="en-GB" u="sng" dirty="0">
                <a:solidFill>
                  <a:srgbClr val="969696">
                    <a:lumMod val="50000"/>
                  </a:srgbClr>
                </a:solidFill>
                <a:latin typeface="Arial" panose="020B0604020202020204" pitchFamily="34" charset="0"/>
                <a:cs typeface="Arial" pitchFamily="34" charset="0"/>
              </a:rPr>
              <a:t>” </a:t>
            </a:r>
          </a:p>
          <a:p>
            <a:pPr defTabSz="914623">
              <a:defRPr/>
            </a:pPr>
            <a:endParaRPr lang="en-GB" dirty="0"/>
          </a:p>
          <a:p>
            <a:r>
              <a:rPr lang="en-GB" b="1" dirty="0">
                <a:effectLst/>
                <a:latin typeface="var( --e-global-typography-primary-font-family )"/>
              </a:rPr>
              <a:t>FERRERO – 05/09/2013</a:t>
            </a:r>
          </a:p>
          <a:p>
            <a:endParaRPr lang="en-GB" dirty="0">
              <a:effectLst/>
            </a:endParaRPr>
          </a:p>
          <a:p>
            <a:r>
              <a:rPr lang="en-GB" dirty="0">
                <a:effectLst/>
              </a:rPr>
              <a:t>Regarding the statement ‘naturally extracted from the fruits of the oil palm’ in the advertisement, the Jury of Appeal considered that both the choice of the word ‘naturally’ and its use at that precise moment in the spot contribute to creating the general impression that the product, its ingredients and its manufacturing process are ‘natural’. As the jury of first instance noted, the use of the word ‘naturally’ in this context thus tends to confer a positive environmental connotation on a product that is still industrially manufactured. The Jury is also of the opinion that the use of the specific word ‘naturally’ is superfluous in this case if the aim is to provide the consumer with more information on the usual process of palm oil extraction. The Jury of Appeal therefore confirms that the use of the term ‘naturally’ in this advert is contrary to Article 1 of the Code of Ecological Advertising, which stipulates that advertising must be designed in such a way as not to unduly solicit the environmental concerns of society as a whole or exploit any lack of knowledge in this area.</a:t>
            </a:r>
            <a:br>
              <a:rPr lang="en-GB" dirty="0">
                <a:effectLst/>
              </a:rPr>
            </a:br>
            <a:endParaRPr lang="en-GB" dirty="0">
              <a:effectLst/>
            </a:endParaRPr>
          </a:p>
          <a:p>
            <a:r>
              <a:rPr lang="en-GB" dirty="0">
                <a:effectLst/>
              </a:rPr>
              <a:t>In view of the above, the Jury asked the advertiser to modify the advertisement with regard to the use of the term ‘naturally’ and, failing that, to stop broadcasting it. The advertiser confirmed that he will respect the decision of the Jury of Appeal.</a:t>
            </a:r>
          </a:p>
          <a:p>
            <a:endParaRPr lang="en-GB" dirty="0">
              <a:effectLst/>
            </a:endParaRPr>
          </a:p>
          <a:p>
            <a:endParaRPr lang="en-GB" dirty="0">
              <a:effectLst/>
            </a:endParaRPr>
          </a:p>
          <a:p>
            <a:r>
              <a:rPr lang="en-GB" b="0" u="sng" dirty="0">
                <a:effectLst/>
              </a:rPr>
              <a:t>“</a:t>
            </a:r>
            <a:r>
              <a:rPr kumimoji="0" lang="en-GB" sz="1200" b="0" i="1" u="sng"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At the same time we are making our existing fuels cleaner and more efficient, and working on technology to manage CO2 emissions”</a:t>
            </a:r>
            <a:endParaRPr lang="en-GB" b="0" u="sng" dirty="0">
              <a:effectLst/>
            </a:endParaRPr>
          </a:p>
          <a:p>
            <a:endParaRPr lang="en-GB" dirty="0">
              <a:effectLst/>
            </a:endParaRPr>
          </a:p>
          <a:p>
            <a:r>
              <a:rPr lang="en-GB" b="1" dirty="0">
                <a:effectLst/>
                <a:latin typeface="var( --e-global-typography-primary-font-family )"/>
              </a:rPr>
              <a:t>SHELL – 27/01/2010</a:t>
            </a:r>
          </a:p>
          <a:p>
            <a:endParaRPr lang="en-GB" dirty="0">
              <a:effectLst/>
            </a:endParaRPr>
          </a:p>
          <a:p>
            <a:r>
              <a:rPr lang="en-GB" dirty="0">
                <a:effectLst/>
              </a:rPr>
              <a:t>The Jury is of the opinion that this is clearly an informative announcement without any absolute or misleading statements or representations, and that this advertisement is not likely to be misunderstood by the public because : </a:t>
            </a:r>
          </a:p>
          <a:p>
            <a:endParaRPr lang="en-GB" dirty="0">
              <a:effectLst/>
            </a:endParaRPr>
          </a:p>
          <a:p>
            <a:pPr algn="l">
              <a:spcAft>
                <a:spcPts val="1800"/>
              </a:spcAft>
            </a:pPr>
            <a:r>
              <a:rPr lang="en-GB" b="0" i="0" dirty="0">
                <a:solidFill>
                  <a:srgbClr val="656565"/>
                </a:solidFill>
                <a:effectLst/>
                <a:latin typeface="Archivo"/>
              </a:rPr>
              <a:t>This sentence talks about ‘cleaner and more efficient’ and not ‘clean and efficient’. These are not absolute statements and therefore do not imply that there would be no more consequences for the environment.- This sentence uses the words ‘are making’, the typically English ‘present continuous’. This implies that Shell is making efforts in this regard and not that everything has already been achieved. The Jury is therefore of the opinion that this sentence does not contain any absolute or misleading statement likely to mislead the consumer with regard to the environmental impact of Shell's products or activities. </a:t>
            </a:r>
          </a:p>
          <a:p>
            <a:pPr algn="l">
              <a:spcAft>
                <a:spcPts val="1800"/>
              </a:spcAft>
            </a:pPr>
            <a:endParaRPr lang="en-GB" b="0" i="0" dirty="0">
              <a:solidFill>
                <a:srgbClr val="656565"/>
              </a:solidFill>
              <a:effectLst/>
              <a:latin typeface="Archivo"/>
            </a:endParaRPr>
          </a:p>
          <a:p>
            <a:pPr algn="l">
              <a:spcAft>
                <a:spcPts val="1800"/>
              </a:spcAft>
            </a:pPr>
            <a:r>
              <a:rPr lang="en-GB" b="0" i="0" dirty="0">
                <a:solidFill>
                  <a:srgbClr val="656565"/>
                </a:solidFill>
                <a:effectLst/>
                <a:latin typeface="Archivo"/>
              </a:rPr>
              <a:t>The Jury also considers that this sentence should not be considered separately or separated from the rest of the advert, but that, on the contrary, the advert should be considered in its entirety in order to examine the meaning of the sentence in question. The Jury is of the opinion that, taking the advertisement as a whole (title, image and preliminary text), the message of this advert is not that Shell's products or activities have no impact on the environment, but merely that Shell makes various efforts to protect the environment. This is clearly illustrated by the combination of image and text. Finally, a link is provided to www.shell.com/newenergyfuture for more information on these efforts. </a:t>
            </a:r>
          </a:p>
          <a:p>
            <a:pPr algn="l">
              <a:spcAft>
                <a:spcPts val="1800"/>
              </a:spcAft>
            </a:pPr>
            <a:endParaRPr lang="en-GB" b="0" i="0" dirty="0">
              <a:solidFill>
                <a:srgbClr val="656565"/>
              </a:solidFill>
              <a:effectLst/>
              <a:latin typeface="Archivo"/>
            </a:endParaRPr>
          </a:p>
          <a:p>
            <a:pPr algn="l">
              <a:spcAft>
                <a:spcPts val="1800"/>
              </a:spcAft>
            </a:pPr>
            <a:endParaRPr lang="en-GB" b="0" i="0" dirty="0">
              <a:solidFill>
                <a:srgbClr val="656565"/>
              </a:solidFill>
              <a:effectLst/>
              <a:latin typeface="Archivo"/>
            </a:endParaRPr>
          </a:p>
          <a:p>
            <a:pPr algn="l">
              <a:spcAft>
                <a:spcPts val="1800"/>
              </a:spcAft>
            </a:pPr>
            <a:endParaRPr lang="en-GB" b="0" i="0" dirty="0">
              <a:solidFill>
                <a:srgbClr val="656565"/>
              </a:solidFill>
              <a:effectLst/>
              <a:latin typeface="Archivo"/>
            </a:endParaRPr>
          </a:p>
          <a:p>
            <a:pPr marL="0" marR="0" lvl="0" indent="0" algn="l" defTabSz="914400" rtl="0" eaLnBrk="1" fontAlgn="auto" latinLnBrk="0" hangingPunct="1">
              <a:lnSpc>
                <a:spcPct val="100000"/>
              </a:lnSpc>
              <a:spcBef>
                <a:spcPts val="0"/>
              </a:spcBef>
              <a:spcAft>
                <a:spcPts val="1800"/>
              </a:spcAft>
              <a:buClrTx/>
              <a:buSzTx/>
              <a:buFontTx/>
              <a:buNone/>
              <a:tabLst/>
              <a:defRPr/>
            </a:pPr>
            <a:r>
              <a:rPr lang="en-GB" b="0" i="0" u="sng" dirty="0">
                <a:solidFill>
                  <a:srgbClr val="656565"/>
                </a:solidFill>
                <a:effectLst/>
                <a:latin typeface="Archivo"/>
              </a:rPr>
              <a:t>“</a:t>
            </a:r>
            <a:r>
              <a:rPr kumimoji="0" lang="en-GB" sz="1200" b="0" i="0" u="sng"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a:t>
            </a:r>
            <a:r>
              <a:rPr kumimoji="0" lang="en-GB" sz="1200" b="0" i="1" u="sng"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This bottle of washing-up liquid is made with ocean plastic</a:t>
            </a:r>
            <a:r>
              <a:rPr kumimoji="0" lang="en-GB" sz="1200" b="0" i="0" u="sng"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 </a:t>
            </a:r>
          </a:p>
          <a:p>
            <a:pPr algn="l">
              <a:spcAft>
                <a:spcPts val="1800"/>
              </a:spcAft>
            </a:pPr>
            <a:endParaRPr lang="en-GB" b="0" i="0" dirty="0">
              <a:solidFill>
                <a:srgbClr val="656565"/>
              </a:solidFill>
              <a:effectLst/>
              <a:latin typeface="Archivo"/>
            </a:endParaRPr>
          </a:p>
          <a:p>
            <a:pPr algn="l">
              <a:spcAft>
                <a:spcPts val="1800"/>
              </a:spcAft>
            </a:pPr>
            <a:endParaRPr lang="en-GB" b="0" i="0" dirty="0">
              <a:solidFill>
                <a:srgbClr val="656565"/>
              </a:solidFill>
              <a:effectLst/>
              <a:latin typeface="Archivo"/>
            </a:endParaRPr>
          </a:p>
          <a:p>
            <a:pPr algn="l">
              <a:spcAft>
                <a:spcPts val="1800"/>
              </a:spcAft>
            </a:pPr>
            <a:r>
              <a:rPr lang="en-GB" b="0" i="0" dirty="0">
                <a:solidFill>
                  <a:srgbClr val="656565"/>
                </a:solidFill>
                <a:effectLst/>
                <a:latin typeface="Archivo"/>
              </a:rPr>
              <a:t>The Brussels Court of Appeal was referred to in 2019 regarding an </a:t>
            </a:r>
            <a:r>
              <a:rPr lang="en-GB" b="0" i="0" dirty="0" err="1">
                <a:solidFill>
                  <a:srgbClr val="656565"/>
                </a:solidFill>
                <a:effectLst/>
                <a:latin typeface="Archivo"/>
              </a:rPr>
              <a:t>Ecover</a:t>
            </a:r>
            <a:r>
              <a:rPr lang="en-GB" b="0" i="0" dirty="0">
                <a:solidFill>
                  <a:srgbClr val="656565"/>
                </a:solidFill>
                <a:effectLst/>
                <a:latin typeface="Archivo"/>
              </a:rPr>
              <a:t> advertisement for a bottle of dishwashing liquid called ‘Ocean Bottle’. A competitor considered that </a:t>
            </a:r>
            <a:r>
              <a:rPr lang="en-GB" b="0" i="0" dirty="0" err="1">
                <a:solidFill>
                  <a:srgbClr val="656565"/>
                </a:solidFill>
                <a:effectLst/>
                <a:latin typeface="Archivo"/>
              </a:rPr>
              <a:t>Ecover's</a:t>
            </a:r>
            <a:r>
              <a:rPr lang="en-GB" b="0" i="0" dirty="0">
                <a:solidFill>
                  <a:srgbClr val="656565"/>
                </a:solidFill>
                <a:effectLst/>
                <a:latin typeface="Archivo"/>
              </a:rPr>
              <a:t> advertising was misleading and unfair because </a:t>
            </a:r>
            <a:r>
              <a:rPr lang="en-GB" b="0" i="0" dirty="0" err="1">
                <a:solidFill>
                  <a:srgbClr val="656565"/>
                </a:solidFill>
                <a:effectLst/>
                <a:latin typeface="Archivo"/>
              </a:rPr>
              <a:t>Ecover</a:t>
            </a:r>
            <a:r>
              <a:rPr lang="en-GB" b="0" i="0" dirty="0">
                <a:solidFill>
                  <a:srgbClr val="656565"/>
                </a:solidFill>
                <a:effectLst/>
                <a:latin typeface="Archivo"/>
              </a:rPr>
              <a:t> claimed that the bottle of washing-up liquid was made from plastic recovered from the oceans, whereas the plastic in question was not collected from the oceans but collected on beaches, and </a:t>
            </a:r>
            <a:r>
              <a:rPr lang="en-GB" b="0" i="0" dirty="0" err="1">
                <a:solidFill>
                  <a:srgbClr val="656565"/>
                </a:solidFill>
                <a:effectLst/>
                <a:latin typeface="Archivo"/>
              </a:rPr>
              <a:t>Ecover</a:t>
            </a:r>
            <a:r>
              <a:rPr lang="en-GB" b="0" i="0" dirty="0">
                <a:solidFill>
                  <a:srgbClr val="656565"/>
                </a:solidFill>
                <a:effectLst/>
                <a:latin typeface="Archivo"/>
              </a:rPr>
              <a:t> alleged that the Ocean Bottle was made of 50% plastic from the oceans, although this was not established. The court of appeal ruled that even if these allegations are not correct or proven, they are in any case not likely to change the economic behaviour of the consumer. According to the Court, if the consumer buys the Ocean Bottle product because it helps to reduce ocean pollution, it does not matter whether the pollution is reduced in the ocean or near it. Regarding the precise percentage of plastic in the composition of the bottle, the court ruled that ‘there is no evidence to suggest that the indication of this percentage is currently likely to affect the economic behaviour of the average consumer’. The court thus reiterates that it is up to the party claiming that an environmental claim is misleading to demonstrate that it is likely to cause the consumer to make a commercial decision that they would not have made otherwise. The European directives presented earlier will make it possible to unblock the issue of the burden of proof in cases such as </a:t>
            </a:r>
            <a:r>
              <a:rPr lang="en-GB" b="0" i="0" dirty="0" err="1">
                <a:solidFill>
                  <a:srgbClr val="656565"/>
                </a:solidFill>
                <a:effectLst/>
                <a:latin typeface="Archivo"/>
              </a:rPr>
              <a:t>Ecover</a:t>
            </a:r>
            <a:r>
              <a:rPr lang="en-GB" b="0" i="0" dirty="0">
                <a:solidFill>
                  <a:srgbClr val="656565"/>
                </a:solidFill>
                <a:effectLst/>
                <a:latin typeface="Archivo"/>
              </a:rPr>
              <a:t>, since it will be up to </a:t>
            </a:r>
            <a:r>
              <a:rPr lang="en-GB" b="0" i="0" dirty="0" err="1">
                <a:solidFill>
                  <a:srgbClr val="656565"/>
                </a:solidFill>
                <a:effectLst/>
                <a:latin typeface="Archivo"/>
              </a:rPr>
              <a:t>Ecover</a:t>
            </a:r>
            <a:r>
              <a:rPr lang="en-GB" b="0" i="0" dirty="0">
                <a:solidFill>
                  <a:srgbClr val="656565"/>
                </a:solidFill>
                <a:effectLst/>
                <a:latin typeface="Archivo"/>
              </a:rPr>
              <a:t> to substantiate its green claim in this type of case. </a:t>
            </a:r>
          </a:p>
          <a:p>
            <a:pPr algn="l">
              <a:spcAft>
                <a:spcPts val="1800"/>
              </a:spcAft>
            </a:pPr>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38</a:t>
            </a:fld>
            <a:endParaRPr lang="en-GB" dirty="0"/>
          </a:p>
        </p:txBody>
      </p:sp>
    </p:spTree>
    <p:extLst>
      <p:ext uri="{BB962C8B-B14F-4D97-AF65-F5344CB8AC3E}">
        <p14:creationId xmlns:p14="http://schemas.microsoft.com/office/powerpoint/2010/main" val="16838929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39</a:t>
            </a:fld>
            <a:endParaRPr lang="en-GB" dirty="0"/>
          </a:p>
        </p:txBody>
      </p:sp>
    </p:spTree>
    <p:extLst>
      <p:ext uri="{BB962C8B-B14F-4D97-AF65-F5344CB8AC3E}">
        <p14:creationId xmlns:p14="http://schemas.microsoft.com/office/powerpoint/2010/main" val="33755898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b="0" dirty="0">
              <a:solidFill>
                <a:schemeClr val="tx1"/>
              </a:solidFill>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40</a:t>
            </a:fld>
            <a:endParaRPr lang="en-GB" dirty="0"/>
          </a:p>
        </p:txBody>
      </p:sp>
    </p:spTree>
    <p:extLst>
      <p:ext uri="{BB962C8B-B14F-4D97-AF65-F5344CB8AC3E}">
        <p14:creationId xmlns:p14="http://schemas.microsoft.com/office/powerpoint/2010/main" val="41942861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7A06A-650F-4CE8-B8A3-9C9422B0D0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04722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42</a:t>
            </a:fld>
            <a:endParaRPr lang="en-GB" dirty="0"/>
          </a:p>
        </p:txBody>
      </p:sp>
    </p:spTree>
    <p:extLst>
      <p:ext uri="{BB962C8B-B14F-4D97-AF65-F5344CB8AC3E}">
        <p14:creationId xmlns:p14="http://schemas.microsoft.com/office/powerpoint/2010/main" val="1013637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a:t>
            </a:fld>
            <a:endParaRPr lang="en-GB" dirty="0"/>
          </a:p>
        </p:txBody>
      </p:sp>
    </p:spTree>
    <p:extLst>
      <p:ext uri="{BB962C8B-B14F-4D97-AF65-F5344CB8AC3E}">
        <p14:creationId xmlns:p14="http://schemas.microsoft.com/office/powerpoint/2010/main" val="34222405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spcAft>
                <a:spcPts val="900"/>
              </a:spcAft>
            </a:pPr>
            <a:endParaRPr lang="en-GB" sz="1200" dirty="0">
              <a:solidFill>
                <a:srgbClr val="737575"/>
              </a:solidFill>
              <a:effectLst/>
              <a:latin typeface="GT Walsheim Light"/>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43</a:t>
            </a:fld>
            <a:endParaRPr lang="en-GB" dirty="0"/>
          </a:p>
        </p:txBody>
      </p:sp>
    </p:spTree>
    <p:extLst>
      <p:ext uri="{BB962C8B-B14F-4D97-AF65-F5344CB8AC3E}">
        <p14:creationId xmlns:p14="http://schemas.microsoft.com/office/powerpoint/2010/main" val="8003771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spcAft>
                <a:spcPts val="900"/>
              </a:spcAft>
            </a:pPr>
            <a:endParaRPr lang="en-GB" sz="1200" dirty="0">
              <a:solidFill>
                <a:srgbClr val="737575"/>
              </a:solidFill>
              <a:effectLst/>
              <a:latin typeface="GT Walsheim Light"/>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44</a:t>
            </a:fld>
            <a:endParaRPr lang="en-GB" dirty="0"/>
          </a:p>
        </p:txBody>
      </p:sp>
    </p:spTree>
    <p:extLst>
      <p:ext uri="{BB962C8B-B14F-4D97-AF65-F5344CB8AC3E}">
        <p14:creationId xmlns:p14="http://schemas.microsoft.com/office/powerpoint/2010/main" val="8862872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u="none" noProof="0" dirty="0"/>
          </a:p>
        </p:txBody>
      </p:sp>
      <p:sp>
        <p:nvSpPr>
          <p:cNvPr id="4" name="Slide Number Placeholder 3"/>
          <p:cNvSpPr>
            <a:spLocks noGrp="1"/>
          </p:cNvSpPr>
          <p:nvPr>
            <p:ph type="sldNum" sz="quarter" idx="5"/>
          </p:nvPr>
        </p:nvSpPr>
        <p:spPr/>
        <p:txBody>
          <a:bodyPr/>
          <a:lstStyle/>
          <a:p>
            <a:fld id="{5C87A06A-650F-4CE8-B8A3-9C9422B0D088}" type="slidenum">
              <a:rPr lang="en-GB" smtClean="0"/>
              <a:t>45</a:t>
            </a:fld>
            <a:endParaRPr lang="en-GB" dirty="0"/>
          </a:p>
        </p:txBody>
      </p:sp>
    </p:spTree>
    <p:extLst>
      <p:ext uri="{BB962C8B-B14F-4D97-AF65-F5344CB8AC3E}">
        <p14:creationId xmlns:p14="http://schemas.microsoft.com/office/powerpoint/2010/main" val="37458747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52</a:t>
            </a:fld>
            <a:endParaRPr lang="en-GB" dirty="0"/>
          </a:p>
        </p:txBody>
      </p:sp>
    </p:spTree>
    <p:extLst>
      <p:ext uri="{BB962C8B-B14F-4D97-AF65-F5344CB8AC3E}">
        <p14:creationId xmlns:p14="http://schemas.microsoft.com/office/powerpoint/2010/main" val="31166290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53</a:t>
            </a:fld>
            <a:endParaRPr lang="en-GB" dirty="0"/>
          </a:p>
        </p:txBody>
      </p:sp>
    </p:spTree>
    <p:extLst>
      <p:ext uri="{BB962C8B-B14F-4D97-AF65-F5344CB8AC3E}">
        <p14:creationId xmlns:p14="http://schemas.microsoft.com/office/powerpoint/2010/main" val="20928517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56</a:t>
            </a:fld>
            <a:endParaRPr lang="en-GB" dirty="0"/>
          </a:p>
        </p:txBody>
      </p:sp>
    </p:spTree>
    <p:extLst>
      <p:ext uri="{BB962C8B-B14F-4D97-AF65-F5344CB8AC3E}">
        <p14:creationId xmlns:p14="http://schemas.microsoft.com/office/powerpoint/2010/main" val="37091282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57</a:t>
            </a:fld>
            <a:endParaRPr lang="en-GB" dirty="0"/>
          </a:p>
        </p:txBody>
      </p:sp>
    </p:spTree>
    <p:extLst>
      <p:ext uri="{BB962C8B-B14F-4D97-AF65-F5344CB8AC3E}">
        <p14:creationId xmlns:p14="http://schemas.microsoft.com/office/powerpoint/2010/main" val="9096754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58</a:t>
            </a:fld>
            <a:endParaRPr lang="en-GB" dirty="0"/>
          </a:p>
        </p:txBody>
      </p:sp>
    </p:spTree>
    <p:extLst>
      <p:ext uri="{BB962C8B-B14F-4D97-AF65-F5344CB8AC3E}">
        <p14:creationId xmlns:p14="http://schemas.microsoft.com/office/powerpoint/2010/main" val="32394032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5C87A06A-650F-4CE8-B8A3-9C9422B0D088}" type="slidenum">
              <a:rPr lang="en-GB" smtClean="0"/>
              <a:t>59</a:t>
            </a:fld>
            <a:endParaRPr lang="en-GB" dirty="0"/>
          </a:p>
        </p:txBody>
      </p:sp>
    </p:spTree>
    <p:extLst>
      <p:ext uri="{BB962C8B-B14F-4D97-AF65-F5344CB8AC3E}">
        <p14:creationId xmlns:p14="http://schemas.microsoft.com/office/powerpoint/2010/main" val="41464821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5590C4A4-ED8D-45AA-BEF0-E4208BD7D6B3}"/>
              </a:ext>
            </a:extLst>
          </p:cNvPr>
          <p:cNvSpPr>
            <a:spLocks noGrp="1" noChangeArrowheads="1"/>
          </p:cNvSpPr>
          <p:nvPr>
            <p:ph type="ftr" sz="quarter" idx="4"/>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en-US" sz="800">
                <a:latin typeface="Arial" panose="020B0604020202020204" pitchFamily="34" charset="0"/>
                <a:cs typeface="Arial" panose="020B0604020202020204" pitchFamily="34" charset="0"/>
              </a:rPr>
              <a:t>A12669205/2.2a/31 Mar 2011</a:t>
            </a:r>
          </a:p>
        </p:txBody>
      </p:sp>
      <p:sp>
        <p:nvSpPr>
          <p:cNvPr id="57347" name="Rectangle 7">
            <a:extLst>
              <a:ext uri="{FF2B5EF4-FFF2-40B4-BE49-F238E27FC236}">
                <a16:creationId xmlns:a16="http://schemas.microsoft.com/office/drawing/2014/main" id="{BF954177-FC9D-4258-BC82-538D6990C25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032138C-7026-4254-94F5-BD53FFBED2C6}" type="slidenum">
              <a:rPr lang="en-GB" altLang="en-US" sz="1000" smtClean="0">
                <a:latin typeface="Arial" panose="020B0604020202020204" pitchFamily="34" charset="0"/>
              </a:rPr>
              <a:pPr>
                <a:spcBef>
                  <a:spcPct val="0"/>
                </a:spcBef>
              </a:pPr>
              <a:t>60</a:t>
            </a:fld>
            <a:endParaRPr lang="en-GB" altLang="en-US" sz="1000">
              <a:latin typeface="Arial" panose="020B0604020202020204" pitchFamily="34" charset="0"/>
            </a:endParaRPr>
          </a:p>
        </p:txBody>
      </p:sp>
      <p:sp>
        <p:nvSpPr>
          <p:cNvPr id="57348" name="Rectangle 2">
            <a:extLst>
              <a:ext uri="{FF2B5EF4-FFF2-40B4-BE49-F238E27FC236}">
                <a16:creationId xmlns:a16="http://schemas.microsoft.com/office/drawing/2014/main" id="{BF0FF073-189E-429D-848C-436DC509BFB8}"/>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B9648A16-C1B8-41DD-85B7-F6DB4714E3B0}"/>
              </a:ext>
            </a:extLst>
          </p:cNvPr>
          <p:cNvSpPr>
            <a:spLocks noGrp="1" noChangeArrowheads="1"/>
          </p:cNvSpPr>
          <p:nvPr>
            <p:ph type="body" idx="1"/>
          </p:nvPr>
        </p:nvSpPr>
        <p:spPr>
          <a:xfrm>
            <a:off x="906163" y="5110886"/>
            <a:ext cx="4969686" cy="4840533"/>
          </a:xfrm>
          <a:noFill/>
        </p:spPr>
        <p:txBody>
          <a:bodyPr/>
          <a:lstStyle/>
          <a:p>
            <a:pPr eaLnBrk="1" hangingPunct="1"/>
            <a:endParaRPr lang="en-US" altLang="en-US"/>
          </a:p>
        </p:txBody>
      </p:sp>
    </p:spTree>
    <p:extLst>
      <p:ext uri="{BB962C8B-B14F-4D97-AF65-F5344CB8AC3E}">
        <p14:creationId xmlns:p14="http://schemas.microsoft.com/office/powerpoint/2010/main" val="3295794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7A06A-650F-4CE8-B8A3-9C9422B0D0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6429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A2F81-E162-7A17-84AC-9B9379DEC6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BD278-74C1-EACA-D8B5-DC33075261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4205D1-7586-3973-FD68-6DCD10818C94}"/>
              </a:ext>
            </a:extLst>
          </p:cNvPr>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a:extLst>
              <a:ext uri="{FF2B5EF4-FFF2-40B4-BE49-F238E27FC236}">
                <a16:creationId xmlns:a16="http://schemas.microsoft.com/office/drawing/2014/main" id="{A557DED7-F2D9-8302-B9BE-E1271EE0C26B}"/>
              </a:ext>
            </a:extLst>
          </p:cNvPr>
          <p:cNvSpPr>
            <a:spLocks noGrp="1"/>
          </p:cNvSpPr>
          <p:nvPr>
            <p:ph type="sldNum" sz="quarter" idx="5"/>
          </p:nvPr>
        </p:nvSpPr>
        <p:spPr/>
        <p:txBody>
          <a:bodyPr/>
          <a:lstStyle/>
          <a:p>
            <a:fld id="{5C87A06A-650F-4CE8-B8A3-9C9422B0D088}" type="slidenum">
              <a:rPr lang="en-GB" smtClean="0"/>
              <a:t>7</a:t>
            </a:fld>
            <a:endParaRPr lang="en-GB" dirty="0"/>
          </a:p>
        </p:txBody>
      </p:sp>
    </p:spTree>
    <p:extLst>
      <p:ext uri="{BB962C8B-B14F-4D97-AF65-F5344CB8AC3E}">
        <p14:creationId xmlns:p14="http://schemas.microsoft.com/office/powerpoint/2010/main" val="4093910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8</a:t>
            </a:fld>
            <a:endParaRPr lang="en-GB" dirty="0"/>
          </a:p>
        </p:txBody>
      </p:sp>
    </p:spTree>
    <p:extLst>
      <p:ext uri="{BB962C8B-B14F-4D97-AF65-F5344CB8AC3E}">
        <p14:creationId xmlns:p14="http://schemas.microsoft.com/office/powerpoint/2010/main" val="27390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9</a:t>
            </a:fld>
            <a:endParaRPr lang="en-GB" dirty="0"/>
          </a:p>
        </p:txBody>
      </p:sp>
    </p:spTree>
    <p:extLst>
      <p:ext uri="{BB962C8B-B14F-4D97-AF65-F5344CB8AC3E}">
        <p14:creationId xmlns:p14="http://schemas.microsoft.com/office/powerpoint/2010/main" val="567289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lgn="l" fontAlgn="base">
              <a:buFont typeface="Wingdings" panose="05000000000000000000" pitchFamily="2" charset="2"/>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mn-lt"/>
            </a:endParaRPr>
          </a:p>
          <a:p>
            <a:pPr marL="0" indent="0" algn="l" fontAlgn="base">
              <a:buFont typeface="Arial" panose="020B0604020202020204" pitchFamily="34" charset="0"/>
              <a:buNone/>
            </a:pPr>
            <a:endParaRPr lang="en-GB" b="0" i="0" dirty="0">
              <a:solidFill>
                <a:schemeClr val="tx1"/>
              </a:solidFill>
              <a:effectLst/>
              <a:latin typeface="Open Sans" panose="020B0606030504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i="0" dirty="0">
              <a:solidFill>
                <a:schemeClr val="tx1"/>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1"/>
              </a:solidFill>
            </a:endParaRPr>
          </a:p>
          <a:p>
            <a:pPr marL="171450" indent="-171450">
              <a:buFont typeface="Arial" panose="020B0604020202020204" pitchFamily="34" charset="0"/>
              <a:buChar char="•"/>
            </a:pPr>
            <a:endParaRPr lang="nl-BE" dirty="0"/>
          </a:p>
        </p:txBody>
      </p:sp>
      <p:sp>
        <p:nvSpPr>
          <p:cNvPr id="4" name="Slide Number Placeholder 3"/>
          <p:cNvSpPr>
            <a:spLocks noGrp="1"/>
          </p:cNvSpPr>
          <p:nvPr>
            <p:ph type="sldNum" sz="quarter" idx="5"/>
          </p:nvPr>
        </p:nvSpPr>
        <p:spPr/>
        <p:txBody>
          <a:bodyPr/>
          <a:lstStyle/>
          <a:p>
            <a:fld id="{5C87A06A-650F-4CE8-B8A3-9C9422B0D088}" type="slidenum">
              <a:rPr lang="en-GB" smtClean="0"/>
              <a:t>10</a:t>
            </a:fld>
            <a:endParaRPr lang="en-GB" dirty="0"/>
          </a:p>
        </p:txBody>
      </p:sp>
    </p:spTree>
    <p:extLst>
      <p:ext uri="{BB962C8B-B14F-4D97-AF65-F5344CB8AC3E}">
        <p14:creationId xmlns:p14="http://schemas.microsoft.com/office/powerpoint/2010/main" val="27534758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3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41.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1.jpeg"/><Relationship Id="rId1" Type="http://schemas.openxmlformats.org/officeDocument/2006/relationships/slideMaster" Target="../slideMasters/slideMaster2.xml"/><Relationship Id="rId4" Type="http://schemas.openxmlformats.org/officeDocument/2006/relationships/image" Target="../media/image40.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 Id="rId4" Type="http://schemas.openxmlformats.org/officeDocument/2006/relationships/image" Target="../media/image3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Master" Target="../slideMasters/slideMaster2.xml"/><Relationship Id="rId4" Type="http://schemas.openxmlformats.org/officeDocument/2006/relationships/image" Target="../media/image63.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Master" Target="../slideMasters/slideMaster2.xml"/><Relationship Id="rId4" Type="http://schemas.openxmlformats.org/officeDocument/2006/relationships/image" Target="../media/image73.jpe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Master" Target="../slideMasters/slideMaster2.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0.jpeg"/><Relationship Id="rId1" Type="http://schemas.openxmlformats.org/officeDocument/2006/relationships/slideMaster" Target="../slideMasters/slideMaster2.xml"/><Relationship Id="rId4" Type="http://schemas.openxmlformats.org/officeDocument/2006/relationships/image" Target="../media/image81.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Master" Target="../slideMasters/slideMaster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2800" y="374650"/>
            <a:ext cx="11347400" cy="856800"/>
          </a:xfrm>
        </p:spPr>
        <p:txBody>
          <a:bodyPr>
            <a:noAutofit/>
          </a:bodyPr>
          <a:lstStyle>
            <a:lvl1pPr>
              <a:defRPr sz="2800"/>
            </a:lvl1pPr>
          </a:lstStyle>
          <a:p>
            <a:r>
              <a:rPr lang="en-GB" dirty="0"/>
              <a:t>Click to edit Master title style</a:t>
            </a:r>
          </a:p>
        </p:txBody>
      </p:sp>
      <p:sp>
        <p:nvSpPr>
          <p:cNvPr id="3" name="Subtitle 2"/>
          <p:cNvSpPr>
            <a:spLocks noGrp="1"/>
          </p:cNvSpPr>
          <p:nvPr>
            <p:ph type="subTitle" idx="1"/>
          </p:nvPr>
        </p:nvSpPr>
        <p:spPr>
          <a:xfrm>
            <a:off x="412800" y="1810800"/>
            <a:ext cx="11323200" cy="963000"/>
          </a:xfrm>
        </p:spPr>
        <p:txBody>
          <a:bodyPr lIns="0">
            <a:no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4" name="Line 8">
            <a:extLst>
              <a:ext uri="{FF2B5EF4-FFF2-40B4-BE49-F238E27FC236}">
                <a16:creationId xmlns:a16="http://schemas.microsoft.com/office/drawing/2014/main" id="{9608128A-FC67-4B60-A9D3-CB7FD63C577C}"/>
              </a:ext>
            </a:extLst>
          </p:cNvPr>
          <p:cNvSpPr>
            <a:spLocks noChangeShapeType="1"/>
          </p:cNvSpPr>
          <p:nvPr userDrawn="1"/>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5" name="Line 8">
            <a:extLst>
              <a:ext uri="{FF2B5EF4-FFF2-40B4-BE49-F238E27FC236}">
                <a16:creationId xmlns:a16="http://schemas.microsoft.com/office/drawing/2014/main" id="{AD7C0C3F-40C9-41B9-9B82-D9EA201FAC94}"/>
              </a:ext>
            </a:extLst>
          </p:cNvPr>
          <p:cNvSpPr>
            <a:spLocks noChangeShapeType="1"/>
          </p:cNvSpPr>
          <p:nvPr userDrawn="1"/>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pic>
        <p:nvPicPr>
          <p:cNvPr id="7" name="Picture 6">
            <a:extLst>
              <a:ext uri="{FF2B5EF4-FFF2-40B4-BE49-F238E27FC236}">
                <a16:creationId xmlns:a16="http://schemas.microsoft.com/office/drawing/2014/main" id="{F1BD24D1-1693-42D9-87F9-925D8DAE86CD}"/>
              </a:ext>
            </a:extLst>
          </p:cNvPr>
          <p:cNvPicPr>
            <a:picLocks/>
          </p:cNvPicPr>
          <p:nvPr userDrawn="1"/>
        </p:nvPicPr>
        <p:blipFill>
          <a:blip r:embed="rId2"/>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139465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62726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_Emphasis_01">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3E88B77-54A4-A043-9634-31271980303A}"/>
              </a:ext>
            </a:extLst>
          </p:cNvPr>
          <p:cNvSpPr txBox="1"/>
          <p:nvPr userDrawn="1"/>
        </p:nvSpPr>
        <p:spPr>
          <a:xfrm>
            <a:off x="293036" y="721360"/>
            <a:ext cx="6442409"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Instructions</a:t>
            </a:r>
          </a:p>
        </p:txBody>
      </p:sp>
      <p:sp>
        <p:nvSpPr>
          <p:cNvPr id="12" name="TextBox 11">
            <a:extLst>
              <a:ext uri="{FF2B5EF4-FFF2-40B4-BE49-F238E27FC236}">
                <a16:creationId xmlns:a16="http://schemas.microsoft.com/office/drawing/2014/main" id="{1A10665C-D3D8-A240-94B3-F254AE106DD6}"/>
              </a:ext>
            </a:extLst>
          </p:cNvPr>
          <p:cNvSpPr txBox="1"/>
          <p:nvPr userDrawn="1"/>
        </p:nvSpPr>
        <p:spPr>
          <a:xfrm>
            <a:off x="293036" y="1138456"/>
            <a:ext cx="6442409"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Select the ‘Replace image’ shape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Ensure the ‘Lock aspect ratio’ box is ticked in the format pane</a:t>
            </a:r>
          </a:p>
        </p:txBody>
      </p:sp>
      <p:pic>
        <p:nvPicPr>
          <p:cNvPr id="13" name="Picture 12" descr="A screenshot of a cell phone&#10;&#10;Description automatically generated">
            <a:extLst>
              <a:ext uri="{FF2B5EF4-FFF2-40B4-BE49-F238E27FC236}">
                <a16:creationId xmlns:a16="http://schemas.microsoft.com/office/drawing/2014/main" id="{F2EFDC03-8C92-0849-A0B8-A706CE82EF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93036" y="1806998"/>
            <a:ext cx="3567936" cy="461665"/>
          </a:xfrm>
          <a:prstGeom prst="rect">
            <a:avLst/>
          </a:prstGeom>
        </p:spPr>
      </p:pic>
      <p:sp>
        <p:nvSpPr>
          <p:cNvPr id="14" name="TextBox 13">
            <a:extLst>
              <a:ext uri="{FF2B5EF4-FFF2-40B4-BE49-F238E27FC236}">
                <a16:creationId xmlns:a16="http://schemas.microsoft.com/office/drawing/2014/main" id="{F7346E41-F3D4-8748-8756-0905357348D7}"/>
              </a:ext>
            </a:extLst>
          </p:cNvPr>
          <p:cNvSpPr txBox="1"/>
          <p:nvPr userDrawn="1"/>
        </p:nvSpPr>
        <p:spPr>
          <a:xfrm>
            <a:off x="276994" y="2475540"/>
            <a:ext cx="6442409"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Go to the paint bucket tab in the format pane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Tick ‘picture or texture fill’ </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Click insert… under picture source</a:t>
            </a:r>
          </a:p>
        </p:txBody>
      </p:sp>
      <p:pic>
        <p:nvPicPr>
          <p:cNvPr id="15" name="Picture 14" descr="A screenshot of a cell phone&#10;&#10;Description automatically generated">
            <a:extLst>
              <a:ext uri="{FF2B5EF4-FFF2-40B4-BE49-F238E27FC236}">
                <a16:creationId xmlns:a16="http://schemas.microsoft.com/office/drawing/2014/main" id="{4839A8FC-A8E8-8049-819F-B4F3084A82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6994" y="3328749"/>
            <a:ext cx="2598286" cy="3084921"/>
          </a:xfrm>
          <a:prstGeom prst="rect">
            <a:avLst/>
          </a:prstGeom>
        </p:spPr>
      </p:pic>
      <p:sp>
        <p:nvSpPr>
          <p:cNvPr id="16" name="TextBox 15">
            <a:extLst>
              <a:ext uri="{FF2B5EF4-FFF2-40B4-BE49-F238E27FC236}">
                <a16:creationId xmlns:a16="http://schemas.microsoft.com/office/drawing/2014/main" id="{2CC15F65-D3FB-504D-93FE-61DF636BE71E}"/>
              </a:ext>
            </a:extLst>
          </p:cNvPr>
          <p:cNvSpPr txBox="1"/>
          <p:nvPr userDrawn="1"/>
        </p:nvSpPr>
        <p:spPr>
          <a:xfrm>
            <a:off x="5749591" y="1138456"/>
            <a:ext cx="6442409"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Find the image you want to insert – either a photo or the icons in squares</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you have inserted a photo, click on the crop icon on the Picture format tab at the top and select ‘fill’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If you have inserted an icon, click on the crop icon on the Picture format tab at the top and select ‘fit’</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17" name="Picture 16" descr="A screenshot of a cell phone&#10;&#10;Description automatically generated">
            <a:extLst>
              <a:ext uri="{FF2B5EF4-FFF2-40B4-BE49-F238E27FC236}">
                <a16:creationId xmlns:a16="http://schemas.microsoft.com/office/drawing/2014/main" id="{0B07F2B7-3392-594D-BC8B-CED89443E9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749591" y="2274603"/>
            <a:ext cx="2101516" cy="1715030"/>
          </a:xfrm>
          <a:prstGeom prst="rect">
            <a:avLst/>
          </a:prstGeom>
        </p:spPr>
      </p:pic>
      <p:pic>
        <p:nvPicPr>
          <p:cNvPr id="18" name="Picture 17">
            <a:extLst>
              <a:ext uri="{FF2B5EF4-FFF2-40B4-BE49-F238E27FC236}">
                <a16:creationId xmlns:a16="http://schemas.microsoft.com/office/drawing/2014/main" id="{C3EB2BA3-F99F-1149-B648-15C31476BE7C}"/>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11801" y="2274603"/>
            <a:ext cx="1957644" cy="1715030"/>
          </a:xfrm>
          <a:prstGeom prst="rect">
            <a:avLst/>
          </a:prstGeom>
        </p:spPr>
      </p:pic>
    </p:spTree>
    <p:extLst>
      <p:ext uri="{BB962C8B-B14F-4D97-AF65-F5344CB8AC3E}">
        <p14:creationId xmlns:p14="http://schemas.microsoft.com/office/powerpoint/2010/main" val="285231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47629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1216352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22" b="22"/>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24" b="24"/>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21" b="21"/>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440247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653601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04540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3678" t="-1984" r="220" b="-1392"/>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38" b="38"/>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2032" t="1424" r="-982" b="-4358"/>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9253205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2263783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4"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3369416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p:cNvSpPr>
            <a:spLocks noGrp="1"/>
          </p:cNvSpPr>
          <p:nvPr>
            <p:ph sz="quarter" idx="11"/>
          </p:nvPr>
        </p:nvSpPr>
        <p:spPr>
          <a:xfrm>
            <a:off x="412800" y="1810800"/>
            <a:ext cx="11323200" cy="4341600"/>
          </a:xfrm>
        </p:spPr>
        <p:txBody>
          <a:bodyPr/>
          <a:lstStyle>
            <a:lvl1pPr>
              <a:lnSpc>
                <a:spcPct val="100000"/>
              </a:lnSpc>
              <a:defRPr/>
            </a:lvl1pPr>
            <a:lvl2pPr marL="270000" indent="-270000">
              <a:lnSpc>
                <a:spcPct val="100000"/>
              </a:lnSpc>
              <a:buFont typeface="Arial" panose="020B0604020202020204" pitchFamily="34" charset="0"/>
              <a:buChar char="&gt;"/>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5712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23" r="23"/>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23" r="23"/>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08" t="-1271" r="-1794" b="-1381"/>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1857483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8" y="2841343"/>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5"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3"/>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04672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6" y="2852360"/>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52360"/>
            <a:ext cx="2351356" cy="2343106"/>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1" y="2852360"/>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61491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7" y="2841344"/>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4814" t="-1062" r="-421" b="-4542"/>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4"/>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85" t="-1062" r="176"/>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528203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90" y="2841342"/>
            <a:ext cx="2351358" cy="2343107"/>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userDrawn="1"/>
        </p:nvSpPr>
        <p:spPr>
          <a:xfrm>
            <a:off x="9200836" y="2841342"/>
            <a:ext cx="2351358"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2"/>
            <a:ext cx="2351358"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974109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40"/>
            <a:ext cx="2351359" cy="2343109"/>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6" y="2841342"/>
            <a:ext cx="2351358" cy="234310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1"/>
            <a:ext cx="2351358" cy="2343108"/>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875443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39"/>
            <a:ext cx="2351360" cy="2343110"/>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15521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3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4"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485425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0"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6"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2"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47153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78" y="2841338"/>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2" y="2841337"/>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1" y="2841338"/>
            <a:ext cx="2351359" cy="2343109"/>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00633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383790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46867"/>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87296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76226"/>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38510"/>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828428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36446" cy="1943264"/>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09396" y="2449010"/>
            <a:ext cx="1936446" cy="1943264"/>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09395" y="4646866"/>
            <a:ext cx="1944775" cy="1951623"/>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6394239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8" y="243380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40587279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41879" cy="1948717"/>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3964" y="4633056"/>
            <a:ext cx="1941878" cy="1948717"/>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029685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89"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5082" t="-4891" r="-5274" b="-5079"/>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39135" cy="1945963"/>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584386" y="4635811"/>
            <a:ext cx="1961455" cy="1968363"/>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24847789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8" y="243380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313975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4"/>
            <a:ext cx="1939132" cy="1945960"/>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9" y="2433800"/>
            <a:ext cx="1939133" cy="1945961"/>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7"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640330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7" y="231792"/>
            <a:ext cx="1956994" cy="1963885"/>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7" y="2433801"/>
            <a:ext cx="1939132" cy="1945960"/>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5377" t="-5185" r="-2"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2"/>
            <a:ext cx="1939132" cy="1945961"/>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622788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102337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038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4" name="Subtitle 2"/>
          <p:cNvSpPr>
            <a:spLocks noGrp="1"/>
          </p:cNvSpPr>
          <p:nvPr>
            <p:ph type="subTitle" idx="1"/>
          </p:nvPr>
        </p:nvSpPr>
        <p:spPr>
          <a:xfrm>
            <a:off x="412800" y="1810800"/>
            <a:ext cx="11323200" cy="1319400"/>
          </a:xfrm>
        </p:spPr>
        <p:txBody>
          <a:bodyPr lIns="360000">
            <a:norm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41684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1" cy="856800"/>
          </a:xfrm>
        </p:spPr>
        <p:txBody>
          <a:bodyPr>
            <a:noAutofit/>
          </a:bodyPr>
          <a:lstStyle/>
          <a:p>
            <a:r>
              <a:rPr lang="en-US"/>
              <a:t>Click to edit Master title style</a:t>
            </a:r>
            <a:endParaRPr lang="en-GB" dirty="0"/>
          </a:p>
        </p:txBody>
      </p:sp>
      <p:sp>
        <p:nvSpPr>
          <p:cNvPr id="5" name="Content Placeholder 4">
            <a:extLst>
              <a:ext uri="{FF2B5EF4-FFF2-40B4-BE49-F238E27FC236}">
                <a16:creationId xmlns:a16="http://schemas.microsoft.com/office/drawing/2014/main" id="{F02A1E40-0D5D-A445-B634-404AB2D4C3FB}"/>
              </a:ext>
            </a:extLst>
          </p:cNvPr>
          <p:cNvSpPr>
            <a:spLocks noGrp="1"/>
          </p:cNvSpPr>
          <p:nvPr>
            <p:ph sz="quarter" idx="10"/>
          </p:nvPr>
        </p:nvSpPr>
        <p:spPr>
          <a:xfrm>
            <a:off x="407988" y="1808163"/>
            <a:ext cx="11347401" cy="435768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302066720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C639A-7CE7-B4AF-6962-1ED604CC6B9B}"/>
              </a:ext>
            </a:extLst>
          </p:cNvPr>
          <p:cNvSpPr>
            <a:spLocks noGrp="1"/>
          </p:cNvSpPr>
          <p:nvPr>
            <p:ph type="title"/>
          </p:nvPr>
        </p:nvSpPr>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98B52ACA-172A-CA73-49C3-AB158DF58BF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1941429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a:extLst>
              <a:ext uri="{FF2B5EF4-FFF2-40B4-BE49-F238E27FC236}">
                <a16:creationId xmlns:a16="http://schemas.microsoft.com/office/drawing/2014/main" id="{F02A1E40-0D5D-A445-B634-404AB2D4C3FB}"/>
              </a:ext>
            </a:extLst>
          </p:cNvPr>
          <p:cNvSpPr>
            <a:spLocks noGrp="1"/>
          </p:cNvSpPr>
          <p:nvPr>
            <p:ph sz="quarter" idx="10"/>
          </p:nvPr>
        </p:nvSpPr>
        <p:spPr>
          <a:xfrm>
            <a:off x="407988" y="1808163"/>
            <a:ext cx="7451725" cy="435768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193714792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a:p>
        </p:txBody>
      </p:sp>
      <p:sp>
        <p:nvSpPr>
          <p:cNvPr id="9" name="Content Placeholder 3">
            <a:extLst>
              <a:ext uri="{FF2B5EF4-FFF2-40B4-BE49-F238E27FC236}">
                <a16:creationId xmlns:a16="http://schemas.microsoft.com/office/drawing/2014/main" id="{74AC7302-0EE3-BF4D-A399-28055F22A61F}"/>
              </a:ext>
            </a:extLst>
          </p:cNvPr>
          <p:cNvSpPr>
            <a:spLocks noGrp="1"/>
          </p:cNvSpPr>
          <p:nvPr>
            <p:ph sz="quarter" idx="10"/>
          </p:nvPr>
        </p:nvSpPr>
        <p:spPr>
          <a:xfrm>
            <a:off x="412799" y="1507068"/>
            <a:ext cx="11347400" cy="46453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34757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 Type="http://schemas.openxmlformats.org/officeDocument/2006/relationships/slideLayout" Target="../slideLayouts/slideLayout12.xml"/><Relationship Id="rId21" Type="http://schemas.openxmlformats.org/officeDocument/2006/relationships/slideLayout" Target="../slideLayouts/slideLayout30.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slideLayout" Target="../slideLayouts/slideLayout29.xml"/><Relationship Id="rId29" Type="http://schemas.openxmlformats.org/officeDocument/2006/relationships/slideLayout" Target="../slideLayouts/slideLayout38.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image" Target="../media/image2.emf"/><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2800" y="374650"/>
            <a:ext cx="11347400" cy="856800"/>
          </a:xfrm>
          <a:prstGeom prst="rect">
            <a:avLst/>
          </a:prstGeom>
        </p:spPr>
        <p:txBody>
          <a:bodyPr vert="horz" lIns="0" tIns="45720" rIns="91440" bIns="45720" rtlCol="0" anchor="ctr">
            <a:noAutofit/>
          </a:bodyPr>
          <a:lstStyle/>
          <a:p>
            <a:r>
              <a:rPr lang="en-GB" dirty="0"/>
              <a:t>Click to edit Master title style</a:t>
            </a:r>
          </a:p>
        </p:txBody>
      </p:sp>
      <p:sp>
        <p:nvSpPr>
          <p:cNvPr id="3" name="Text Placeholder 2"/>
          <p:cNvSpPr>
            <a:spLocks noGrp="1"/>
          </p:cNvSpPr>
          <p:nvPr>
            <p:ph type="body" idx="1"/>
          </p:nvPr>
        </p:nvSpPr>
        <p:spPr>
          <a:xfrm>
            <a:off x="412800" y="1810800"/>
            <a:ext cx="11323200" cy="4341600"/>
          </a:xfrm>
          <a:prstGeom prst="rect">
            <a:avLst/>
          </a:prstGeom>
        </p:spPr>
        <p:txBody>
          <a:bodyPr vert="horz" lIns="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Line 8"/>
          <p:cNvSpPr>
            <a:spLocks noChangeShapeType="1"/>
          </p:cNvSpPr>
          <p:nvPr/>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35" name="Line 8"/>
          <p:cNvSpPr>
            <a:spLocks noChangeShapeType="1"/>
          </p:cNvSpPr>
          <p:nvPr/>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8" name="txtOST">
            <a:extLst>
              <a:ext uri="{FF2B5EF4-FFF2-40B4-BE49-F238E27FC236}">
                <a16:creationId xmlns:a16="http://schemas.microsoft.com/office/drawing/2014/main" id="{859B00D4-BD67-494C-9971-449A4193C482}"/>
              </a:ext>
            </a:extLst>
          </p:cNvPr>
          <p:cNvSpPr txBox="1">
            <a:spLocks noChangeArrowheads="1"/>
          </p:cNvSpPr>
          <p:nvPr userDrawn="1"/>
        </p:nvSpPr>
        <p:spPr bwMode="gray">
          <a:xfrm>
            <a:off x="7913716" y="6392202"/>
            <a:ext cx="382199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noAutofit/>
          </a:bodyPr>
          <a:lstStyle>
            <a:lvl1pPr eaLnBrk="0" hangingPunct="0">
              <a:defRPr sz="1200" b="1">
                <a:solidFill>
                  <a:schemeClr val="tx1"/>
                </a:solidFill>
                <a:latin typeface="TradeGothic" pitchFamily="2" charset="0"/>
                <a:cs typeface="Arial" charset="0"/>
              </a:defRPr>
            </a:lvl1pPr>
            <a:lvl2pPr marL="742950" indent="-285750" eaLnBrk="0" hangingPunct="0">
              <a:defRPr sz="1200" b="1">
                <a:solidFill>
                  <a:schemeClr val="tx1"/>
                </a:solidFill>
                <a:latin typeface="TradeGothic" pitchFamily="2" charset="0"/>
                <a:cs typeface="Arial" charset="0"/>
              </a:defRPr>
            </a:lvl2pPr>
            <a:lvl3pPr marL="1143000" indent="-228600" eaLnBrk="0" hangingPunct="0">
              <a:defRPr sz="1200" b="1">
                <a:solidFill>
                  <a:schemeClr val="tx1"/>
                </a:solidFill>
                <a:latin typeface="TradeGothic" pitchFamily="2" charset="0"/>
                <a:cs typeface="Arial" charset="0"/>
              </a:defRPr>
            </a:lvl3pPr>
            <a:lvl4pPr marL="1600200" indent="-228600" eaLnBrk="0" hangingPunct="0">
              <a:defRPr sz="1200" b="1">
                <a:solidFill>
                  <a:schemeClr val="tx1"/>
                </a:solidFill>
                <a:latin typeface="TradeGothic" pitchFamily="2" charset="0"/>
                <a:cs typeface="Arial" charset="0"/>
              </a:defRPr>
            </a:lvl4pPr>
            <a:lvl5pPr marL="2057400" indent="-228600" eaLnBrk="0" hangingPunct="0">
              <a:defRPr sz="1200" b="1">
                <a:solidFill>
                  <a:schemeClr val="tx1"/>
                </a:solidFill>
                <a:latin typeface="TradeGothic" pitchFamily="2" charset="0"/>
                <a:cs typeface="Arial" charset="0"/>
              </a:defRPr>
            </a:lvl5pPr>
            <a:lvl6pPr marL="2514600" indent="-228600" eaLnBrk="0" fontAlgn="base" hangingPunct="0">
              <a:spcBef>
                <a:spcPct val="0"/>
              </a:spcBef>
              <a:spcAft>
                <a:spcPct val="0"/>
              </a:spcAft>
              <a:defRPr sz="1200" b="1">
                <a:solidFill>
                  <a:schemeClr val="tx1"/>
                </a:solidFill>
                <a:latin typeface="TradeGothic" pitchFamily="2" charset="0"/>
                <a:cs typeface="Arial" charset="0"/>
              </a:defRPr>
            </a:lvl6pPr>
            <a:lvl7pPr marL="2971800" indent="-228600" eaLnBrk="0" fontAlgn="base" hangingPunct="0">
              <a:spcBef>
                <a:spcPct val="0"/>
              </a:spcBef>
              <a:spcAft>
                <a:spcPct val="0"/>
              </a:spcAft>
              <a:defRPr sz="1200" b="1">
                <a:solidFill>
                  <a:schemeClr val="tx1"/>
                </a:solidFill>
                <a:latin typeface="TradeGothic" pitchFamily="2" charset="0"/>
                <a:cs typeface="Arial" charset="0"/>
              </a:defRPr>
            </a:lvl7pPr>
            <a:lvl8pPr marL="3429000" indent="-228600" eaLnBrk="0" fontAlgn="base" hangingPunct="0">
              <a:spcBef>
                <a:spcPct val="0"/>
              </a:spcBef>
              <a:spcAft>
                <a:spcPct val="0"/>
              </a:spcAft>
              <a:defRPr sz="1200" b="1">
                <a:solidFill>
                  <a:schemeClr val="tx1"/>
                </a:solidFill>
                <a:latin typeface="TradeGothic" pitchFamily="2" charset="0"/>
                <a:cs typeface="Arial" charset="0"/>
              </a:defRPr>
            </a:lvl8pPr>
            <a:lvl9pPr marL="3886200" indent="-228600" eaLnBrk="0" fontAlgn="base" hangingPunct="0">
              <a:spcBef>
                <a:spcPct val="0"/>
              </a:spcBef>
              <a:spcAft>
                <a:spcPct val="0"/>
              </a:spcAft>
              <a:defRPr sz="1200" b="1">
                <a:solidFill>
                  <a:schemeClr val="tx1"/>
                </a:solidFill>
                <a:latin typeface="TradeGothic" pitchFamily="2" charset="0"/>
                <a:cs typeface="Arial" charset="0"/>
              </a:defRPr>
            </a:lvl9pPr>
          </a:lstStyle>
          <a:p>
            <a:pPr algn="r" eaLnBrk="1" hangingPunct="1">
              <a:defRPr/>
            </a:pPr>
            <a:r>
              <a:rPr lang="en-GB" sz="1000" b="0" dirty="0">
                <a:solidFill>
                  <a:srgbClr val="5F5F5F"/>
                </a:solidFill>
                <a:latin typeface="+mn-lt"/>
              </a:rPr>
              <a:t>ULB LL.M. – ESG class – litigation and liability risks │</a:t>
            </a:r>
            <a:r>
              <a:rPr lang="en-GB" sz="1000" b="0" dirty="0">
                <a:solidFill>
                  <a:srgbClr val="AF005F"/>
                </a:solidFill>
                <a:latin typeface="+mn-lt"/>
              </a:rPr>
              <a:t> </a:t>
            </a:r>
            <a:fld id="{8EAB7392-4051-4374-8DC4-AED0CB5C2E1B}" type="slidenum">
              <a:rPr lang="en-GB" sz="1000" b="0" smtClean="0">
                <a:solidFill>
                  <a:srgbClr val="5F5F5F"/>
                </a:solidFill>
                <a:latin typeface="+mn-lt"/>
              </a:rPr>
              <a:pPr algn="r" eaLnBrk="1" hangingPunct="1">
                <a:defRPr/>
              </a:pPr>
              <a:t>‹#›</a:t>
            </a:fld>
            <a:endParaRPr lang="en-GB" sz="1000" b="0" dirty="0">
              <a:solidFill>
                <a:srgbClr val="5F5F5F"/>
              </a:solidFill>
              <a:latin typeface="+mn-lt"/>
            </a:endParaRPr>
          </a:p>
        </p:txBody>
      </p:sp>
      <p:pic>
        <p:nvPicPr>
          <p:cNvPr id="5" name="Picture 4">
            <a:extLst>
              <a:ext uri="{FF2B5EF4-FFF2-40B4-BE49-F238E27FC236}">
                <a16:creationId xmlns:a16="http://schemas.microsoft.com/office/drawing/2014/main" id="{65EA35AB-9991-44F0-A53A-C65D4F546B56}"/>
              </a:ext>
            </a:extLst>
          </p:cNvPr>
          <p:cNvPicPr>
            <a:picLocks/>
          </p:cNvPicPr>
          <p:nvPr userDrawn="1"/>
        </p:nvPicPr>
        <p:blipFill>
          <a:blip r:embed="rId11"/>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310667452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62" r:id="rId6"/>
    <p:sldLayoutId id="2147483765" r:id="rId7"/>
    <p:sldLayoutId id="2147483769" r:id="rId8"/>
    <p:sldLayoutId id="2147483770" r:id="rId9"/>
  </p:sldLayoutIdLst>
  <p:hf sldNum="0" hdr="0" ftr="0" dt="0"/>
  <p:txStyles>
    <p:title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p:titleStyle>
    <p:body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673E2F-2524-0441-8D6C-2FBED8384D0A}"/>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a:off x="413755" y="266701"/>
            <a:ext cx="1626100" cy="308335"/>
          </a:xfrm>
          <a:prstGeom prst="rect">
            <a:avLst/>
          </a:prstGeom>
        </p:spPr>
      </p:pic>
    </p:spTree>
    <p:extLst>
      <p:ext uri="{BB962C8B-B14F-4D97-AF65-F5344CB8AC3E}">
        <p14:creationId xmlns:p14="http://schemas.microsoft.com/office/powerpoint/2010/main" val="1110218392"/>
      </p:ext>
    </p:extLst>
  </p:cSld>
  <p:clrMap bg1="lt1" tx1="dk1" bg2="lt2" tx2="dk2" accent1="accent1" accent2="accent2" accent3="accent3" accent4="accent4" accent5="accent5" accent6="accent6" hlink="hlink" folHlink="folHlink"/>
  <p:sldLayoutIdLst>
    <p:sldLayoutId id="2147483714"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 id="2147483768" r:id="rId30"/>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6.xml.rels><?xml version="1.0" encoding="UTF-8" standalone="yes"?>
<Relationships xmlns="http://schemas.openxmlformats.org/package/2006/relationships"><Relationship Id="rId3" Type="http://schemas.openxmlformats.org/officeDocument/2006/relationships/image" Target="../media/image106.png"/><Relationship Id="rId7" Type="http://schemas.openxmlformats.org/officeDocument/2006/relationships/image" Target="../media/image108.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107.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10.png"/></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88.jpeg"/></Relationships>
</file>

<file path=ppt/slides/_rels/slide20.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22.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112.png"/><Relationship Id="rId7"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 Id="rId9" Type="http://schemas.openxmlformats.org/officeDocument/2006/relationships/image" Target="../media/image116.png"/></Relationships>
</file>

<file path=ppt/slides/_rels/slide2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117.png"/><Relationship Id="rId4" Type="http://schemas.openxmlformats.org/officeDocument/2006/relationships/image" Target="../media/image88.jpeg"/></Relationships>
</file>

<file path=ppt/slides/_rels/slide24.xml.rels><?xml version="1.0" encoding="UTF-8" standalone="yes"?>
<Relationships xmlns="http://schemas.openxmlformats.org/package/2006/relationships"><Relationship Id="rId3" Type="http://schemas.openxmlformats.org/officeDocument/2006/relationships/hyperlink" Target="https://www.ing.com/Sustainability/Climate-action/Klimaatzaak.htm"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5" Type="http://schemas.openxmlformats.org/officeDocument/2006/relationships/image" Target="../media/image120.png"/><Relationship Id="rId4" Type="http://schemas.openxmlformats.org/officeDocument/2006/relationships/image" Target="../media/image119.png"/></Relationships>
</file>

<file path=ppt/slides/_rels/slide27.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88.jpe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123.png"/><Relationship Id="rId4" Type="http://schemas.openxmlformats.org/officeDocument/2006/relationships/image" Target="../media/image122.png"/></Relationships>
</file>

<file path=ppt/slides/_rels/slide2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124.png"/><Relationship Id="rId4" Type="http://schemas.openxmlformats.org/officeDocument/2006/relationships/image" Target="../media/image88.jpeg"/></Relationships>
</file>

<file path=ppt/slides/_rels/slide2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28.png"/><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132.svg"/><Relationship Id="rId2" Type="http://schemas.openxmlformats.org/officeDocument/2006/relationships/slideLayout" Target="../slideLayouts/slideLayout9.xml"/><Relationship Id="rId1" Type="http://schemas.openxmlformats.org/officeDocument/2006/relationships/tags" Target="../tags/tag6.xml"/><Relationship Id="rId6" Type="http://schemas.openxmlformats.org/officeDocument/2006/relationships/image" Target="../media/image131.png"/><Relationship Id="rId5" Type="http://schemas.openxmlformats.org/officeDocument/2006/relationships/image" Target="../media/image130.svg"/><Relationship Id="rId4" Type="http://schemas.openxmlformats.org/officeDocument/2006/relationships/image" Target="../media/image12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35.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notesSlide" Target="../notesSlides/notesSlide31.xml"/><Relationship Id="rId7" Type="http://schemas.openxmlformats.org/officeDocument/2006/relationships/image" Target="../media/image136.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35.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36.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44.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14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3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notesSlide" Target="../notesSlides/notesSlide34.xml"/><Relationship Id="rId7" Type="http://schemas.openxmlformats.org/officeDocument/2006/relationships/image" Target="../media/image152.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51.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156.jpeg"/></Relationships>
</file>

<file path=ppt/slides/_rels/slide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42.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59.png"/></Relationships>
</file>

<file path=ppt/slides/_rels/slide44.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161.jpeg"/><Relationship Id="rId7"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64.jpeg"/><Relationship Id="rId5" Type="http://schemas.openxmlformats.org/officeDocument/2006/relationships/image" Target="../media/image163.jpeg"/><Relationship Id="rId4" Type="http://schemas.openxmlformats.org/officeDocument/2006/relationships/image" Target="../media/image162.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66.png"/><Relationship Id="rId7" Type="http://schemas.openxmlformats.org/officeDocument/2006/relationships/image" Target="../media/image88.jpeg"/><Relationship Id="rId2" Type="http://schemas.openxmlformats.org/officeDocument/2006/relationships/image" Target="../media/image165.png"/><Relationship Id="rId1" Type="http://schemas.openxmlformats.org/officeDocument/2006/relationships/slideLayout" Target="../slideLayouts/slideLayout2.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168.png"/><Relationship Id="rId4" Type="http://schemas.openxmlformats.org/officeDocument/2006/relationships/image" Target="../media/image167.png"/></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slideLayout" Target="../slideLayouts/slideLayout3.xml"/><Relationship Id="rId1" Type="http://schemas.openxmlformats.org/officeDocument/2006/relationships/tags" Target="../tags/tag14.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tags" Target="../tags/tag15.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16.xml"/><Relationship Id="rId6" Type="http://schemas.openxmlformats.org/officeDocument/2006/relationships/image" Target="../media/image88.jpeg"/><Relationship Id="rId5"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4" Type="http://schemas.openxmlformats.org/officeDocument/2006/relationships/image" Target="../media/image171.jpeg"/></Relationships>
</file>

<file path=ppt/slides/_rels/slide5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88.jpe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173.png"/><Relationship Id="rId4" Type="http://schemas.openxmlformats.org/officeDocument/2006/relationships/image" Target="../media/image172.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88.jpe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5" Type="http://schemas.openxmlformats.org/officeDocument/2006/relationships/image" Target="../media/image175.png"/><Relationship Id="rId4" Type="http://schemas.openxmlformats.org/officeDocument/2006/relationships/image" Target="../media/image174.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88.jpeg"/><Relationship Id="rId3" Type="http://schemas.openxmlformats.org/officeDocument/2006/relationships/chart" Target="../charts/chart1.xml"/><Relationship Id="rId7" Type="http://schemas.openxmlformats.org/officeDocument/2006/relationships/image" Target="../media/image95.png"/><Relationship Id="rId1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4.svg"/><Relationship Id="rId11" Type="http://schemas.openxmlformats.org/officeDocument/2006/relationships/image" Target="../media/image99.sv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sv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7" Type="http://schemas.openxmlformats.org/officeDocument/2006/relationships/image" Target="../media/image103.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02.jpeg"/><Relationship Id="rId5" Type="http://schemas.openxmlformats.org/officeDocument/2006/relationships/image" Target="../media/image101.png"/><Relationship Id="rId4" Type="http://schemas.openxmlformats.org/officeDocument/2006/relationships/image" Target="../media/image88.jpeg"/></Relationships>
</file>

<file path=ppt/slides/_rels/slide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8B322-EE83-4244-A652-0318045BFD8D}"/>
              </a:ext>
            </a:extLst>
          </p:cNvPr>
          <p:cNvSpPr txBox="1">
            <a:spLocks/>
          </p:cNvSpPr>
          <p:nvPr/>
        </p:nvSpPr>
        <p:spPr>
          <a:xfrm>
            <a:off x="403805" y="2562111"/>
            <a:ext cx="5854119"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chemeClr val="bg2"/>
                </a:solidFill>
                <a:latin typeface="Arial" panose="020B0604020202020204" pitchFamily="34" charset="0"/>
                <a:cs typeface="Arial" panose="020B0604020202020204" pitchFamily="34" charset="0"/>
              </a:rPr>
              <a:t>ESG liability and litigation risks</a:t>
            </a:r>
          </a:p>
        </p:txBody>
      </p:sp>
      <p:sp>
        <p:nvSpPr>
          <p:cNvPr id="6" name="Title 1">
            <a:extLst>
              <a:ext uri="{FF2B5EF4-FFF2-40B4-BE49-F238E27FC236}">
                <a16:creationId xmlns:a16="http://schemas.microsoft.com/office/drawing/2014/main" id="{C5EA1FFE-4F53-447D-A82F-A0A6A9F9C8ED}"/>
              </a:ext>
            </a:extLst>
          </p:cNvPr>
          <p:cNvSpPr txBox="1">
            <a:spLocks/>
          </p:cNvSpPr>
          <p:nvPr/>
        </p:nvSpPr>
        <p:spPr>
          <a:xfrm>
            <a:off x="403805" y="3677730"/>
            <a:ext cx="6697391" cy="727279"/>
          </a:xfrm>
          <a:prstGeom prst="rect">
            <a:avLst/>
          </a:prstGeom>
        </p:spPr>
        <p:txBody>
          <a:bodyPr vert="horz" lIns="0" tIns="45720" rIns="91440" bIns="45720" rtlCol="0" anchor="t" anchorCtr="0">
            <a:noAutofit/>
          </a:bodyPr>
          <a:lstStyle>
            <a:lvl1pPr marL="0" indent="0" algn="l" defTabSz="914400" rtl="0" eaLnBrk="1" latinLnBrk="0" hangingPunct="1">
              <a:spcBef>
                <a:spcPct val="0"/>
              </a:spcBef>
              <a:buNone/>
              <a:defRPr sz="2800" kern="1200">
                <a:solidFill>
                  <a:schemeClr val="tx1"/>
                </a:solidFill>
                <a:latin typeface="Arial" pitchFamily="34" charset="0"/>
                <a:ea typeface="+mj-ea"/>
                <a:cs typeface="Arial" pitchFamily="34" charset="0"/>
              </a:defRPr>
            </a:lvl1pPr>
          </a:lstStyle>
          <a:p>
            <a:pPr>
              <a:spcAft>
                <a:spcPts val="600"/>
              </a:spcAft>
            </a:pPr>
            <a:r>
              <a:rPr lang="en-GB" sz="2000" dirty="0">
                <a:solidFill>
                  <a:schemeClr val="tx2"/>
                </a:solidFill>
              </a:rPr>
              <a:t>ULB, </a:t>
            </a:r>
            <a:r>
              <a:rPr lang="en-BE" sz="2000" dirty="0">
                <a:solidFill>
                  <a:schemeClr val="tx2"/>
                </a:solidFill>
              </a:rPr>
              <a:t>23 November </a:t>
            </a:r>
            <a:r>
              <a:rPr lang="en-GB" sz="2000" dirty="0">
                <a:solidFill>
                  <a:schemeClr val="tx2"/>
                </a:solidFill>
              </a:rPr>
              <a:t>202</a:t>
            </a:r>
            <a:r>
              <a:rPr lang="en-BE" sz="2000" dirty="0">
                <a:solidFill>
                  <a:schemeClr val="tx2"/>
                </a:solidFill>
              </a:rPr>
              <a:t>5</a:t>
            </a:r>
            <a:r>
              <a:rPr lang="en-GB" sz="2000" dirty="0">
                <a:solidFill>
                  <a:schemeClr val="tx2"/>
                </a:solidFill>
              </a:rPr>
              <a:t> </a:t>
            </a:r>
          </a:p>
        </p:txBody>
      </p:sp>
      <p:sp>
        <p:nvSpPr>
          <p:cNvPr id="9" name="Rectangle 8">
            <a:extLst>
              <a:ext uri="{FF2B5EF4-FFF2-40B4-BE49-F238E27FC236}">
                <a16:creationId xmlns:a16="http://schemas.microsoft.com/office/drawing/2014/main" id="{77B2D2E8-4C32-4679-918E-2169837C5CF3}"/>
              </a:ext>
            </a:extLst>
          </p:cNvPr>
          <p:cNvSpPr/>
          <p:nvPr/>
        </p:nvSpPr>
        <p:spPr>
          <a:xfrm>
            <a:off x="318782" y="1115736"/>
            <a:ext cx="7145371" cy="39428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a:extLst>
              <a:ext uri="{FF2B5EF4-FFF2-40B4-BE49-F238E27FC236}">
                <a16:creationId xmlns:a16="http://schemas.microsoft.com/office/drawing/2014/main" id="{60DEE940-E619-40D7-8402-F3069CDCFBFA}"/>
              </a:ext>
            </a:extLst>
          </p:cNvPr>
          <p:cNvSpPr txBox="1">
            <a:spLocks/>
          </p:cNvSpPr>
          <p:nvPr/>
        </p:nvSpPr>
        <p:spPr>
          <a:xfrm>
            <a:off x="403805" y="4405009"/>
            <a:ext cx="8093698"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1800" dirty="0">
              <a:latin typeface="Arial" panose="020B0604020202020204" pitchFamily="34" charset="0"/>
              <a:cs typeface="Arial" panose="020B0604020202020204"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8232EEA2-C9F3-0056-7651-1BE3C9A58C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82" y="5856603"/>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84472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68B831-A468-4E15-AFA2-A9BE5243E416}"/>
              </a:ext>
            </a:extLst>
          </p:cNvPr>
          <p:cNvSpPr>
            <a:spLocks noGrp="1"/>
          </p:cNvSpPr>
          <p:nvPr>
            <p:ph type="title"/>
          </p:nvPr>
        </p:nvSpPr>
        <p:spPr/>
        <p:txBody>
          <a:bodyPr/>
          <a:lstStyle/>
          <a:p>
            <a:r>
              <a:rPr lang="en-GB" dirty="0"/>
              <a:t>Court cases challenging Government policy and decisions</a:t>
            </a:r>
          </a:p>
        </p:txBody>
      </p:sp>
      <p:sp>
        <p:nvSpPr>
          <p:cNvPr id="43" name="Rectangle 42">
            <a:extLst>
              <a:ext uri="{FF2B5EF4-FFF2-40B4-BE49-F238E27FC236}">
                <a16:creationId xmlns:a16="http://schemas.microsoft.com/office/drawing/2014/main" id="{EB0F8547-26C7-438A-BB43-6208A1110BFF}"/>
              </a:ext>
            </a:extLst>
          </p:cNvPr>
          <p:cNvSpPr/>
          <p:nvPr/>
        </p:nvSpPr>
        <p:spPr>
          <a:xfrm>
            <a:off x="412800" y="1318643"/>
            <a:ext cx="11339997" cy="307777"/>
          </a:xfrm>
          <a:prstGeom prst="rect">
            <a:avLst/>
          </a:prstGeom>
        </p:spPr>
        <p:txBody>
          <a:bodyPr wrap="square">
            <a:spAutoFit/>
          </a:bodyPr>
          <a:lstStyle/>
          <a:p>
            <a:pPr>
              <a:buClr>
                <a:schemeClr val="tx1"/>
              </a:buClr>
            </a:pPr>
            <a:r>
              <a:rPr lang="en-GB" sz="1400" dirty="0">
                <a:solidFill>
                  <a:schemeClr val="tx1">
                    <a:lumMod val="75000"/>
                    <a:lumOff val="25000"/>
                  </a:schemeClr>
                </a:solidFill>
              </a:rPr>
              <a:t>Government policy on climate change provides an increasingly fertile ground for legal challenge since the </a:t>
            </a:r>
            <a:r>
              <a:rPr lang="en-GB" sz="1400" dirty="0" err="1">
                <a:solidFill>
                  <a:schemeClr val="tx1">
                    <a:lumMod val="75000"/>
                    <a:lumOff val="25000"/>
                  </a:schemeClr>
                </a:solidFill>
              </a:rPr>
              <a:t>Urgenda</a:t>
            </a:r>
            <a:r>
              <a:rPr lang="en-GB" sz="1400" dirty="0">
                <a:solidFill>
                  <a:schemeClr val="tx1">
                    <a:lumMod val="75000"/>
                    <a:lumOff val="25000"/>
                  </a:schemeClr>
                </a:solidFill>
              </a:rPr>
              <a:t> decision.</a:t>
            </a:r>
          </a:p>
        </p:txBody>
      </p:sp>
      <p:sp>
        <p:nvSpPr>
          <p:cNvPr id="10" name="Pentagon 72">
            <a:extLst>
              <a:ext uri="{FF2B5EF4-FFF2-40B4-BE49-F238E27FC236}">
                <a16:creationId xmlns:a16="http://schemas.microsoft.com/office/drawing/2014/main" id="{4D6EF69D-5ED8-4F6F-9AEB-0F1E9C1E1052}"/>
              </a:ext>
            </a:extLst>
          </p:cNvPr>
          <p:cNvSpPr/>
          <p:nvPr/>
        </p:nvSpPr>
        <p:spPr>
          <a:xfrm rot="10800000" flipH="1" flipV="1">
            <a:off x="592760" y="4091739"/>
            <a:ext cx="922425" cy="425767"/>
          </a:xfrm>
          <a:prstGeom prst="homePlat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1" name="Pentagon 71">
            <a:extLst>
              <a:ext uri="{FF2B5EF4-FFF2-40B4-BE49-F238E27FC236}">
                <a16:creationId xmlns:a16="http://schemas.microsoft.com/office/drawing/2014/main" id="{A9F4FB59-7801-4A8C-BC4A-AFF7A7E9282E}"/>
              </a:ext>
            </a:extLst>
          </p:cNvPr>
          <p:cNvSpPr/>
          <p:nvPr/>
        </p:nvSpPr>
        <p:spPr>
          <a:xfrm rot="10800000" flipH="1" flipV="1">
            <a:off x="592756" y="3665971"/>
            <a:ext cx="922425" cy="425767"/>
          </a:xfrm>
          <a:prstGeom prst="homePlat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2" name="Pentagon 70">
            <a:extLst>
              <a:ext uri="{FF2B5EF4-FFF2-40B4-BE49-F238E27FC236}">
                <a16:creationId xmlns:a16="http://schemas.microsoft.com/office/drawing/2014/main" id="{DC460433-4591-4133-9168-1E1BF53CACD1}"/>
              </a:ext>
            </a:extLst>
          </p:cNvPr>
          <p:cNvSpPr/>
          <p:nvPr/>
        </p:nvSpPr>
        <p:spPr>
          <a:xfrm rot="10800000" flipH="1" flipV="1">
            <a:off x="592758" y="3240204"/>
            <a:ext cx="922425" cy="425767"/>
          </a:xfrm>
          <a:prstGeom prst="homePlate">
            <a:avLst/>
          </a:prstGeom>
          <a:solidFill>
            <a:srgbClr val="99C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3" name="Pentagon 4">
            <a:extLst>
              <a:ext uri="{FF2B5EF4-FFF2-40B4-BE49-F238E27FC236}">
                <a16:creationId xmlns:a16="http://schemas.microsoft.com/office/drawing/2014/main" id="{3F2E94B4-E56E-46AE-8A10-38C18E0DE7FE}"/>
              </a:ext>
            </a:extLst>
          </p:cNvPr>
          <p:cNvSpPr/>
          <p:nvPr/>
        </p:nvSpPr>
        <p:spPr>
          <a:xfrm rot="10800000" flipH="1" flipV="1">
            <a:off x="592760" y="2814437"/>
            <a:ext cx="922425" cy="425767"/>
          </a:xfrm>
          <a:prstGeom prst="homePlate">
            <a:avLst/>
          </a:prstGeom>
          <a:solidFill>
            <a:srgbClr val="CC5C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4" name="Pentagon 106">
            <a:extLst>
              <a:ext uri="{FF2B5EF4-FFF2-40B4-BE49-F238E27FC236}">
                <a16:creationId xmlns:a16="http://schemas.microsoft.com/office/drawing/2014/main" id="{5F681ACD-22E9-4834-8E2E-6DD6FE670D41}"/>
              </a:ext>
            </a:extLst>
          </p:cNvPr>
          <p:cNvSpPr/>
          <p:nvPr/>
        </p:nvSpPr>
        <p:spPr>
          <a:xfrm rot="10800000" flipH="1" flipV="1">
            <a:off x="592762" y="2388671"/>
            <a:ext cx="922425" cy="425767"/>
          </a:xfrm>
          <a:prstGeom prst="homePlat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5" name="TextBox 14">
            <a:extLst>
              <a:ext uri="{FF2B5EF4-FFF2-40B4-BE49-F238E27FC236}">
                <a16:creationId xmlns:a16="http://schemas.microsoft.com/office/drawing/2014/main" id="{08C28598-5173-46D7-A4F2-B8FB736602D6}"/>
              </a:ext>
            </a:extLst>
          </p:cNvPr>
          <p:cNvSpPr txBox="1"/>
          <p:nvPr/>
        </p:nvSpPr>
        <p:spPr>
          <a:xfrm>
            <a:off x="590347" y="2453524"/>
            <a:ext cx="833283" cy="293721"/>
          </a:xfrm>
          <a:prstGeom prst="rect">
            <a:avLst/>
          </a:prstGeom>
          <a:noFill/>
        </p:spPr>
        <p:txBody>
          <a:bodyPr wrap="square" lIns="54000" tIns="54000" rIns="54000" bIns="54000" rtlCol="0" anchor="ctr" anchorCtr="0">
            <a:noAutofit/>
          </a:bodyPr>
          <a:lstStyle/>
          <a:p>
            <a:pPr algn="ctr" fontAlgn="base">
              <a:spcBef>
                <a:spcPct val="0"/>
              </a:spcBef>
              <a:spcAft>
                <a:spcPct val="0"/>
              </a:spcAft>
            </a:pPr>
            <a:r>
              <a:rPr lang="en-GB" sz="1100" b="1" dirty="0">
                <a:solidFill>
                  <a:prstClr val="white"/>
                </a:solidFill>
              </a:rPr>
              <a:t>Jun 2021</a:t>
            </a:r>
          </a:p>
        </p:txBody>
      </p:sp>
      <p:sp>
        <p:nvSpPr>
          <p:cNvPr id="16" name="Pentagon 70">
            <a:extLst>
              <a:ext uri="{FF2B5EF4-FFF2-40B4-BE49-F238E27FC236}">
                <a16:creationId xmlns:a16="http://schemas.microsoft.com/office/drawing/2014/main" id="{C2112B9A-6819-4550-A033-F1DBBC8667B4}"/>
              </a:ext>
            </a:extLst>
          </p:cNvPr>
          <p:cNvSpPr/>
          <p:nvPr/>
        </p:nvSpPr>
        <p:spPr>
          <a:xfrm rot="10800000" flipH="1" flipV="1">
            <a:off x="592757" y="5359515"/>
            <a:ext cx="922419" cy="425767"/>
          </a:xfrm>
          <a:prstGeom prst="homePlate">
            <a:avLst/>
          </a:prstGeom>
          <a:solidFill>
            <a:srgbClr val="9EBF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7" name="Pentagon 4">
            <a:extLst>
              <a:ext uri="{FF2B5EF4-FFF2-40B4-BE49-F238E27FC236}">
                <a16:creationId xmlns:a16="http://schemas.microsoft.com/office/drawing/2014/main" id="{75A5DB1F-0DDC-4410-8D6B-33497D05429D}"/>
              </a:ext>
            </a:extLst>
          </p:cNvPr>
          <p:cNvSpPr/>
          <p:nvPr/>
        </p:nvSpPr>
        <p:spPr>
          <a:xfrm rot="10800000" flipH="1" flipV="1">
            <a:off x="592759" y="4933748"/>
            <a:ext cx="922419" cy="425767"/>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8" name="Pentagon 106">
            <a:extLst>
              <a:ext uri="{FF2B5EF4-FFF2-40B4-BE49-F238E27FC236}">
                <a16:creationId xmlns:a16="http://schemas.microsoft.com/office/drawing/2014/main" id="{EBEFF750-7336-4C07-A0C6-12F2A8F978E5}"/>
              </a:ext>
            </a:extLst>
          </p:cNvPr>
          <p:cNvSpPr/>
          <p:nvPr/>
        </p:nvSpPr>
        <p:spPr>
          <a:xfrm rot="10800000" flipH="1" flipV="1">
            <a:off x="592761" y="4507982"/>
            <a:ext cx="922419" cy="425767"/>
          </a:xfrm>
          <a:prstGeom prst="homePlat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19" name="TextBox 18">
            <a:extLst>
              <a:ext uri="{FF2B5EF4-FFF2-40B4-BE49-F238E27FC236}">
                <a16:creationId xmlns:a16="http://schemas.microsoft.com/office/drawing/2014/main" id="{A15A276C-E30F-40DD-AEF8-B317E2FCF86E}"/>
              </a:ext>
            </a:extLst>
          </p:cNvPr>
          <p:cNvSpPr txBox="1"/>
          <p:nvPr/>
        </p:nvSpPr>
        <p:spPr>
          <a:xfrm>
            <a:off x="590347" y="2881545"/>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Jun 2021</a:t>
            </a:r>
          </a:p>
        </p:txBody>
      </p:sp>
      <p:sp>
        <p:nvSpPr>
          <p:cNvPr id="20" name="TextBox 19">
            <a:extLst>
              <a:ext uri="{FF2B5EF4-FFF2-40B4-BE49-F238E27FC236}">
                <a16:creationId xmlns:a16="http://schemas.microsoft.com/office/drawing/2014/main" id="{181ACE1C-A3E5-4F1B-ABBA-BAFFDC450F34}"/>
              </a:ext>
            </a:extLst>
          </p:cNvPr>
          <p:cNvSpPr txBox="1"/>
          <p:nvPr/>
        </p:nvSpPr>
        <p:spPr>
          <a:xfrm>
            <a:off x="590347" y="3309566"/>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May 2021</a:t>
            </a:r>
          </a:p>
        </p:txBody>
      </p:sp>
      <p:sp>
        <p:nvSpPr>
          <p:cNvPr id="21" name="TextBox 20">
            <a:extLst>
              <a:ext uri="{FF2B5EF4-FFF2-40B4-BE49-F238E27FC236}">
                <a16:creationId xmlns:a16="http://schemas.microsoft.com/office/drawing/2014/main" id="{D5E371A5-3AE9-4444-963C-D5676EF7E10F}"/>
              </a:ext>
            </a:extLst>
          </p:cNvPr>
          <p:cNvSpPr txBox="1"/>
          <p:nvPr/>
        </p:nvSpPr>
        <p:spPr>
          <a:xfrm>
            <a:off x="590347" y="3729936"/>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Mar 2021</a:t>
            </a:r>
          </a:p>
        </p:txBody>
      </p:sp>
      <p:sp>
        <p:nvSpPr>
          <p:cNvPr id="22" name="TextBox 21">
            <a:extLst>
              <a:ext uri="{FF2B5EF4-FFF2-40B4-BE49-F238E27FC236}">
                <a16:creationId xmlns:a16="http://schemas.microsoft.com/office/drawing/2014/main" id="{C0F61D12-AB2D-49F2-9B1A-07B582A63045}"/>
              </a:ext>
            </a:extLst>
          </p:cNvPr>
          <p:cNvSpPr txBox="1"/>
          <p:nvPr/>
        </p:nvSpPr>
        <p:spPr>
          <a:xfrm>
            <a:off x="590347" y="4157762"/>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Feb 2021</a:t>
            </a:r>
          </a:p>
        </p:txBody>
      </p:sp>
      <p:sp>
        <p:nvSpPr>
          <p:cNvPr id="23" name="TextBox 22">
            <a:extLst>
              <a:ext uri="{FF2B5EF4-FFF2-40B4-BE49-F238E27FC236}">
                <a16:creationId xmlns:a16="http://schemas.microsoft.com/office/drawing/2014/main" id="{D3DF7C24-4784-4EF7-9A62-2705B5506C5C}"/>
              </a:ext>
            </a:extLst>
          </p:cNvPr>
          <p:cNvSpPr txBox="1"/>
          <p:nvPr/>
        </p:nvSpPr>
        <p:spPr>
          <a:xfrm>
            <a:off x="590347" y="4578493"/>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Feb 2021</a:t>
            </a:r>
          </a:p>
        </p:txBody>
      </p:sp>
      <p:sp>
        <p:nvSpPr>
          <p:cNvPr id="24" name="TextBox 23">
            <a:extLst>
              <a:ext uri="{FF2B5EF4-FFF2-40B4-BE49-F238E27FC236}">
                <a16:creationId xmlns:a16="http://schemas.microsoft.com/office/drawing/2014/main" id="{F9B25035-4B0B-44B5-B0E0-C5B6D63B5518}"/>
              </a:ext>
            </a:extLst>
          </p:cNvPr>
          <p:cNvSpPr txBox="1"/>
          <p:nvPr/>
        </p:nvSpPr>
        <p:spPr>
          <a:xfrm>
            <a:off x="590347" y="5006515"/>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Oct 2020</a:t>
            </a:r>
          </a:p>
        </p:txBody>
      </p:sp>
      <p:sp>
        <p:nvSpPr>
          <p:cNvPr id="25" name="TextBox 24">
            <a:extLst>
              <a:ext uri="{FF2B5EF4-FFF2-40B4-BE49-F238E27FC236}">
                <a16:creationId xmlns:a16="http://schemas.microsoft.com/office/drawing/2014/main" id="{059F309E-2725-4608-96B9-53DEA25B7689}"/>
              </a:ext>
            </a:extLst>
          </p:cNvPr>
          <p:cNvSpPr txBox="1"/>
          <p:nvPr/>
        </p:nvSpPr>
        <p:spPr>
          <a:xfrm>
            <a:off x="590347" y="5435063"/>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Apr 2020</a:t>
            </a:r>
          </a:p>
        </p:txBody>
      </p:sp>
      <p:cxnSp>
        <p:nvCxnSpPr>
          <p:cNvPr id="26" name="Straight Connector 25">
            <a:extLst>
              <a:ext uri="{FF2B5EF4-FFF2-40B4-BE49-F238E27FC236}">
                <a16:creationId xmlns:a16="http://schemas.microsoft.com/office/drawing/2014/main" id="{68862999-70A1-4902-B05D-CD33934BC346}"/>
              </a:ext>
            </a:extLst>
          </p:cNvPr>
          <p:cNvCxnSpPr>
            <a:cxnSpLocks/>
          </p:cNvCxnSpPr>
          <p:nvPr/>
        </p:nvCxnSpPr>
        <p:spPr>
          <a:xfrm>
            <a:off x="587446" y="2388510"/>
            <a:ext cx="9071907" cy="0"/>
          </a:xfrm>
          <a:prstGeom prst="line">
            <a:avLst/>
          </a:prstGeom>
          <a:ln w="12700" cap="rnd">
            <a:solidFill>
              <a:srgbClr val="660033"/>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07DF5B7-E3E5-44F7-87BA-0FBBC941CBCD}"/>
              </a:ext>
            </a:extLst>
          </p:cNvPr>
          <p:cNvCxnSpPr>
            <a:cxnSpLocks/>
          </p:cNvCxnSpPr>
          <p:nvPr/>
        </p:nvCxnSpPr>
        <p:spPr>
          <a:xfrm>
            <a:off x="591849" y="4511951"/>
            <a:ext cx="9067503" cy="0"/>
          </a:xfrm>
          <a:prstGeom prst="line">
            <a:avLst/>
          </a:prstGeom>
          <a:ln w="12700" cap="rnd">
            <a:solidFill>
              <a:srgbClr val="BF337F"/>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EAC64A5-8662-4FF2-8E68-86A58C65BF1B}"/>
              </a:ext>
            </a:extLst>
          </p:cNvPr>
          <p:cNvCxnSpPr>
            <a:cxnSpLocks/>
          </p:cNvCxnSpPr>
          <p:nvPr/>
        </p:nvCxnSpPr>
        <p:spPr>
          <a:xfrm>
            <a:off x="598221" y="4091579"/>
            <a:ext cx="9061131" cy="0"/>
          </a:xfrm>
          <a:prstGeom prst="line">
            <a:avLst/>
          </a:prstGeom>
          <a:ln w="12700" cap="rnd">
            <a:solidFill>
              <a:srgbClr val="BF337F"/>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FD1F33-10BE-48E7-B869-CCBCD95027B4}"/>
              </a:ext>
            </a:extLst>
          </p:cNvPr>
          <p:cNvCxnSpPr>
            <a:cxnSpLocks/>
          </p:cNvCxnSpPr>
          <p:nvPr/>
        </p:nvCxnSpPr>
        <p:spPr>
          <a:xfrm>
            <a:off x="601730" y="3665811"/>
            <a:ext cx="9057620"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D8D7317-C412-4008-B4E8-0CBB76F39D94}"/>
              </a:ext>
            </a:extLst>
          </p:cNvPr>
          <p:cNvCxnSpPr>
            <a:cxnSpLocks/>
          </p:cNvCxnSpPr>
          <p:nvPr/>
        </p:nvCxnSpPr>
        <p:spPr>
          <a:xfrm>
            <a:off x="593895" y="3239961"/>
            <a:ext cx="9065457" cy="0"/>
          </a:xfrm>
          <a:prstGeom prst="line">
            <a:avLst/>
          </a:prstGeom>
          <a:ln w="12700" cap="rnd">
            <a:solidFill>
              <a:srgbClr val="91004F"/>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66965AF-5897-4109-800A-B9B053CB6126}"/>
              </a:ext>
            </a:extLst>
          </p:cNvPr>
          <p:cNvCxnSpPr>
            <a:cxnSpLocks/>
          </p:cNvCxnSpPr>
          <p:nvPr/>
        </p:nvCxnSpPr>
        <p:spPr>
          <a:xfrm>
            <a:off x="587446" y="2811939"/>
            <a:ext cx="9071907" cy="0"/>
          </a:xfrm>
          <a:prstGeom prst="line">
            <a:avLst/>
          </a:prstGeom>
          <a:ln w="12700" cap="rnd">
            <a:solidFill>
              <a:srgbClr val="7B004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CF61023-4129-445D-BEEB-8C5149071B20}"/>
              </a:ext>
            </a:extLst>
          </p:cNvPr>
          <p:cNvCxnSpPr>
            <a:cxnSpLocks/>
          </p:cNvCxnSpPr>
          <p:nvPr/>
        </p:nvCxnSpPr>
        <p:spPr>
          <a:xfrm>
            <a:off x="601730" y="5779407"/>
            <a:ext cx="9057620"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BF771FF-2EF4-4869-9F1F-66710917C865}"/>
              </a:ext>
            </a:extLst>
          </p:cNvPr>
          <p:cNvCxnSpPr>
            <a:cxnSpLocks/>
          </p:cNvCxnSpPr>
          <p:nvPr/>
        </p:nvCxnSpPr>
        <p:spPr>
          <a:xfrm>
            <a:off x="593894" y="5368798"/>
            <a:ext cx="9065457" cy="0"/>
          </a:xfrm>
          <a:prstGeom prst="line">
            <a:avLst/>
          </a:prstGeom>
          <a:ln w="12700" cap="rnd">
            <a:solidFill>
              <a:srgbClr val="91004F"/>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3081549-CCD8-407A-B92F-D05F54A14364}"/>
              </a:ext>
            </a:extLst>
          </p:cNvPr>
          <p:cNvCxnSpPr>
            <a:cxnSpLocks/>
          </p:cNvCxnSpPr>
          <p:nvPr/>
        </p:nvCxnSpPr>
        <p:spPr>
          <a:xfrm>
            <a:off x="587444" y="4940775"/>
            <a:ext cx="9071907" cy="0"/>
          </a:xfrm>
          <a:prstGeom prst="line">
            <a:avLst/>
          </a:prstGeom>
          <a:ln w="12700" cap="rnd">
            <a:solidFill>
              <a:srgbClr val="7B0041"/>
            </a:solidFill>
            <a:prstDash val="sysDot"/>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1D7C7DA0-DA0A-423C-9BF7-D32B107BF2FB}"/>
              </a:ext>
            </a:extLst>
          </p:cNvPr>
          <p:cNvSpPr/>
          <p:nvPr/>
        </p:nvSpPr>
        <p:spPr>
          <a:xfrm>
            <a:off x="1574167" y="2374817"/>
            <a:ext cx="8085180"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Five Polish citizens took the </a:t>
            </a:r>
            <a:r>
              <a:rPr lang="en-GB" sz="1100" dirty="0">
                <a:solidFill>
                  <a:schemeClr val="accent1"/>
                </a:solidFill>
              </a:rPr>
              <a:t>Polish</a:t>
            </a:r>
            <a:r>
              <a:rPr lang="en-GB" sz="1100" dirty="0">
                <a:solidFill>
                  <a:schemeClr val="tx1">
                    <a:lumMod val="75000"/>
                    <a:lumOff val="25000"/>
                  </a:schemeClr>
                </a:solidFill>
              </a:rPr>
              <a:t> Government to court over its alleged failure to address climate change  by delaying action to cut national carbon emissions and propping up the coal industry.</a:t>
            </a:r>
          </a:p>
        </p:txBody>
      </p:sp>
      <p:sp>
        <p:nvSpPr>
          <p:cNvPr id="36" name="Rectangle 35">
            <a:extLst>
              <a:ext uri="{FF2B5EF4-FFF2-40B4-BE49-F238E27FC236}">
                <a16:creationId xmlns:a16="http://schemas.microsoft.com/office/drawing/2014/main" id="{B1BA277B-ED4F-4B09-A43B-E68A1E1E336E}"/>
              </a:ext>
            </a:extLst>
          </p:cNvPr>
          <p:cNvSpPr/>
          <p:nvPr/>
        </p:nvSpPr>
        <p:spPr>
          <a:xfrm>
            <a:off x="1572007" y="2798683"/>
            <a:ext cx="8294371" cy="368963"/>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More than 200 plaintiffs initiated a lawsuit against the State of </a:t>
            </a:r>
            <a:r>
              <a:rPr lang="en-GB" sz="1100" dirty="0">
                <a:solidFill>
                  <a:schemeClr val="accent1"/>
                </a:solidFill>
              </a:rPr>
              <a:t>Italy</a:t>
            </a:r>
            <a:r>
              <a:rPr lang="en-GB" sz="1100" dirty="0">
                <a:solidFill>
                  <a:schemeClr val="tx1">
                    <a:lumMod val="75000"/>
                    <a:lumOff val="25000"/>
                  </a:schemeClr>
                </a:solidFill>
              </a:rPr>
              <a:t> before the Civil Court of Rome seeking for an order to force Italian government to slash greenhouse emissions by 92 percent by 2030 compared to 1990 levels.</a:t>
            </a:r>
          </a:p>
        </p:txBody>
      </p:sp>
      <p:sp>
        <p:nvSpPr>
          <p:cNvPr id="37" name="Rectangle 36">
            <a:extLst>
              <a:ext uri="{FF2B5EF4-FFF2-40B4-BE49-F238E27FC236}">
                <a16:creationId xmlns:a16="http://schemas.microsoft.com/office/drawing/2014/main" id="{28FD9C2B-4FC7-49F2-BDB4-EB4EC5EC37A2}"/>
              </a:ext>
            </a:extLst>
          </p:cNvPr>
          <p:cNvSpPr/>
          <p:nvPr/>
        </p:nvSpPr>
        <p:spPr>
          <a:xfrm>
            <a:off x="1567713" y="3222457"/>
            <a:ext cx="8085183"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The Federal Court of </a:t>
            </a:r>
            <a:r>
              <a:rPr lang="en-GB" sz="1100" dirty="0">
                <a:solidFill>
                  <a:schemeClr val="accent1"/>
                </a:solidFill>
              </a:rPr>
              <a:t>Australia</a:t>
            </a:r>
            <a:r>
              <a:rPr lang="en-GB" sz="1100" dirty="0">
                <a:solidFill>
                  <a:schemeClr val="tx1">
                    <a:lumMod val="75000"/>
                    <a:lumOff val="25000"/>
                  </a:schemeClr>
                </a:solidFill>
              </a:rPr>
              <a:t> found the environment minister, </a:t>
            </a:r>
            <a:r>
              <a:rPr lang="en-GB" sz="1100" dirty="0" err="1">
                <a:solidFill>
                  <a:schemeClr val="tx1">
                    <a:lumMod val="75000"/>
                    <a:lumOff val="25000"/>
                  </a:schemeClr>
                </a:solidFill>
              </a:rPr>
              <a:t>Sussan</a:t>
            </a:r>
            <a:r>
              <a:rPr lang="en-GB" sz="1100" dirty="0">
                <a:solidFill>
                  <a:schemeClr val="tx1">
                    <a:lumMod val="75000"/>
                    <a:lumOff val="25000"/>
                  </a:schemeClr>
                </a:solidFill>
              </a:rPr>
              <a:t> Ley, has a duty of care to protect young people from the climate crisis.</a:t>
            </a:r>
          </a:p>
        </p:txBody>
      </p:sp>
      <p:sp>
        <p:nvSpPr>
          <p:cNvPr id="38" name="Rectangle 37">
            <a:extLst>
              <a:ext uri="{FF2B5EF4-FFF2-40B4-BE49-F238E27FC236}">
                <a16:creationId xmlns:a16="http://schemas.microsoft.com/office/drawing/2014/main" id="{5742D899-16C1-4B3B-931E-F683DC990ACE}"/>
              </a:ext>
            </a:extLst>
          </p:cNvPr>
          <p:cNvSpPr/>
          <p:nvPr/>
        </p:nvSpPr>
        <p:spPr>
          <a:xfrm>
            <a:off x="1574167" y="3629316"/>
            <a:ext cx="8085183"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accent1"/>
                </a:solidFill>
              </a:rPr>
              <a:t>Germany’s</a:t>
            </a:r>
            <a:r>
              <a:rPr lang="en-GB" sz="1100" dirty="0">
                <a:solidFill>
                  <a:schemeClr val="tx1">
                    <a:lumMod val="75000"/>
                    <a:lumOff val="25000"/>
                  </a:schemeClr>
                </a:solidFill>
              </a:rPr>
              <a:t> Federal Constitutional Court held that the German Climate Change Act was unconstitutional, as it failed to make sufficient emissions cuts beyond 2030 and so breached fundamental human rights. </a:t>
            </a:r>
          </a:p>
        </p:txBody>
      </p:sp>
      <p:sp>
        <p:nvSpPr>
          <p:cNvPr id="39" name="Rectangle 38">
            <a:extLst>
              <a:ext uri="{FF2B5EF4-FFF2-40B4-BE49-F238E27FC236}">
                <a16:creationId xmlns:a16="http://schemas.microsoft.com/office/drawing/2014/main" id="{76E4876E-8121-4F3D-B9FA-08B3CD264BB9}"/>
              </a:ext>
            </a:extLst>
          </p:cNvPr>
          <p:cNvSpPr/>
          <p:nvPr/>
        </p:nvSpPr>
        <p:spPr>
          <a:xfrm>
            <a:off x="1574167" y="4072547"/>
            <a:ext cx="8085183"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A French administrative court held that the </a:t>
            </a:r>
            <a:r>
              <a:rPr lang="en-GB" sz="1100" dirty="0">
                <a:solidFill>
                  <a:schemeClr val="accent1"/>
                </a:solidFill>
              </a:rPr>
              <a:t>French</a:t>
            </a:r>
            <a:r>
              <a:rPr lang="en-GB" sz="1100" dirty="0">
                <a:solidFill>
                  <a:schemeClr val="tx1">
                    <a:lumMod val="75000"/>
                    <a:lumOff val="25000"/>
                  </a:schemeClr>
                </a:solidFill>
              </a:rPr>
              <a:t> Government failed to do enough to curb greenhouse gas emissions and fight climate change as it had pledged to do under the Paris climate agreement. </a:t>
            </a:r>
          </a:p>
        </p:txBody>
      </p:sp>
      <p:sp>
        <p:nvSpPr>
          <p:cNvPr id="40" name="Rectangle 39">
            <a:extLst>
              <a:ext uri="{FF2B5EF4-FFF2-40B4-BE49-F238E27FC236}">
                <a16:creationId xmlns:a16="http://schemas.microsoft.com/office/drawing/2014/main" id="{96E2A17A-AD92-499F-8481-A495F78133DA}"/>
              </a:ext>
            </a:extLst>
          </p:cNvPr>
          <p:cNvSpPr/>
          <p:nvPr/>
        </p:nvSpPr>
        <p:spPr>
          <a:xfrm>
            <a:off x="1574167" y="4498314"/>
            <a:ext cx="8085183"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A group of NGOs commenced an action against the </a:t>
            </a:r>
            <a:r>
              <a:rPr lang="en-GB" sz="1100" dirty="0">
                <a:solidFill>
                  <a:schemeClr val="accent1"/>
                </a:solidFill>
              </a:rPr>
              <a:t>Belgian Central Bank </a:t>
            </a:r>
            <a:r>
              <a:rPr lang="en-GB" sz="1100" dirty="0">
                <a:solidFill>
                  <a:schemeClr val="tx1">
                    <a:lumMod val="75000"/>
                    <a:lumOff val="25000"/>
                  </a:schemeClr>
                </a:solidFill>
              </a:rPr>
              <a:t>challenging its policy of quantitative easing, on the basis that it applied to fossil fuel dependent companies without differentiation.</a:t>
            </a:r>
          </a:p>
        </p:txBody>
      </p:sp>
      <p:sp>
        <p:nvSpPr>
          <p:cNvPr id="41" name="Rectangle 40">
            <a:extLst>
              <a:ext uri="{FF2B5EF4-FFF2-40B4-BE49-F238E27FC236}">
                <a16:creationId xmlns:a16="http://schemas.microsoft.com/office/drawing/2014/main" id="{638D1BE7-E5B3-4590-8826-9E91010EBB09}"/>
              </a:ext>
            </a:extLst>
          </p:cNvPr>
          <p:cNvSpPr/>
          <p:nvPr/>
        </p:nvSpPr>
        <p:spPr>
          <a:xfrm>
            <a:off x="1573442" y="4924080"/>
            <a:ext cx="8155402" cy="503361"/>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Friends of the Earth applied for leave to bring judicial review proceedings in respect of a decision by </a:t>
            </a:r>
            <a:r>
              <a:rPr lang="en-GB" sz="1100" dirty="0">
                <a:solidFill>
                  <a:schemeClr val="accent1"/>
                </a:solidFill>
              </a:rPr>
              <a:t>UK</a:t>
            </a:r>
            <a:r>
              <a:rPr lang="en-GB" sz="1100" dirty="0">
                <a:solidFill>
                  <a:schemeClr val="tx1">
                    <a:lumMod val="75000"/>
                    <a:lumOff val="25000"/>
                  </a:schemeClr>
                </a:solidFill>
              </a:rPr>
              <a:t>EF to support a gas project in Mozambique, on the basis it was contrary to UK climate change policy. </a:t>
            </a:r>
          </a:p>
        </p:txBody>
      </p:sp>
      <p:sp>
        <p:nvSpPr>
          <p:cNvPr id="42" name="Rectangle 41">
            <a:extLst>
              <a:ext uri="{FF2B5EF4-FFF2-40B4-BE49-F238E27FC236}">
                <a16:creationId xmlns:a16="http://schemas.microsoft.com/office/drawing/2014/main" id="{755B1B69-FF34-4EA9-BFDB-F237ED476208}"/>
              </a:ext>
            </a:extLst>
          </p:cNvPr>
          <p:cNvSpPr/>
          <p:nvPr/>
        </p:nvSpPr>
        <p:spPr>
          <a:xfrm>
            <a:off x="1567713" y="5359364"/>
            <a:ext cx="8298665"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tx1">
                    <a:lumMod val="75000"/>
                    <a:lumOff val="25000"/>
                  </a:schemeClr>
                </a:solidFill>
              </a:rPr>
              <a:t>The Irish High Court dismissed a challenge to </a:t>
            </a:r>
            <a:r>
              <a:rPr lang="en-GB" sz="1100" dirty="0">
                <a:solidFill>
                  <a:schemeClr val="accent1"/>
                </a:solidFill>
              </a:rPr>
              <a:t>Ireland's</a:t>
            </a:r>
            <a:r>
              <a:rPr lang="en-GB" sz="1100" dirty="0">
                <a:solidFill>
                  <a:schemeClr val="tx1">
                    <a:lumMod val="75000"/>
                    <a:lumOff val="25000"/>
                  </a:schemeClr>
                </a:solidFill>
              </a:rPr>
              <a:t> National Planning Framework. Friends of the Irish Environment, had argued that the Government failed to properly analyse the Framework's impact on climate change.</a:t>
            </a:r>
          </a:p>
        </p:txBody>
      </p:sp>
      <p:cxnSp>
        <p:nvCxnSpPr>
          <p:cNvPr id="46" name="Straight Connector 45">
            <a:extLst>
              <a:ext uri="{FF2B5EF4-FFF2-40B4-BE49-F238E27FC236}">
                <a16:creationId xmlns:a16="http://schemas.microsoft.com/office/drawing/2014/main" id="{D4AF931B-184B-4833-BCC5-A779B49A4348}"/>
              </a:ext>
            </a:extLst>
          </p:cNvPr>
          <p:cNvCxnSpPr>
            <a:cxnSpLocks/>
          </p:cNvCxnSpPr>
          <p:nvPr/>
        </p:nvCxnSpPr>
        <p:spPr>
          <a:xfrm>
            <a:off x="601730" y="6209702"/>
            <a:ext cx="9057620" cy="0"/>
          </a:xfrm>
          <a:prstGeom prst="line">
            <a:avLst/>
          </a:prstGeom>
          <a:ln w="12700" cap="rnd">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9" name="Pentagon 106">
            <a:extLst>
              <a:ext uri="{FF2B5EF4-FFF2-40B4-BE49-F238E27FC236}">
                <a16:creationId xmlns:a16="http://schemas.microsoft.com/office/drawing/2014/main" id="{019B06A1-DAF0-46C5-8665-B006E1C5CA5F}"/>
              </a:ext>
            </a:extLst>
          </p:cNvPr>
          <p:cNvSpPr/>
          <p:nvPr/>
        </p:nvSpPr>
        <p:spPr>
          <a:xfrm rot="10800000" flipH="1" flipV="1">
            <a:off x="596309" y="5783935"/>
            <a:ext cx="922425" cy="425767"/>
          </a:xfrm>
          <a:prstGeom prst="homePlat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fontAlgn="base">
              <a:spcBef>
                <a:spcPct val="0"/>
              </a:spcBef>
              <a:spcAft>
                <a:spcPct val="0"/>
              </a:spcAft>
            </a:pPr>
            <a:endParaRPr lang="en-GB" sz="1100" dirty="0">
              <a:solidFill>
                <a:prstClr val="white"/>
              </a:solidFill>
            </a:endParaRPr>
          </a:p>
        </p:txBody>
      </p:sp>
      <p:sp>
        <p:nvSpPr>
          <p:cNvPr id="50" name="TextBox 49">
            <a:extLst>
              <a:ext uri="{FF2B5EF4-FFF2-40B4-BE49-F238E27FC236}">
                <a16:creationId xmlns:a16="http://schemas.microsoft.com/office/drawing/2014/main" id="{8C247CE0-1BBD-4F20-ACB1-4DA44F2FED84}"/>
              </a:ext>
            </a:extLst>
          </p:cNvPr>
          <p:cNvSpPr txBox="1"/>
          <p:nvPr/>
        </p:nvSpPr>
        <p:spPr>
          <a:xfrm>
            <a:off x="593894" y="5848788"/>
            <a:ext cx="833283" cy="293721"/>
          </a:xfrm>
          <a:prstGeom prst="rect">
            <a:avLst/>
          </a:prstGeom>
          <a:noFill/>
        </p:spPr>
        <p:txBody>
          <a:bodyPr wrap="square" lIns="54000" tIns="54000" rIns="54000" bIns="54000" rtlCol="0" anchor="ctr" anchorCtr="0">
            <a:noAutofit/>
          </a:bodyPr>
          <a:lstStyle/>
          <a:p>
            <a:pPr algn="ctr" fontAlgn="base">
              <a:spcBef>
                <a:spcPct val="0"/>
              </a:spcBef>
              <a:spcAft>
                <a:spcPct val="0"/>
              </a:spcAft>
            </a:pPr>
            <a:r>
              <a:rPr lang="en-GB" sz="1100" b="1" dirty="0">
                <a:solidFill>
                  <a:prstClr val="white"/>
                </a:solidFill>
              </a:rPr>
              <a:t>Dec 2019</a:t>
            </a:r>
          </a:p>
        </p:txBody>
      </p:sp>
      <p:sp>
        <p:nvSpPr>
          <p:cNvPr id="51" name="Rectangle 50">
            <a:extLst>
              <a:ext uri="{FF2B5EF4-FFF2-40B4-BE49-F238E27FC236}">
                <a16:creationId xmlns:a16="http://schemas.microsoft.com/office/drawing/2014/main" id="{59B59689-AF1E-4FB7-A90E-6457E23E7C57}"/>
              </a:ext>
            </a:extLst>
          </p:cNvPr>
          <p:cNvSpPr/>
          <p:nvPr/>
        </p:nvSpPr>
        <p:spPr>
          <a:xfrm>
            <a:off x="1567367" y="5755653"/>
            <a:ext cx="8298665"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accent1"/>
                </a:solidFill>
              </a:rPr>
              <a:t>Dutch</a:t>
            </a:r>
            <a:r>
              <a:rPr lang="en-GB" sz="1100" dirty="0">
                <a:solidFill>
                  <a:schemeClr val="tx1">
                    <a:lumMod val="75000"/>
                    <a:lumOff val="25000"/>
                  </a:schemeClr>
                </a:solidFill>
              </a:rPr>
              <a:t> Supreme Court confirms Dutch State must reduce greenhouse gas emissions by at least 25% by the end of 2020 (compared to 1990 levels) in line with its human rights obligations. </a:t>
            </a:r>
          </a:p>
        </p:txBody>
      </p:sp>
      <p:sp>
        <p:nvSpPr>
          <p:cNvPr id="47" name="Pentagon 72">
            <a:extLst>
              <a:ext uri="{FF2B5EF4-FFF2-40B4-BE49-F238E27FC236}">
                <a16:creationId xmlns:a16="http://schemas.microsoft.com/office/drawing/2014/main" id="{53537BEB-0CB8-4515-93E7-51C2FF535BF9}"/>
              </a:ext>
            </a:extLst>
          </p:cNvPr>
          <p:cNvSpPr/>
          <p:nvPr/>
        </p:nvSpPr>
        <p:spPr>
          <a:xfrm rot="10800000" flipH="1" flipV="1">
            <a:off x="593894" y="1963715"/>
            <a:ext cx="922425" cy="425767"/>
          </a:xfrm>
          <a:prstGeom prst="homePlat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fontAlgn="base">
              <a:spcBef>
                <a:spcPct val="0"/>
              </a:spcBef>
              <a:spcAft>
                <a:spcPct val="0"/>
              </a:spcAft>
            </a:pPr>
            <a:endParaRPr lang="en-GB" sz="2400" dirty="0">
              <a:solidFill>
                <a:prstClr val="white"/>
              </a:solidFill>
            </a:endParaRPr>
          </a:p>
        </p:txBody>
      </p:sp>
      <p:sp>
        <p:nvSpPr>
          <p:cNvPr id="48" name="TextBox 47">
            <a:extLst>
              <a:ext uri="{FF2B5EF4-FFF2-40B4-BE49-F238E27FC236}">
                <a16:creationId xmlns:a16="http://schemas.microsoft.com/office/drawing/2014/main" id="{E0EBED98-7726-4B52-B7BF-32A0EDAE151E}"/>
              </a:ext>
            </a:extLst>
          </p:cNvPr>
          <p:cNvSpPr txBox="1"/>
          <p:nvPr/>
        </p:nvSpPr>
        <p:spPr>
          <a:xfrm>
            <a:off x="591481" y="2029738"/>
            <a:ext cx="833283" cy="293721"/>
          </a:xfrm>
          <a:prstGeom prst="rect">
            <a:avLst/>
          </a:prstGeom>
          <a:noFill/>
        </p:spPr>
        <p:txBody>
          <a:bodyPr wrap="square" lIns="54000" tIns="54000" rIns="54000" bIns="54000" rtlCol="0" anchor="ctr" anchorCtr="0">
            <a:normAutofit/>
          </a:bodyPr>
          <a:lstStyle/>
          <a:p>
            <a:pPr algn="ctr" fontAlgn="base">
              <a:spcBef>
                <a:spcPct val="0"/>
              </a:spcBef>
              <a:spcAft>
                <a:spcPct val="0"/>
              </a:spcAft>
            </a:pPr>
            <a:r>
              <a:rPr lang="en-GB" sz="1100" b="1" dirty="0">
                <a:solidFill>
                  <a:prstClr val="white"/>
                </a:solidFill>
              </a:rPr>
              <a:t>Jun 2021</a:t>
            </a:r>
          </a:p>
        </p:txBody>
      </p:sp>
      <p:sp>
        <p:nvSpPr>
          <p:cNvPr id="52" name="Rectangle 51">
            <a:extLst>
              <a:ext uri="{FF2B5EF4-FFF2-40B4-BE49-F238E27FC236}">
                <a16:creationId xmlns:a16="http://schemas.microsoft.com/office/drawing/2014/main" id="{4D3999AD-8E5D-4132-89C6-723700D83950}"/>
              </a:ext>
            </a:extLst>
          </p:cNvPr>
          <p:cNvSpPr/>
          <p:nvPr/>
        </p:nvSpPr>
        <p:spPr>
          <a:xfrm>
            <a:off x="1575301" y="1957813"/>
            <a:ext cx="11339996" cy="324498"/>
          </a:xfrm>
          <a:prstGeom prst="rect">
            <a:avLst/>
          </a:prstGeom>
        </p:spPr>
        <p:txBody>
          <a:bodyPr wrap="square" lIns="54000" tIns="54000" rIns="54000" bIns="54000">
            <a:noAutofit/>
          </a:bodyPr>
          <a:lstStyle/>
          <a:p>
            <a:pPr marL="171450" indent="-171450">
              <a:spcAft>
                <a:spcPts val="100"/>
              </a:spcAft>
              <a:buClr>
                <a:srgbClr val="AF005F"/>
              </a:buClr>
              <a:buFont typeface="TradeGothic" panose="02000503020000020004" pitchFamily="2" charset="0"/>
              <a:buChar char="&gt;"/>
            </a:pPr>
            <a:r>
              <a:rPr lang="en-GB" sz="1100" dirty="0">
                <a:solidFill>
                  <a:schemeClr val="accent1"/>
                </a:solidFill>
              </a:rPr>
              <a:t>Belgian</a:t>
            </a:r>
            <a:r>
              <a:rPr lang="en-GB" sz="1100" dirty="0">
                <a:solidFill>
                  <a:schemeClr val="tx1">
                    <a:lumMod val="75000"/>
                    <a:lumOff val="25000"/>
                  </a:schemeClr>
                </a:solidFill>
              </a:rPr>
              <a:t> Court of First Instance held that, in pursuing their climate policy, the Belgian State infringes human rights by </a:t>
            </a:r>
            <a:br>
              <a:rPr lang="en-GB" sz="1100" dirty="0">
                <a:solidFill>
                  <a:schemeClr val="tx1">
                    <a:lumMod val="75000"/>
                    <a:lumOff val="25000"/>
                  </a:schemeClr>
                </a:solidFill>
              </a:rPr>
            </a:br>
            <a:r>
              <a:rPr lang="en-GB" sz="1100" dirty="0">
                <a:solidFill>
                  <a:schemeClr val="tx1">
                    <a:lumMod val="75000"/>
                    <a:lumOff val="25000"/>
                  </a:schemeClr>
                </a:solidFill>
              </a:rPr>
              <a:t>failing to take all necessary measures to prevent the effects of climate change on the plaintiffs’ life and privacy </a:t>
            </a:r>
          </a:p>
        </p:txBody>
      </p:sp>
      <p:pic>
        <p:nvPicPr>
          <p:cNvPr id="5" name="Picture 2" descr="Image result for ulb llm international business law">
            <a:hlinkClick r:id="rId3"/>
            <a:extLst>
              <a:ext uri="{FF2B5EF4-FFF2-40B4-BE49-F238E27FC236}">
                <a16:creationId xmlns:a16="http://schemas.microsoft.com/office/drawing/2014/main" id="{A1F688D9-E0DD-B765-ED57-78CDA85C52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C614AA2-71DC-DEBE-7D3B-10453F3C75A6}"/>
              </a:ext>
            </a:extLst>
          </p:cNvPr>
          <p:cNvSpPr/>
          <p:nvPr/>
        </p:nvSpPr>
        <p:spPr>
          <a:xfrm>
            <a:off x="587444" y="1649802"/>
            <a:ext cx="11339996" cy="324498"/>
          </a:xfrm>
          <a:prstGeom prst="rect">
            <a:avLst/>
          </a:prstGeom>
        </p:spPr>
        <p:txBody>
          <a:bodyPr wrap="square" lIns="54000" tIns="54000" rIns="54000" bIns="54000">
            <a:noAutofit/>
          </a:bodyPr>
          <a:lstStyle/>
          <a:p>
            <a:pPr>
              <a:spcAft>
                <a:spcPts val="100"/>
              </a:spcAft>
              <a:buClr>
                <a:srgbClr val="AF005F"/>
              </a:buClr>
            </a:pPr>
            <a:r>
              <a:rPr lang="en-BE" sz="1400" b="1" dirty="0"/>
              <a:t>...</a:t>
            </a:r>
            <a:endParaRPr lang="en-GB" sz="1400" b="1" dirty="0"/>
          </a:p>
        </p:txBody>
      </p:sp>
    </p:spTree>
    <p:extLst>
      <p:ext uri="{BB962C8B-B14F-4D97-AF65-F5344CB8AC3E}">
        <p14:creationId xmlns:p14="http://schemas.microsoft.com/office/powerpoint/2010/main" val="960700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3A613-04F8-492F-B6FD-0B779B38A024}"/>
              </a:ext>
            </a:extLst>
          </p:cNvPr>
          <p:cNvSpPr>
            <a:spLocks noGrp="1"/>
          </p:cNvSpPr>
          <p:nvPr>
            <p:ph type="title"/>
          </p:nvPr>
        </p:nvSpPr>
        <p:spPr/>
        <p:txBody>
          <a:bodyPr/>
          <a:lstStyle/>
          <a:p>
            <a:r>
              <a:rPr lang="en-GB" dirty="0" err="1"/>
              <a:t>ClientEarth</a:t>
            </a:r>
            <a:r>
              <a:rPr lang="en-GB" dirty="0"/>
              <a:t> v. National Bank of Belgium</a:t>
            </a:r>
          </a:p>
        </p:txBody>
      </p:sp>
      <p:grpSp>
        <p:nvGrpSpPr>
          <p:cNvPr id="30" name="Group 29">
            <a:extLst>
              <a:ext uri="{FF2B5EF4-FFF2-40B4-BE49-F238E27FC236}">
                <a16:creationId xmlns:a16="http://schemas.microsoft.com/office/drawing/2014/main" id="{4F723967-02E9-474E-8F0A-DB2514B928DB}"/>
              </a:ext>
            </a:extLst>
          </p:cNvPr>
          <p:cNvGrpSpPr/>
          <p:nvPr/>
        </p:nvGrpSpPr>
        <p:grpSpPr>
          <a:xfrm>
            <a:off x="6815451" y="3173598"/>
            <a:ext cx="4968561" cy="2989541"/>
            <a:chOff x="1860863" y="1793879"/>
            <a:chExt cx="3926493" cy="2434156"/>
          </a:xfrm>
        </p:grpSpPr>
        <p:sp>
          <p:nvSpPr>
            <p:cNvPr id="31" name="Rounded Rectangle 3">
              <a:extLst>
                <a:ext uri="{FF2B5EF4-FFF2-40B4-BE49-F238E27FC236}">
                  <a16:creationId xmlns:a16="http://schemas.microsoft.com/office/drawing/2014/main" id="{28ECA27C-EF03-436C-9777-02655C9941FE}"/>
                </a:ext>
              </a:extLst>
            </p:cNvPr>
            <p:cNvSpPr/>
            <p:nvPr/>
          </p:nvSpPr>
          <p:spPr bwMode="auto">
            <a:xfrm>
              <a:off x="2041900" y="2177642"/>
              <a:ext cx="3708412" cy="1714826"/>
            </a:xfrm>
            <a:prstGeom prst="roundRect">
              <a:avLst/>
            </a:prstGeom>
            <a:solidFill>
              <a:srgbClr val="F7F6F5"/>
            </a:solid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l"/>
              <a:r>
                <a:rPr lang="en-GB" sz="1000" b="0" i="1" dirty="0">
                  <a:solidFill>
                    <a:srgbClr val="6D6D6D"/>
                  </a:solidFill>
                  <a:effectLst/>
                </a:rPr>
                <a:t>Through the CSPP, the Belgian National Bank and five other central banks in Europe are buying up huge volumes of bonds issued by companies that are exacerbating the climate crisis, including fossil fuel firms Shell, Eni, EDP and Schlumberger. </a:t>
              </a:r>
            </a:p>
            <a:p>
              <a:pPr algn="l"/>
              <a:r>
                <a:rPr lang="en-GB" sz="1000" b="0" i="1" dirty="0">
                  <a:solidFill>
                    <a:srgbClr val="6D6D6D"/>
                  </a:solidFill>
                  <a:effectLst/>
                </a:rPr>
                <a:t>This effectively subsidises heavily polluting industries and allows companies to continue their climate damaging businesses with no strings attached.</a:t>
              </a:r>
            </a:p>
            <a:p>
              <a:pPr algn="l"/>
              <a:r>
                <a:rPr lang="en-GB" sz="1000" b="0" i="1" dirty="0">
                  <a:solidFill>
                    <a:srgbClr val="6D6D6D"/>
                  </a:solidFill>
                  <a:effectLst/>
                </a:rPr>
                <a:t>To stop these purchases from impeding further on the economic transition, we will again ask for a question on the validity of the corporate bond purchase policy to be referred to the EU’s top court.</a:t>
              </a:r>
            </a:p>
            <a:p>
              <a:pPr>
                <a:spcAft>
                  <a:spcPts val="600"/>
                </a:spcAft>
              </a:pPr>
              <a:r>
                <a:rPr lang="en-GB" sz="1000" i="1" dirty="0">
                  <a:latin typeface="+mj-lt"/>
                </a:rPr>
                <a:t>– ClientEarth</a:t>
              </a:r>
            </a:p>
          </p:txBody>
        </p:sp>
        <p:grpSp>
          <p:nvGrpSpPr>
            <p:cNvPr id="41" name="Group 40">
              <a:extLst>
                <a:ext uri="{FF2B5EF4-FFF2-40B4-BE49-F238E27FC236}">
                  <a16:creationId xmlns:a16="http://schemas.microsoft.com/office/drawing/2014/main" id="{52554CF7-17E3-426E-8075-1867903D8221}"/>
                </a:ext>
              </a:extLst>
            </p:cNvPr>
            <p:cNvGrpSpPr/>
            <p:nvPr/>
          </p:nvGrpSpPr>
          <p:grpSpPr>
            <a:xfrm rot="11184900">
              <a:off x="1860863" y="1793879"/>
              <a:ext cx="578823" cy="576529"/>
              <a:chOff x="4093929" y="4126917"/>
              <a:chExt cx="2240449" cy="2231575"/>
            </a:xfrm>
            <a:solidFill>
              <a:srgbClr val="666666"/>
            </a:solidFill>
            <a:effectLst/>
          </p:grpSpPr>
          <p:sp>
            <p:nvSpPr>
              <p:cNvPr id="42" name="Oval 41">
                <a:extLst>
                  <a:ext uri="{FF2B5EF4-FFF2-40B4-BE49-F238E27FC236}">
                    <a16:creationId xmlns:a16="http://schemas.microsoft.com/office/drawing/2014/main" id="{1499F355-4557-4AC7-832C-1BD3259E1DD2}"/>
                  </a:ext>
                </a:extLst>
              </p:cNvPr>
              <p:cNvSpPr/>
              <p:nvPr/>
            </p:nvSpPr>
            <p:spPr>
              <a:xfrm>
                <a:off x="5157252" y="4126917"/>
                <a:ext cx="1177126" cy="1229854"/>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43" name="Moon 42">
                <a:extLst>
                  <a:ext uri="{FF2B5EF4-FFF2-40B4-BE49-F238E27FC236}">
                    <a16:creationId xmlns:a16="http://schemas.microsoft.com/office/drawing/2014/main" id="{73862F0A-0218-4CA7-A4E2-85E056BF222F}"/>
                  </a:ext>
                </a:extLst>
              </p:cNvPr>
              <p:cNvSpPr/>
              <p:nvPr/>
            </p:nvSpPr>
            <p:spPr>
              <a:xfrm rot="12453164">
                <a:off x="5582533" y="4433273"/>
                <a:ext cx="606191" cy="1802083"/>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2" name="Oval 21">
                <a:extLst>
                  <a:ext uri="{FF2B5EF4-FFF2-40B4-BE49-F238E27FC236}">
                    <a16:creationId xmlns:a16="http://schemas.microsoft.com/office/drawing/2014/main" id="{63C853A0-F20B-408A-B733-953465230940}"/>
                  </a:ext>
                </a:extLst>
              </p:cNvPr>
              <p:cNvSpPr/>
              <p:nvPr/>
            </p:nvSpPr>
            <p:spPr>
              <a:xfrm>
                <a:off x="4093929" y="4250097"/>
                <a:ext cx="1177125" cy="1229854"/>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3" name="Moon 22">
                <a:extLst>
                  <a:ext uri="{FF2B5EF4-FFF2-40B4-BE49-F238E27FC236}">
                    <a16:creationId xmlns:a16="http://schemas.microsoft.com/office/drawing/2014/main" id="{C1B57CF6-4637-451F-89A5-960C88B16B62}"/>
                  </a:ext>
                </a:extLst>
              </p:cNvPr>
              <p:cNvSpPr/>
              <p:nvPr/>
            </p:nvSpPr>
            <p:spPr>
              <a:xfrm rot="12453164">
                <a:off x="4519527" y="4556409"/>
                <a:ext cx="606193" cy="1802083"/>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34" name="Group 33">
              <a:extLst>
                <a:ext uri="{FF2B5EF4-FFF2-40B4-BE49-F238E27FC236}">
                  <a16:creationId xmlns:a16="http://schemas.microsoft.com/office/drawing/2014/main" id="{73F2C19D-A2CA-4FFB-9885-8B096D939CAB}"/>
                </a:ext>
              </a:extLst>
            </p:cNvPr>
            <p:cNvGrpSpPr/>
            <p:nvPr/>
          </p:nvGrpSpPr>
          <p:grpSpPr>
            <a:xfrm rot="384900">
              <a:off x="5170863" y="3647222"/>
              <a:ext cx="616493" cy="580813"/>
              <a:chOff x="5070337" y="4372941"/>
              <a:chExt cx="2386252" cy="2248146"/>
            </a:xfrm>
            <a:solidFill>
              <a:srgbClr val="666666"/>
            </a:solidFill>
            <a:effectLst/>
          </p:grpSpPr>
          <p:sp>
            <p:nvSpPr>
              <p:cNvPr id="38" name="Oval 37">
                <a:extLst>
                  <a:ext uri="{FF2B5EF4-FFF2-40B4-BE49-F238E27FC236}">
                    <a16:creationId xmlns:a16="http://schemas.microsoft.com/office/drawing/2014/main" id="{12A9E610-8626-426B-9B15-2180A222BADB}"/>
                  </a:ext>
                </a:extLst>
              </p:cNvPr>
              <p:cNvSpPr/>
              <p:nvPr/>
            </p:nvSpPr>
            <p:spPr>
              <a:xfrm>
                <a:off x="5070337" y="4500863"/>
                <a:ext cx="1263943" cy="1287751"/>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39" name="Moon 38">
                <a:extLst>
                  <a:ext uri="{FF2B5EF4-FFF2-40B4-BE49-F238E27FC236}">
                    <a16:creationId xmlns:a16="http://schemas.microsoft.com/office/drawing/2014/main" id="{509CA1B8-B1DF-4151-A2D2-3ABEEF96AFF6}"/>
                  </a:ext>
                </a:extLst>
              </p:cNvPr>
              <p:cNvSpPr/>
              <p:nvPr/>
            </p:nvSpPr>
            <p:spPr>
              <a:xfrm rot="12453164">
                <a:off x="5551862" y="4632775"/>
                <a:ext cx="800440" cy="198831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4" name="Oval 23">
                <a:extLst>
                  <a:ext uri="{FF2B5EF4-FFF2-40B4-BE49-F238E27FC236}">
                    <a16:creationId xmlns:a16="http://schemas.microsoft.com/office/drawing/2014/main" id="{B1953714-160A-44F9-96A3-A8C97BF9332F}"/>
                  </a:ext>
                </a:extLst>
              </p:cNvPr>
              <p:cNvSpPr/>
              <p:nvPr/>
            </p:nvSpPr>
            <p:spPr>
              <a:xfrm>
                <a:off x="6174623" y="4372941"/>
                <a:ext cx="1263941" cy="1287751"/>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5" name="Moon 24">
                <a:extLst>
                  <a:ext uri="{FF2B5EF4-FFF2-40B4-BE49-F238E27FC236}">
                    <a16:creationId xmlns:a16="http://schemas.microsoft.com/office/drawing/2014/main" id="{133846D7-C50A-4EB4-93C3-C56EE31E22AC}"/>
                  </a:ext>
                </a:extLst>
              </p:cNvPr>
              <p:cNvSpPr/>
              <p:nvPr/>
            </p:nvSpPr>
            <p:spPr>
              <a:xfrm rot="12453164">
                <a:off x="6656148" y="4504852"/>
                <a:ext cx="800441" cy="1988314"/>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20" name="Content Placeholder 4">
            <a:extLst>
              <a:ext uri="{FF2B5EF4-FFF2-40B4-BE49-F238E27FC236}">
                <a16:creationId xmlns:a16="http://schemas.microsoft.com/office/drawing/2014/main" id="{AECCA96E-4FFE-49B1-9BA8-0640D4DCA9D0}"/>
              </a:ext>
            </a:extLst>
          </p:cNvPr>
          <p:cNvSpPr>
            <a:spLocks noGrp="1"/>
          </p:cNvSpPr>
          <p:nvPr>
            <p:ph sz="quarter" idx="10"/>
          </p:nvPr>
        </p:nvSpPr>
        <p:spPr>
          <a:xfrm>
            <a:off x="406983" y="1437192"/>
            <a:ext cx="6382722" cy="4463812"/>
          </a:xfrm>
        </p:spPr>
        <p:txBody>
          <a:bodyPr numCol="1">
            <a:noAutofit/>
          </a:bodyPr>
          <a:lstStyle/>
          <a:p>
            <a:pPr marL="342900" indent="-342900">
              <a:lnSpc>
                <a:spcPct val="120000"/>
              </a:lnSpc>
              <a:buFont typeface="Arial" panose="020B0604020202020204" pitchFamily="34" charset="0"/>
              <a:buChar char="&gt;"/>
            </a:pPr>
            <a:r>
              <a:rPr lang="en-GB" sz="1500" dirty="0"/>
              <a:t>April 2021: NGO ClientEarth announced the filing of a legal action in Belgium against the implementation by the National Bank of Belgium of the Corporate Sector Purchase Programme</a:t>
            </a:r>
            <a:r>
              <a:rPr lang="en-BE" sz="1500" dirty="0"/>
              <a:t> (</a:t>
            </a:r>
            <a:r>
              <a:rPr lang="en-GB" sz="1500" dirty="0"/>
              <a:t>CSPP</a:t>
            </a:r>
            <a:r>
              <a:rPr lang="en-BE" sz="1500" dirty="0"/>
              <a:t>)</a:t>
            </a:r>
            <a:r>
              <a:rPr lang="en-GB" sz="1500" dirty="0"/>
              <a:t> of the European Central Bank</a:t>
            </a:r>
            <a:r>
              <a:rPr lang="en-BE" sz="1500" dirty="0"/>
              <a:t> (ECB)</a:t>
            </a:r>
            <a:r>
              <a:rPr lang="en-GB" sz="1500" dirty="0"/>
              <a:t>, claiming that this programme would be invalid due to its environmental and human rights costs</a:t>
            </a:r>
          </a:p>
          <a:p>
            <a:pPr marL="342900" indent="-342900">
              <a:lnSpc>
                <a:spcPct val="120000"/>
              </a:lnSpc>
              <a:buFont typeface="Arial" panose="020B0604020202020204" pitchFamily="34" charset="0"/>
              <a:buChar char="&gt;"/>
            </a:pPr>
            <a:r>
              <a:rPr lang="en-GB" sz="1500" dirty="0"/>
              <a:t>December 2021: Brussels French-Speaking Court of First Instance dismissed </a:t>
            </a:r>
            <a:r>
              <a:rPr lang="en-GB" sz="1500" dirty="0" err="1"/>
              <a:t>ClientEarth’s</a:t>
            </a:r>
            <a:r>
              <a:rPr lang="en-GB" sz="1500" dirty="0"/>
              <a:t> claims on (mostly) procedural grounds </a:t>
            </a:r>
          </a:p>
          <a:p>
            <a:pPr marL="342900" indent="-342900">
              <a:lnSpc>
                <a:spcPct val="120000"/>
              </a:lnSpc>
              <a:buFont typeface="Arial" panose="020B0604020202020204" pitchFamily="34" charset="0"/>
              <a:buChar char="&gt;"/>
            </a:pPr>
            <a:r>
              <a:rPr lang="en-GB" sz="1500" dirty="0"/>
              <a:t>January 2022: </a:t>
            </a:r>
            <a:r>
              <a:rPr lang="en-GB" sz="1500" dirty="0" err="1"/>
              <a:t>ClientEarth</a:t>
            </a:r>
            <a:r>
              <a:rPr lang="en-GB" sz="1500" dirty="0"/>
              <a:t> announced that it appealed the decision with the Brussels Court of Appeal and maintained its request to refer the question of the validity of the CSPP to the CJEU</a:t>
            </a:r>
          </a:p>
          <a:p>
            <a:pPr marL="342900" indent="-342900">
              <a:lnSpc>
                <a:spcPct val="120000"/>
              </a:lnSpc>
              <a:buFont typeface="Arial" panose="020B0604020202020204" pitchFamily="34" charset="0"/>
              <a:buChar char="&gt;"/>
            </a:pPr>
            <a:r>
              <a:rPr lang="en-GB" sz="1500" dirty="0"/>
              <a:t>November 2022, ClientEarth eventually announced the withdrawing of its claim, considering that the ECB’s reforms announced in September 2022 have remedied the alleged violations</a:t>
            </a:r>
            <a:endParaRPr lang="en-BE" sz="1500" dirty="0"/>
          </a:p>
          <a:p>
            <a:pPr marL="342900" indent="-342900">
              <a:lnSpc>
                <a:spcPct val="120000"/>
              </a:lnSpc>
              <a:buFont typeface="Arial" panose="020B0604020202020204" pitchFamily="34" charset="0"/>
              <a:buChar char="&gt;"/>
            </a:pPr>
            <a:r>
              <a:rPr lang="en-BE" sz="1500" dirty="0"/>
              <a:t>Similar case started by another NGO against </a:t>
            </a:r>
            <a:r>
              <a:rPr lang="nl-BE" sz="1500" dirty="0" err="1"/>
              <a:t>Brazil's</a:t>
            </a:r>
            <a:r>
              <a:rPr lang="nl-BE" sz="1500" dirty="0"/>
              <a:t> Development Bank</a:t>
            </a:r>
            <a:r>
              <a:rPr lang="en-BE" sz="1500" dirty="0"/>
              <a:t> in 2022</a:t>
            </a:r>
            <a:endParaRPr lang="en-GB" sz="1500" dirty="0"/>
          </a:p>
          <a:p>
            <a:pPr marL="171450" indent="-171450">
              <a:buFont typeface="Arial" panose="020B0604020202020204" pitchFamily="34" charset="0"/>
              <a:buChar char="&gt;"/>
            </a:pPr>
            <a:endParaRPr lang="en-GB" sz="1600" dirty="0">
              <a:solidFill>
                <a:srgbClr val="4D4D4D"/>
              </a:solidFill>
            </a:endParaRPr>
          </a:p>
          <a:p>
            <a:pPr marL="171450" indent="-171450">
              <a:buFont typeface="Arial" panose="020B0604020202020204" pitchFamily="34" charset="0"/>
              <a:buChar char="&gt;"/>
            </a:pPr>
            <a:endParaRPr lang="en-GB" sz="1600" dirty="0">
              <a:solidFill>
                <a:srgbClr val="4D4D4D"/>
              </a:solidFill>
            </a:endParaRPr>
          </a:p>
        </p:txBody>
      </p:sp>
      <p:pic>
        <p:nvPicPr>
          <p:cNvPr id="21" name="Picture 20">
            <a:extLst>
              <a:ext uri="{FF2B5EF4-FFF2-40B4-BE49-F238E27FC236}">
                <a16:creationId xmlns:a16="http://schemas.microsoft.com/office/drawing/2014/main" id="{40B630FA-DBC0-474A-987D-C21CA6D1DA23}"/>
              </a:ext>
            </a:extLst>
          </p:cNvPr>
          <p:cNvPicPr>
            <a:picLocks noChangeAspect="1"/>
          </p:cNvPicPr>
          <p:nvPr/>
        </p:nvPicPr>
        <p:blipFill>
          <a:blip r:embed="rId3"/>
          <a:stretch>
            <a:fillRect/>
          </a:stretch>
        </p:blipFill>
        <p:spPr>
          <a:xfrm>
            <a:off x="9240789" y="1551610"/>
            <a:ext cx="2410690" cy="1773152"/>
          </a:xfrm>
          <a:prstGeom prst="rect">
            <a:avLst/>
          </a:prstGeom>
        </p:spPr>
      </p:pic>
      <p:pic>
        <p:nvPicPr>
          <p:cNvPr id="2" name="Picture 2" descr="Image result for ulb llm international business law">
            <a:hlinkClick r:id="rId4"/>
            <a:extLst>
              <a:ext uri="{FF2B5EF4-FFF2-40B4-BE49-F238E27FC236}">
                <a16:creationId xmlns:a16="http://schemas.microsoft.com/office/drawing/2014/main" id="{E67752F8-694A-0E34-8DDB-70340DD9CD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121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3A613-04F8-492F-B6FD-0B779B38A024}"/>
              </a:ext>
            </a:extLst>
          </p:cNvPr>
          <p:cNvSpPr>
            <a:spLocks noGrp="1"/>
          </p:cNvSpPr>
          <p:nvPr>
            <p:ph type="title"/>
          </p:nvPr>
        </p:nvSpPr>
        <p:spPr/>
        <p:txBody>
          <a:bodyPr/>
          <a:lstStyle/>
          <a:p>
            <a:r>
              <a:rPr lang="en-GB" dirty="0"/>
              <a:t>ECtHR (GC) – </a:t>
            </a:r>
            <a:r>
              <a:rPr lang="en-GB" sz="2800" i="1" dirty="0"/>
              <a:t>Verein </a:t>
            </a:r>
            <a:r>
              <a:rPr lang="en-GB" sz="2800" i="1" dirty="0" err="1"/>
              <a:t>Klimaseniorinnen</a:t>
            </a:r>
            <a:r>
              <a:rPr lang="en-GB" sz="2800" i="1" dirty="0"/>
              <a:t> Schweiz and Others v. Switzerland</a:t>
            </a:r>
            <a:r>
              <a:rPr lang="en-GB" sz="2800" dirty="0"/>
              <a:t> </a:t>
            </a:r>
            <a:r>
              <a:rPr lang="en-GB" dirty="0"/>
              <a:t>– 9 April 2024  </a:t>
            </a:r>
          </a:p>
        </p:txBody>
      </p:sp>
      <p:sp>
        <p:nvSpPr>
          <p:cNvPr id="20" name="Content Placeholder 4">
            <a:extLst>
              <a:ext uri="{FF2B5EF4-FFF2-40B4-BE49-F238E27FC236}">
                <a16:creationId xmlns:a16="http://schemas.microsoft.com/office/drawing/2014/main" id="{AECCA96E-4FFE-49B1-9BA8-0640D4DCA9D0}"/>
              </a:ext>
            </a:extLst>
          </p:cNvPr>
          <p:cNvSpPr>
            <a:spLocks noGrp="1"/>
          </p:cNvSpPr>
          <p:nvPr>
            <p:ph sz="quarter" idx="10"/>
          </p:nvPr>
        </p:nvSpPr>
        <p:spPr>
          <a:xfrm>
            <a:off x="412800" y="1476093"/>
            <a:ext cx="10661600" cy="4463812"/>
          </a:xfrm>
        </p:spPr>
        <p:txBody>
          <a:bodyPr numCol="1">
            <a:noAutofit/>
          </a:bodyPr>
          <a:lstStyle/>
          <a:p>
            <a:pPr marL="342900" indent="-342900">
              <a:lnSpc>
                <a:spcPct val="120000"/>
              </a:lnSpc>
              <a:buFont typeface="Arial" panose="020B0604020202020204" pitchFamily="34" charset="0"/>
              <a:buChar char="&gt;"/>
            </a:pPr>
            <a:r>
              <a:rPr lang="en-GB" sz="1500" dirty="0"/>
              <a:t>Three climate cases ruled together by the ECtHR’s grand chamber (</a:t>
            </a:r>
            <a:r>
              <a:rPr lang="en-GB" sz="1500" i="1" dirty="0"/>
              <a:t>Verein </a:t>
            </a:r>
            <a:r>
              <a:rPr lang="en-GB" sz="1500" i="1" dirty="0" err="1"/>
              <a:t>Klimaseniorinnen</a:t>
            </a:r>
            <a:r>
              <a:rPr lang="en-GB" sz="1500" i="1" dirty="0"/>
              <a:t> Schweiz and Others v. Switzerland</a:t>
            </a:r>
            <a:r>
              <a:rPr lang="en-GB" sz="1500" dirty="0"/>
              <a:t> (accepted); </a:t>
            </a:r>
            <a:r>
              <a:rPr lang="en-GB" sz="1500" i="1" dirty="0"/>
              <a:t>Carême v. France; Duarte Agostinho and Others v. Portugal and 32 Others </a:t>
            </a:r>
            <a:r>
              <a:rPr lang="en-GB" sz="1500" dirty="0"/>
              <a:t>(both dismissed))</a:t>
            </a:r>
            <a:endParaRPr lang="en-BE" sz="1500" dirty="0"/>
          </a:p>
          <a:p>
            <a:pPr marL="342900" indent="-342900">
              <a:lnSpc>
                <a:spcPct val="120000"/>
              </a:lnSpc>
              <a:buFont typeface="Arial" panose="020B0604020202020204" pitchFamily="34" charset="0"/>
              <a:buChar char="&gt;"/>
            </a:pPr>
            <a:r>
              <a:rPr lang="en-BE" sz="1500" dirty="0"/>
              <a:t>Admissibility:</a:t>
            </a:r>
          </a:p>
          <a:p>
            <a:pPr marL="612900" lvl="1" indent="-342900">
              <a:lnSpc>
                <a:spcPct val="120000"/>
              </a:lnSpc>
            </a:pPr>
            <a:r>
              <a:rPr lang="en-GB" sz="1500" dirty="0"/>
              <a:t>For their claims to be admissible, </a:t>
            </a:r>
            <a:r>
              <a:rPr lang="en-GB" sz="1500" b="1" dirty="0"/>
              <a:t>associations</a:t>
            </a:r>
            <a:r>
              <a:rPr lang="en-GB" sz="1500" dirty="0"/>
              <a:t> have to:</a:t>
            </a:r>
          </a:p>
          <a:p>
            <a:pPr marL="882900" lvl="2" indent="-342900">
              <a:lnSpc>
                <a:spcPct val="120000"/>
              </a:lnSpc>
            </a:pPr>
            <a:r>
              <a:rPr lang="en-GB" sz="1500" dirty="0">
                <a:solidFill>
                  <a:srgbClr val="000000"/>
                </a:solidFill>
                <a:latin typeface="Arial" panose="020B0604020202020204" pitchFamily="34" charset="0"/>
              </a:rPr>
              <a:t>be lawfully established in the jurisdiction concerned or have standing to act their</a:t>
            </a:r>
          </a:p>
          <a:p>
            <a:pPr marL="882900" lvl="2" indent="-342900">
              <a:lnSpc>
                <a:spcPct val="120000"/>
              </a:lnSpc>
            </a:pPr>
            <a:r>
              <a:rPr lang="en-GB" sz="1500" dirty="0">
                <a:solidFill>
                  <a:srgbClr val="000000"/>
                </a:solidFill>
                <a:latin typeface="Arial" panose="020B0604020202020204" pitchFamily="34" charset="0"/>
              </a:rPr>
              <a:t>demonstrate that it pursues a dedicated purpose, whether limited to or including collective action for the protection of those rights against the threats arising from climate change</a:t>
            </a:r>
          </a:p>
          <a:p>
            <a:pPr marL="882900" lvl="2" indent="-342900">
              <a:lnSpc>
                <a:spcPct val="120000"/>
              </a:lnSpc>
            </a:pPr>
            <a:r>
              <a:rPr lang="en-GB" sz="1500" dirty="0">
                <a:solidFill>
                  <a:srgbClr val="000000"/>
                </a:solidFill>
                <a:latin typeface="Arial" panose="020B0604020202020204" pitchFamily="34" charset="0"/>
              </a:rPr>
              <a:t>demonstrate that it could be regarded as genuinely qualified and representative to act on behalf of members or other affected individuals within the jurisdiction</a:t>
            </a:r>
            <a:endParaRPr lang="en-GB" sz="1500" dirty="0"/>
          </a:p>
          <a:p>
            <a:pPr marL="612900" lvl="1" indent="-342900">
              <a:lnSpc>
                <a:spcPct val="120000"/>
              </a:lnSpc>
            </a:pPr>
            <a:r>
              <a:rPr lang="en-GB" sz="1500" dirty="0"/>
              <a:t>By contrast, high threshold of admissibility requirements for </a:t>
            </a:r>
            <a:r>
              <a:rPr lang="en-GB" sz="1500" b="1" dirty="0"/>
              <a:t>individuals</a:t>
            </a:r>
            <a:r>
              <a:rPr lang="en-GB" sz="1500" dirty="0"/>
              <a:t>: “</a:t>
            </a:r>
            <a:r>
              <a:rPr lang="en-GB" sz="1500" i="1" dirty="0"/>
              <a:t>everyone is concerned by the actual and future risks, in varying ways and to varying degrees, and may claim to have a legitimate personal interest in seeing those risks disappear</a:t>
            </a:r>
            <a:r>
              <a:rPr lang="en-GB" sz="1500" dirty="0"/>
              <a:t>”. However, the ECtHR held that general public-interest complaints (“</a:t>
            </a:r>
            <a:r>
              <a:rPr lang="en-GB" sz="1500" dirty="0" err="1"/>
              <a:t>actio</a:t>
            </a:r>
            <a:r>
              <a:rPr lang="en-GB" sz="1500" dirty="0"/>
              <a:t> </a:t>
            </a:r>
            <a:r>
              <a:rPr lang="en-GB" sz="1500" dirty="0" err="1"/>
              <a:t>popularis</a:t>
            </a:r>
            <a:r>
              <a:rPr lang="en-GB" sz="1500" dirty="0"/>
              <a:t>”) lie outside the scope of the Convention and could therefore not be admitted, since the Court has no jurisdiction to review relevant legislation and/or a practice “in </a:t>
            </a:r>
            <a:r>
              <a:rPr lang="en-GB" sz="1500" dirty="0" err="1"/>
              <a:t>abstracto</a:t>
            </a:r>
            <a:r>
              <a:rPr lang="en-GB" sz="1500" dirty="0"/>
              <a:t>”</a:t>
            </a:r>
          </a:p>
        </p:txBody>
      </p:sp>
      <p:pic>
        <p:nvPicPr>
          <p:cNvPr id="5" name="Picture 2" descr="Image result for ulb llm international business law">
            <a:hlinkClick r:id="rId3"/>
            <a:extLst>
              <a:ext uri="{FF2B5EF4-FFF2-40B4-BE49-F238E27FC236}">
                <a16:creationId xmlns:a16="http://schemas.microsoft.com/office/drawing/2014/main" id="{CC2CEC4E-1426-2BD5-DF2C-24DB2F6BB13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917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3A613-04F8-492F-B6FD-0B779B38A024}"/>
              </a:ext>
            </a:extLst>
          </p:cNvPr>
          <p:cNvSpPr>
            <a:spLocks noGrp="1"/>
          </p:cNvSpPr>
          <p:nvPr>
            <p:ph type="title"/>
          </p:nvPr>
        </p:nvSpPr>
        <p:spPr/>
        <p:txBody>
          <a:bodyPr/>
          <a:lstStyle/>
          <a:p>
            <a:r>
              <a:rPr lang="en-GB" dirty="0"/>
              <a:t>ECtHR (GC) – </a:t>
            </a:r>
            <a:r>
              <a:rPr lang="en-GB" i="1" dirty="0"/>
              <a:t>Verein </a:t>
            </a:r>
            <a:r>
              <a:rPr lang="en-GB" i="1" dirty="0" err="1"/>
              <a:t>Klimaseniorinnen</a:t>
            </a:r>
            <a:r>
              <a:rPr lang="en-GB" i="1" dirty="0"/>
              <a:t> Schweiz and Others v. Switzerland</a:t>
            </a:r>
            <a:r>
              <a:rPr lang="en-GB" dirty="0"/>
              <a:t> – 9 April 2024 </a:t>
            </a:r>
            <a:r>
              <a:rPr lang="en-BE" dirty="0"/>
              <a:t>(cont’d)</a:t>
            </a:r>
            <a:endParaRPr lang="en-GB" dirty="0"/>
          </a:p>
        </p:txBody>
      </p:sp>
      <p:sp>
        <p:nvSpPr>
          <p:cNvPr id="20" name="Content Placeholder 4">
            <a:extLst>
              <a:ext uri="{FF2B5EF4-FFF2-40B4-BE49-F238E27FC236}">
                <a16:creationId xmlns:a16="http://schemas.microsoft.com/office/drawing/2014/main" id="{AECCA96E-4FFE-49B1-9BA8-0640D4DCA9D0}"/>
              </a:ext>
            </a:extLst>
          </p:cNvPr>
          <p:cNvSpPr>
            <a:spLocks noGrp="1"/>
          </p:cNvSpPr>
          <p:nvPr>
            <p:ph sz="quarter" idx="10"/>
          </p:nvPr>
        </p:nvSpPr>
        <p:spPr>
          <a:xfrm>
            <a:off x="412800" y="1465933"/>
            <a:ext cx="10614240" cy="4463812"/>
          </a:xfrm>
        </p:spPr>
        <p:txBody>
          <a:bodyPr numCol="1">
            <a:noAutofit/>
          </a:bodyPr>
          <a:lstStyle/>
          <a:p>
            <a:pPr marL="342900" indent="-342900">
              <a:lnSpc>
                <a:spcPct val="120000"/>
              </a:lnSpc>
              <a:buFont typeface="Arial" panose="020B0604020202020204" pitchFamily="34" charset="0"/>
              <a:buChar char="&gt;"/>
            </a:pPr>
            <a:r>
              <a:rPr lang="en-US" sz="1500" dirty="0"/>
              <a:t>Swiss climate association considered as victim able to argue its case </a:t>
            </a:r>
            <a:r>
              <a:rPr lang="en-BE" sz="1500" dirty="0"/>
              <a:t>(&gt;&lt; </a:t>
            </a:r>
            <a:r>
              <a:rPr lang="en-US" sz="1500" dirty="0" err="1"/>
              <a:t>laims</a:t>
            </a:r>
            <a:r>
              <a:rPr lang="en-US" sz="1500" dirty="0"/>
              <a:t> filed by the four individuals were declared inadmissible</a:t>
            </a:r>
            <a:r>
              <a:rPr lang="en-BE" sz="1500" dirty="0"/>
              <a:t>)</a:t>
            </a:r>
          </a:p>
          <a:p>
            <a:pPr marL="342900" indent="-342900">
              <a:lnSpc>
                <a:spcPct val="120000"/>
              </a:lnSpc>
              <a:buFont typeface="Arial" panose="020B0604020202020204" pitchFamily="34" charset="0"/>
              <a:buChar char="&gt;"/>
            </a:pPr>
            <a:r>
              <a:rPr lang="en-GB" sz="1500" dirty="0"/>
              <a:t>States have a positive obligation to ensure protection under Article 8 of the Convention (right to respect for private and family life), which includes protection against harmful effects and risks caused by climate change and requires the adoption of effective and concrete implementing measures to mitigate the current and future effects of climate change</a:t>
            </a:r>
          </a:p>
          <a:p>
            <a:pPr marL="342900" indent="-342900">
              <a:lnSpc>
                <a:spcPct val="120000"/>
              </a:lnSpc>
              <a:buFont typeface="Arial" panose="020B0604020202020204" pitchFamily="34" charset="0"/>
              <a:buChar char="&gt;"/>
            </a:pPr>
            <a:r>
              <a:rPr lang="en-GB" sz="1500" dirty="0"/>
              <a:t>Although generally being granted a wide “margin of appreciation” regarding their choice of means to mitigate climate change, States are required to establish clear timelines and carbon budgets to achieve carbon neutrality and to define sector-specific or equivalent interim goals and pathways to meet national greenhouse gas reduction targets within set timeframes. States also need to provide evidence of compliance or progress towards meeting these targets, regularly update the targets, and ensure timely and consistent action</a:t>
            </a:r>
            <a:endParaRPr lang="en-BE" sz="1500" dirty="0"/>
          </a:p>
          <a:p>
            <a:pPr marL="342900" indent="-342900">
              <a:lnSpc>
                <a:spcPct val="120000"/>
              </a:lnSpc>
              <a:buFont typeface="Arial" panose="020B0604020202020204" pitchFamily="34" charset="0"/>
              <a:buChar char="&gt;"/>
            </a:pPr>
            <a:r>
              <a:rPr lang="en-GB" sz="1500" dirty="0">
                <a:solidFill>
                  <a:srgbClr val="333333"/>
                </a:solidFill>
              </a:rPr>
              <a:t>“</a:t>
            </a:r>
            <a:r>
              <a:rPr lang="en-GB" sz="1500" i="1" dirty="0">
                <a:solidFill>
                  <a:srgbClr val="333333"/>
                </a:solidFill>
              </a:rPr>
              <a:t>Article 8 of the Convention requires that each Contracting State undertake measures for the substantial and progressive reduction of their respective GHG emission levels, with a view to reaching net neutrality within, in principle, the next three decades</a:t>
            </a:r>
            <a:r>
              <a:rPr lang="en-GB" sz="1500" dirty="0">
                <a:solidFill>
                  <a:srgbClr val="333333"/>
                </a:solidFill>
              </a:rPr>
              <a:t>”. </a:t>
            </a:r>
            <a:endParaRPr lang="en-GB" sz="1500" dirty="0"/>
          </a:p>
          <a:p>
            <a:pPr>
              <a:lnSpc>
                <a:spcPct val="120000"/>
              </a:lnSpc>
            </a:pPr>
            <a:endParaRPr lang="en-GB" sz="1500" dirty="0"/>
          </a:p>
          <a:p>
            <a:pPr marL="342900" indent="-342900">
              <a:lnSpc>
                <a:spcPct val="120000"/>
              </a:lnSpc>
              <a:buFont typeface="Arial" panose="020B0604020202020204" pitchFamily="34" charset="0"/>
              <a:buChar char="&gt;"/>
            </a:pPr>
            <a:endParaRPr lang="en-GB" sz="1600" dirty="0">
              <a:solidFill>
                <a:srgbClr val="4D4D4D"/>
              </a:solidFill>
            </a:endParaRPr>
          </a:p>
        </p:txBody>
      </p:sp>
      <p:pic>
        <p:nvPicPr>
          <p:cNvPr id="5" name="Picture 2" descr="Image result for ulb llm international business law">
            <a:hlinkClick r:id="rId3"/>
            <a:extLst>
              <a:ext uri="{FF2B5EF4-FFF2-40B4-BE49-F238E27FC236}">
                <a16:creationId xmlns:a16="http://schemas.microsoft.com/office/drawing/2014/main" id="{CC2CEC4E-1426-2BD5-DF2C-24DB2F6BB13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537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3EBB6-D25C-7A1B-C504-BCC86114E13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9DAC884-95CC-BF4E-5BA2-69AAD334FF75}"/>
              </a:ext>
            </a:extLst>
          </p:cNvPr>
          <p:cNvSpPr>
            <a:spLocks noGrp="1"/>
          </p:cNvSpPr>
          <p:nvPr>
            <p:ph type="title"/>
          </p:nvPr>
        </p:nvSpPr>
        <p:spPr/>
        <p:txBody>
          <a:bodyPr/>
          <a:lstStyle/>
          <a:p>
            <a:r>
              <a:rPr lang="en-BE" dirty="0"/>
              <a:t>International courts’ advisory opinions</a:t>
            </a:r>
            <a:endParaRPr lang="en-GB" dirty="0"/>
          </a:p>
        </p:txBody>
      </p:sp>
      <p:sp>
        <p:nvSpPr>
          <p:cNvPr id="20" name="Content Placeholder 4">
            <a:extLst>
              <a:ext uri="{FF2B5EF4-FFF2-40B4-BE49-F238E27FC236}">
                <a16:creationId xmlns:a16="http://schemas.microsoft.com/office/drawing/2014/main" id="{10F37F7C-01E4-A7F0-CD4D-DF90D5EF37C3}"/>
              </a:ext>
            </a:extLst>
          </p:cNvPr>
          <p:cNvSpPr>
            <a:spLocks noGrp="1"/>
          </p:cNvSpPr>
          <p:nvPr>
            <p:ph sz="quarter" idx="10"/>
          </p:nvPr>
        </p:nvSpPr>
        <p:spPr>
          <a:xfrm>
            <a:off x="412800" y="1465933"/>
            <a:ext cx="10614240" cy="4463812"/>
          </a:xfrm>
        </p:spPr>
        <p:txBody>
          <a:bodyPr numCol="1">
            <a:noAutofit/>
          </a:bodyPr>
          <a:lstStyle/>
          <a:p>
            <a:pPr marL="342900" indent="-342900">
              <a:lnSpc>
                <a:spcPct val="120000"/>
              </a:lnSpc>
              <a:buFont typeface="Arial" panose="020B0604020202020204" pitchFamily="34" charset="0"/>
              <a:buChar char="&gt;"/>
            </a:pPr>
            <a:r>
              <a:rPr lang="en-US" sz="1500" dirty="0"/>
              <a:t>In May 2024, the </a:t>
            </a:r>
            <a:r>
              <a:rPr lang="en-US" sz="1500" b="1" dirty="0"/>
              <a:t>International Tribunal for the Law of the Sea</a:t>
            </a:r>
            <a:r>
              <a:rPr lang="en-US" sz="1500" dirty="0"/>
              <a:t> issued an advisory opinion confirming that all anthropogenic GHG constitute marine pollution and clarifying that States must take all measures to prevent, reduce and control emissions and to protect and preserve the marine environment against the impact of climate change</a:t>
            </a:r>
          </a:p>
          <a:p>
            <a:pPr marL="342900" indent="-342900">
              <a:lnSpc>
                <a:spcPct val="120000"/>
              </a:lnSpc>
              <a:buFont typeface="Arial" panose="020B0604020202020204" pitchFamily="34" charset="0"/>
              <a:buChar char="&gt;"/>
            </a:pPr>
            <a:r>
              <a:rPr lang="en-US" sz="1500" dirty="0"/>
              <a:t>In May </a:t>
            </a:r>
            <a:r>
              <a:rPr lang="en-BE" sz="1500" dirty="0"/>
              <a:t>2025</a:t>
            </a:r>
            <a:r>
              <a:rPr lang="en-US" sz="1500" dirty="0"/>
              <a:t>, a petition was filed with the </a:t>
            </a:r>
            <a:r>
              <a:rPr lang="en-US" sz="1500" b="1" dirty="0"/>
              <a:t>African Court on Human and Peoples’ Rights </a:t>
            </a:r>
            <a:r>
              <a:rPr lang="en-US" sz="1500" dirty="0"/>
              <a:t>for an advisory opinion on the obligations of African Union member states in the context of climate change. The timing for when this final opinion will be issued remains unclear</a:t>
            </a:r>
            <a:endParaRPr lang="en-GB" sz="1600" dirty="0">
              <a:solidFill>
                <a:srgbClr val="4D4D4D"/>
              </a:solidFill>
            </a:endParaRPr>
          </a:p>
          <a:p>
            <a:pPr marL="342900" indent="-342900">
              <a:lnSpc>
                <a:spcPct val="120000"/>
              </a:lnSpc>
              <a:buFont typeface="Arial" panose="020B0604020202020204" pitchFamily="34" charset="0"/>
              <a:buChar char="&gt;"/>
            </a:pPr>
            <a:r>
              <a:rPr lang="en-US" sz="1500" dirty="0"/>
              <a:t>On 3 July 2025, the </a:t>
            </a:r>
            <a:r>
              <a:rPr lang="en-US" sz="1500" b="1" dirty="0"/>
              <a:t>Inter-American Court of Human Rights </a:t>
            </a:r>
            <a:r>
              <a:rPr lang="en-US" sz="1500" dirty="0"/>
              <a:t>opined that States have a duty to mitigate and address environmental harms threatening human rights (such as climate change), including by adopting national laws, policies and actions</a:t>
            </a:r>
            <a:endParaRPr lang="en-BE" sz="1500" dirty="0"/>
          </a:p>
          <a:p>
            <a:pPr marL="342900" indent="-342900">
              <a:lnSpc>
                <a:spcPct val="120000"/>
              </a:lnSpc>
              <a:buFont typeface="Arial" panose="020B0604020202020204" pitchFamily="34" charset="0"/>
              <a:buChar char="&gt;"/>
            </a:pPr>
            <a:r>
              <a:rPr lang="en-BE" sz="1500" dirty="0"/>
              <a:t>On 23 July 2025, the </a:t>
            </a:r>
            <a:r>
              <a:rPr lang="en-BE" sz="1600" b="1" dirty="0"/>
              <a:t>International Court of Justice </a:t>
            </a:r>
            <a:r>
              <a:rPr lang="en-BE" sz="1600" dirty="0"/>
              <a:t>rendered its advisory opinion on o</a:t>
            </a:r>
            <a:r>
              <a:rPr lang="en-US" sz="1600" dirty="0" err="1"/>
              <a:t>bligations</a:t>
            </a:r>
            <a:r>
              <a:rPr lang="en-US" sz="1600" dirty="0"/>
              <a:t> of States in respect of Climate Change</a:t>
            </a:r>
            <a:r>
              <a:rPr lang="en-BE" sz="1600" dirty="0"/>
              <a:t> (see next slide)</a:t>
            </a:r>
            <a:endParaRPr lang="en-US" sz="1500" dirty="0"/>
          </a:p>
        </p:txBody>
      </p:sp>
      <p:pic>
        <p:nvPicPr>
          <p:cNvPr id="5" name="Picture 2" descr="Image result for ulb llm international business law">
            <a:hlinkClick r:id="rId3"/>
            <a:extLst>
              <a:ext uri="{FF2B5EF4-FFF2-40B4-BE49-F238E27FC236}">
                <a16:creationId xmlns:a16="http://schemas.microsoft.com/office/drawing/2014/main" id="{C0D30070-5B8B-63DC-D365-FD59FCCCF5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888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869CD-74D3-0487-436E-758C58E9B83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A8F767-788A-9C09-4CF0-B39E940D8B08}"/>
              </a:ext>
            </a:extLst>
          </p:cNvPr>
          <p:cNvSpPr>
            <a:spLocks noGrp="1"/>
          </p:cNvSpPr>
          <p:nvPr>
            <p:ph type="title"/>
          </p:nvPr>
        </p:nvSpPr>
        <p:spPr/>
        <p:txBody>
          <a:bodyPr/>
          <a:lstStyle/>
          <a:p>
            <a:r>
              <a:rPr lang="en-GB" dirty="0"/>
              <a:t>I</a:t>
            </a:r>
            <a:r>
              <a:rPr lang="en-BE" dirty="0"/>
              <a:t>CJ advisory opinion - </a:t>
            </a:r>
            <a:r>
              <a:rPr lang="en-US" dirty="0"/>
              <a:t>Obligations of States in respect of Climate Change</a:t>
            </a:r>
            <a:r>
              <a:rPr lang="en-BE" dirty="0"/>
              <a:t> (</a:t>
            </a:r>
            <a:r>
              <a:rPr lang="nl-BE" dirty="0"/>
              <a:t>23 </a:t>
            </a:r>
            <a:r>
              <a:rPr lang="nl-BE" dirty="0" err="1"/>
              <a:t>July</a:t>
            </a:r>
            <a:r>
              <a:rPr lang="nl-BE" dirty="0"/>
              <a:t> 2025</a:t>
            </a:r>
            <a:r>
              <a:rPr lang="en-BE" dirty="0"/>
              <a:t>)</a:t>
            </a:r>
            <a:endParaRPr lang="en-GB" dirty="0"/>
          </a:p>
        </p:txBody>
      </p:sp>
      <p:sp>
        <p:nvSpPr>
          <p:cNvPr id="20" name="Content Placeholder 4">
            <a:extLst>
              <a:ext uri="{FF2B5EF4-FFF2-40B4-BE49-F238E27FC236}">
                <a16:creationId xmlns:a16="http://schemas.microsoft.com/office/drawing/2014/main" id="{2692779E-F4C1-B9CA-6314-040A9868C3C0}"/>
              </a:ext>
            </a:extLst>
          </p:cNvPr>
          <p:cNvSpPr>
            <a:spLocks noGrp="1"/>
          </p:cNvSpPr>
          <p:nvPr>
            <p:ph sz="quarter" idx="10"/>
          </p:nvPr>
        </p:nvSpPr>
        <p:spPr>
          <a:xfrm>
            <a:off x="412800" y="1465933"/>
            <a:ext cx="10614240" cy="4463812"/>
          </a:xfrm>
        </p:spPr>
        <p:txBody>
          <a:bodyPr numCol="1">
            <a:noAutofit/>
          </a:bodyPr>
          <a:lstStyle/>
          <a:p>
            <a:pPr marL="342900" indent="-342900">
              <a:lnSpc>
                <a:spcPct val="120000"/>
              </a:lnSpc>
              <a:buFont typeface="Arial" panose="020B0604020202020204" pitchFamily="34" charset="0"/>
              <a:buChar char="&gt;"/>
            </a:pPr>
            <a:r>
              <a:rPr lang="en-US" sz="1500" dirty="0"/>
              <a:t>On 29 March 2023, the UN General Assembly adopted a resolution asking the ICJ to opine on the obligations of State in respect of climate change under international law (resolution 77/276)</a:t>
            </a:r>
            <a:endParaRPr lang="en-BE" sz="1500" dirty="0"/>
          </a:p>
          <a:p>
            <a:pPr marL="342900" indent="-342900">
              <a:lnSpc>
                <a:spcPct val="120000"/>
              </a:lnSpc>
              <a:buFont typeface="Arial" panose="020B0604020202020204" pitchFamily="34" charset="0"/>
              <a:buChar char="&gt;"/>
            </a:pPr>
            <a:r>
              <a:rPr lang="en-BE" sz="1500" dirty="0"/>
              <a:t>ICJ concluded in non-binding opinion that </a:t>
            </a:r>
            <a:r>
              <a:rPr lang="en-US" sz="1500" dirty="0"/>
              <a:t>States have an obligation to protect the climate system and other parts of the environment from the harmful effect of GHG emissions, including by regulating the activities of private actors such as businesses. These duties arise not just from climate change treaties, but from a wide range of international law (including customary international law, human rights frameworks and other environmental treaties)</a:t>
            </a:r>
          </a:p>
          <a:p>
            <a:pPr marL="342900" indent="-342900">
              <a:lnSpc>
                <a:spcPct val="120000"/>
              </a:lnSpc>
              <a:buFont typeface="Arial" panose="020B0604020202020204" pitchFamily="34" charset="0"/>
              <a:buChar char="&gt;"/>
            </a:pPr>
            <a:r>
              <a:rPr lang="en-US" sz="1500" dirty="0"/>
              <a:t>The ICJ considered in detail States’ obligations under the Paris Agreement and how they are reflected in the obligation to prepare, communicate and maintain Nationally Determined Contributions ("NDCs") – </a:t>
            </a:r>
            <a:r>
              <a:rPr lang="en-BE" sz="1500" dirty="0"/>
              <a:t>cf. </a:t>
            </a:r>
            <a:r>
              <a:rPr lang="en-US" sz="1500" dirty="0"/>
              <a:t>COP 30</a:t>
            </a:r>
          </a:p>
          <a:p>
            <a:pPr marL="342900" indent="-342900">
              <a:lnSpc>
                <a:spcPct val="120000"/>
              </a:lnSpc>
              <a:buFont typeface="Arial" panose="020B0604020202020204" pitchFamily="34" charset="0"/>
              <a:buChar char="&gt;"/>
            </a:pPr>
            <a:r>
              <a:rPr lang="en-US" sz="1500" dirty="0"/>
              <a:t>Breach of their obligations constitutes an internationally wrongful act for which States may be liable for full reparation to injured States, including through restitution, compensation, and satisfaction</a:t>
            </a:r>
          </a:p>
          <a:p>
            <a:pPr marL="342900" indent="-342900">
              <a:lnSpc>
                <a:spcPct val="120000"/>
              </a:lnSpc>
              <a:buFont typeface="Arial" panose="020B0604020202020204" pitchFamily="34" charset="0"/>
              <a:buChar char="&gt;"/>
            </a:pPr>
            <a:r>
              <a:rPr lang="en-US" sz="1500" dirty="0"/>
              <a:t>The ICJ also established that the primary temperature goal under the Paris Agreement is to maintain global warming below 1.5 degrees Celsius, and that developed countries must take the lead in combating climate change and provide financial assistance to developing countries for both climate mitigation and adaptation activities</a:t>
            </a:r>
            <a:endParaRPr lang="en-GB" sz="1600" dirty="0">
              <a:solidFill>
                <a:srgbClr val="4D4D4D"/>
              </a:solidFill>
            </a:endParaRPr>
          </a:p>
        </p:txBody>
      </p:sp>
      <p:pic>
        <p:nvPicPr>
          <p:cNvPr id="5" name="Picture 2" descr="Image result for ulb llm international business law">
            <a:hlinkClick r:id="rId3"/>
            <a:extLst>
              <a:ext uri="{FF2B5EF4-FFF2-40B4-BE49-F238E27FC236}">
                <a16:creationId xmlns:a16="http://schemas.microsoft.com/office/drawing/2014/main" id="{230C3B87-EF98-0185-57B9-C03E49FE50A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027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541DC97-6071-46C3-E434-8ABC03884013}"/>
              </a:ext>
            </a:extLst>
          </p:cNvPr>
          <p:cNvPicPr>
            <a:picLocks noChangeAspect="1"/>
          </p:cNvPicPr>
          <p:nvPr/>
        </p:nvPicPr>
        <p:blipFill>
          <a:blip r:embed="rId3"/>
          <a:stretch>
            <a:fillRect/>
          </a:stretch>
        </p:blipFill>
        <p:spPr>
          <a:xfrm>
            <a:off x="305832" y="5627736"/>
            <a:ext cx="1971721" cy="554299"/>
          </a:xfrm>
          <a:prstGeom prst="rect">
            <a:avLst/>
          </a:prstGeom>
        </p:spPr>
      </p:pic>
      <p:sp>
        <p:nvSpPr>
          <p:cNvPr id="3" name="Title 2">
            <a:extLst>
              <a:ext uri="{FF2B5EF4-FFF2-40B4-BE49-F238E27FC236}">
                <a16:creationId xmlns:a16="http://schemas.microsoft.com/office/drawing/2014/main" id="{4943A613-04F8-492F-B6FD-0B779B38A024}"/>
              </a:ext>
            </a:extLst>
          </p:cNvPr>
          <p:cNvSpPr>
            <a:spLocks noGrp="1"/>
          </p:cNvSpPr>
          <p:nvPr>
            <p:ph type="title"/>
          </p:nvPr>
        </p:nvSpPr>
        <p:spPr/>
        <p:txBody>
          <a:bodyPr/>
          <a:lstStyle/>
          <a:p>
            <a:r>
              <a:rPr lang="en-BE" dirty="0"/>
              <a:t>C</a:t>
            </a:r>
            <a:r>
              <a:rPr lang="en-GB" dirty="0" err="1"/>
              <a:t>hallenge</a:t>
            </a:r>
            <a:r>
              <a:rPr lang="en-GB" dirty="0"/>
              <a:t> of project specific approvals</a:t>
            </a:r>
          </a:p>
        </p:txBody>
      </p:sp>
      <p:sp>
        <p:nvSpPr>
          <p:cNvPr id="20" name="Content Placeholder 4">
            <a:extLst>
              <a:ext uri="{FF2B5EF4-FFF2-40B4-BE49-F238E27FC236}">
                <a16:creationId xmlns:a16="http://schemas.microsoft.com/office/drawing/2014/main" id="{AECCA96E-4FFE-49B1-9BA8-0640D4DCA9D0}"/>
              </a:ext>
            </a:extLst>
          </p:cNvPr>
          <p:cNvSpPr>
            <a:spLocks noGrp="1"/>
          </p:cNvSpPr>
          <p:nvPr>
            <p:ph sz="quarter" idx="10"/>
          </p:nvPr>
        </p:nvSpPr>
        <p:spPr>
          <a:xfrm>
            <a:off x="412800" y="1441074"/>
            <a:ext cx="11347400" cy="4463812"/>
          </a:xfrm>
        </p:spPr>
        <p:txBody>
          <a:bodyPr numCol="1">
            <a:noAutofit/>
          </a:bodyPr>
          <a:lstStyle/>
          <a:p>
            <a:pPr marL="342900" indent="-342900">
              <a:lnSpc>
                <a:spcPct val="120000"/>
              </a:lnSpc>
              <a:buFont typeface="Arial" panose="020B0604020202020204" pitchFamily="34" charset="0"/>
              <a:buChar char="&gt;"/>
            </a:pPr>
            <a:r>
              <a:rPr lang="en-GB" sz="1500" dirty="0"/>
              <a:t>UK Supreme Court (UKSC/2022/0064): </a:t>
            </a:r>
            <a:r>
              <a:rPr lang="en-BE" sz="1500" dirty="0"/>
              <a:t>u</a:t>
            </a:r>
            <a:r>
              <a:rPr lang="en-GB" sz="1500" dirty="0" err="1"/>
              <a:t>nder</a:t>
            </a:r>
            <a:r>
              <a:rPr lang="en-GB" sz="1500" dirty="0"/>
              <a:t> </a:t>
            </a:r>
            <a:r>
              <a:rPr lang="en-BE" sz="1500" dirty="0"/>
              <a:t>UK </a:t>
            </a:r>
            <a:r>
              <a:rPr lang="en-GB" sz="1500" dirty="0"/>
              <a:t>“</a:t>
            </a:r>
            <a:r>
              <a:rPr lang="en-BE" sz="1500" dirty="0"/>
              <a:t>incorporation</a:t>
            </a:r>
            <a:r>
              <a:rPr lang="en-GB" sz="1500" dirty="0"/>
              <a:t>” of EU Directive 2011/92 (Environmental Impact Assessment), it was unlawful for the permit authority not to require the environmental impact assessment for a project of crude oil extraction for commercial purposes to include an assessment of the impacts of downstream greenhouse gas emissions resulting from the eventual use of the refined products of the extracted oil</a:t>
            </a:r>
            <a:endParaRPr lang="en-BE" sz="1500" dirty="0"/>
          </a:p>
          <a:p>
            <a:pPr marL="342900" indent="-342900">
              <a:lnSpc>
                <a:spcPct val="120000"/>
              </a:lnSpc>
              <a:buFont typeface="Arial" panose="020B0604020202020204" pitchFamily="34" charset="0"/>
              <a:buChar char="&gt;"/>
            </a:pPr>
            <a:r>
              <a:rPr lang="en-BE" sz="1500" dirty="0"/>
              <a:t>ECtHR (</a:t>
            </a:r>
            <a:r>
              <a:rPr lang="en-US" sz="1500" i="1" dirty="0"/>
              <a:t>Greenpeace Nordic and Others v. Norway</a:t>
            </a:r>
            <a:r>
              <a:rPr lang="en-BE" sz="1500" dirty="0"/>
              <a:t>, 28 October 2025): regarding a </a:t>
            </a:r>
            <a:r>
              <a:rPr lang="en-US" sz="1500" dirty="0"/>
              <a:t>petroleum gas production project</a:t>
            </a:r>
            <a:r>
              <a:rPr lang="en-BE" sz="1500" dirty="0"/>
              <a:t>:</a:t>
            </a:r>
            <a:r>
              <a:rPr lang="en-US" sz="1500" dirty="0"/>
              <a:t> “</a:t>
            </a:r>
            <a:r>
              <a:rPr lang="en-US" sz="1500" i="1" dirty="0"/>
              <a:t>the environmental impact assessment must include, at a minimum, a quantification of the GHG emissions anticipated to be produced (including the combustion emissions both within the country and abroad</a:t>
            </a:r>
            <a:r>
              <a:rPr lang="en-BE" sz="1500" i="1" dirty="0"/>
              <a:t>)</a:t>
            </a:r>
            <a:r>
              <a:rPr lang="en-BE" sz="1500" dirty="0"/>
              <a:t>”</a:t>
            </a:r>
          </a:p>
          <a:p>
            <a:pPr marL="342900" indent="-342900">
              <a:lnSpc>
                <a:spcPct val="120000"/>
              </a:lnSpc>
              <a:buFont typeface="Arial" panose="020B0604020202020204" pitchFamily="34" charset="0"/>
              <a:buChar char="&gt;"/>
            </a:pPr>
            <a:r>
              <a:rPr lang="en-GB" sz="1500" dirty="0"/>
              <a:t>“</a:t>
            </a:r>
            <a:r>
              <a:rPr lang="en-GB" sz="1500" dirty="0" err="1"/>
              <a:t>Ineos</a:t>
            </a:r>
            <a:r>
              <a:rPr lang="en-GB" sz="1500" dirty="0"/>
              <a:t>” case</a:t>
            </a:r>
            <a:r>
              <a:rPr lang="en-BE" sz="1500" dirty="0"/>
              <a:t> in Belgium</a:t>
            </a:r>
            <a:endParaRPr lang="en-GB" sz="1500" dirty="0"/>
          </a:p>
          <a:p>
            <a:pPr marL="342900" indent="-342900">
              <a:lnSpc>
                <a:spcPct val="120000"/>
              </a:lnSpc>
              <a:buFont typeface="Arial" panose="020B0604020202020204" pitchFamily="34" charset="0"/>
              <a:buChar char="&gt;"/>
            </a:pPr>
            <a:endParaRPr lang="en-GB" sz="1500" dirty="0"/>
          </a:p>
        </p:txBody>
      </p:sp>
      <p:pic>
        <p:nvPicPr>
          <p:cNvPr id="2" name="Picture 2" descr="Image result for ulb llm international business law">
            <a:hlinkClick r:id="rId4"/>
            <a:extLst>
              <a:ext uri="{FF2B5EF4-FFF2-40B4-BE49-F238E27FC236}">
                <a16:creationId xmlns:a16="http://schemas.microsoft.com/office/drawing/2014/main" id="{E67752F8-694A-0E34-8DDB-70340DD9CD7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600EDDA-F452-8B96-49F0-AB3B136E02F6}"/>
              </a:ext>
            </a:extLst>
          </p:cNvPr>
          <p:cNvPicPr>
            <a:picLocks noChangeAspect="1"/>
          </p:cNvPicPr>
          <p:nvPr/>
        </p:nvPicPr>
        <p:blipFill>
          <a:blip r:embed="rId6"/>
          <a:stretch>
            <a:fillRect/>
          </a:stretch>
        </p:blipFill>
        <p:spPr>
          <a:xfrm>
            <a:off x="3542382" y="4495659"/>
            <a:ext cx="8531011" cy="1398178"/>
          </a:xfrm>
          <a:prstGeom prst="rect">
            <a:avLst/>
          </a:prstGeom>
        </p:spPr>
      </p:pic>
      <p:pic>
        <p:nvPicPr>
          <p:cNvPr id="7" name="Picture 6">
            <a:extLst>
              <a:ext uri="{FF2B5EF4-FFF2-40B4-BE49-F238E27FC236}">
                <a16:creationId xmlns:a16="http://schemas.microsoft.com/office/drawing/2014/main" id="{7AD7F1DA-364D-A90E-D0D0-B6432D981F7F}"/>
              </a:ext>
            </a:extLst>
          </p:cNvPr>
          <p:cNvPicPr>
            <a:picLocks noChangeAspect="1"/>
          </p:cNvPicPr>
          <p:nvPr/>
        </p:nvPicPr>
        <p:blipFill>
          <a:blip r:embed="rId7"/>
          <a:stretch>
            <a:fillRect/>
          </a:stretch>
        </p:blipFill>
        <p:spPr>
          <a:xfrm>
            <a:off x="378316" y="4119629"/>
            <a:ext cx="3167309" cy="1508107"/>
          </a:xfrm>
          <a:prstGeom prst="rect">
            <a:avLst/>
          </a:prstGeom>
        </p:spPr>
      </p:pic>
    </p:spTree>
    <p:extLst>
      <p:ext uri="{BB962C8B-B14F-4D97-AF65-F5344CB8AC3E}">
        <p14:creationId xmlns:p14="http://schemas.microsoft.com/office/powerpoint/2010/main" val="3917843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BE" dirty="0"/>
              <a:t>“Private” case: </a:t>
            </a:r>
            <a:r>
              <a:rPr lang="en-GB" i="1" dirty="0"/>
              <a:t>Shell</a:t>
            </a:r>
            <a:r>
              <a:rPr lang="en-BE" i="1" dirty="0"/>
              <a:t>, </a:t>
            </a:r>
            <a:r>
              <a:rPr lang="en-GB" dirty="0"/>
              <a:t>a game changer? </a:t>
            </a:r>
            <a:endParaRPr lang="en-GB" altLang="ja-JP" dirty="0"/>
          </a:p>
        </p:txBody>
      </p:sp>
      <p:sp>
        <p:nvSpPr>
          <p:cNvPr id="5" name="Content Placeholder 4">
            <a:extLst>
              <a:ext uri="{FF2B5EF4-FFF2-40B4-BE49-F238E27FC236}">
                <a16:creationId xmlns:a16="http://schemas.microsoft.com/office/drawing/2014/main" id="{C93C3CF4-6AF8-3284-89A8-18D3B25D3F1A}"/>
              </a:ext>
            </a:extLst>
          </p:cNvPr>
          <p:cNvSpPr>
            <a:spLocks noGrp="1"/>
          </p:cNvSpPr>
          <p:nvPr>
            <p:ph sz="quarter" idx="10"/>
          </p:nvPr>
        </p:nvSpPr>
        <p:spPr>
          <a:xfrm>
            <a:off x="412800" y="1349543"/>
            <a:ext cx="9593261" cy="4201106"/>
          </a:xfrm>
        </p:spPr>
        <p:txBody>
          <a:bodyPr numCol="1">
            <a:normAutofit/>
          </a:bodyPr>
          <a:lstStyle/>
          <a:p>
            <a:pPr lvl="0"/>
            <a:r>
              <a:rPr lang="en-GB" sz="1600" dirty="0">
                <a:solidFill>
                  <a:srgbClr val="4D4D4D"/>
                </a:solidFill>
              </a:rPr>
              <a:t>Landmark decision by Hague District Court against Shell in May 2021 – appealed by Shell</a:t>
            </a:r>
            <a:r>
              <a:rPr lang="en-BE" sz="1600" dirty="0">
                <a:solidFill>
                  <a:srgbClr val="4D4D4D"/>
                </a:solidFill>
              </a:rPr>
              <a:t> (see next slides)</a:t>
            </a:r>
            <a:endParaRPr lang="en-GB" sz="1600" dirty="0">
              <a:solidFill>
                <a:srgbClr val="4D4D4D"/>
              </a:solidFill>
            </a:endParaRPr>
          </a:p>
          <a:p>
            <a:pPr marL="171450" indent="-171450">
              <a:buFont typeface="Arial" panose="020B0604020202020204" pitchFamily="34" charset="0"/>
              <a:buChar char="&gt;"/>
            </a:pPr>
            <a:r>
              <a:rPr lang="en-GB" sz="1600" dirty="0">
                <a:solidFill>
                  <a:srgbClr val="4D4D4D"/>
                </a:solidFill>
              </a:rPr>
              <a:t>Shell was found to be in </a:t>
            </a:r>
            <a:r>
              <a:rPr lang="en-GB" sz="1600" dirty="0">
                <a:solidFill>
                  <a:schemeClr val="tx2"/>
                </a:solidFill>
              </a:rPr>
              <a:t>breach of the general standard of care </a:t>
            </a:r>
            <a:r>
              <a:rPr lang="en-GB" sz="1600" dirty="0">
                <a:solidFill>
                  <a:srgbClr val="4D4D4D"/>
                </a:solidFill>
              </a:rPr>
              <a:t>under Dutch law</a:t>
            </a:r>
          </a:p>
          <a:p>
            <a:pPr marL="171450" lvl="0" indent="-171450">
              <a:buFont typeface="Arial" panose="020B0604020202020204" pitchFamily="34" charset="0"/>
              <a:buChar char="&gt;"/>
            </a:pPr>
            <a:r>
              <a:rPr lang="en-GB" sz="1600" dirty="0">
                <a:solidFill>
                  <a:srgbClr val="4D4D4D"/>
                </a:solidFill>
              </a:rPr>
              <a:t>The Court found that Shell’s decarbonisation plan was not ambitious enough and ordered it to </a:t>
            </a:r>
            <a:r>
              <a:rPr lang="en-GB" sz="1600" dirty="0">
                <a:solidFill>
                  <a:schemeClr val="tx2"/>
                </a:solidFill>
              </a:rPr>
              <a:t>reduce its CO2 emissions by 45% by 2030</a:t>
            </a:r>
            <a:r>
              <a:rPr lang="en-GB" sz="1600" b="1" dirty="0">
                <a:solidFill>
                  <a:schemeClr val="tx2"/>
                </a:solidFill>
              </a:rPr>
              <a:t> </a:t>
            </a:r>
            <a:r>
              <a:rPr lang="en-GB" sz="1600" dirty="0">
                <a:solidFill>
                  <a:srgbClr val="4D4D4D"/>
                </a:solidFill>
              </a:rPr>
              <a:t>(compared with 2019 levels)</a:t>
            </a:r>
          </a:p>
          <a:p>
            <a:pPr marL="171450" indent="-171450">
              <a:buFont typeface="Arial" panose="020B0604020202020204" pitchFamily="34" charset="0"/>
              <a:buChar char="&gt;"/>
            </a:pPr>
            <a:r>
              <a:rPr lang="en-GB" sz="1600" dirty="0">
                <a:solidFill>
                  <a:srgbClr val="4D4D4D"/>
                </a:solidFill>
              </a:rPr>
              <a:t>The Court placed significant weight on the </a:t>
            </a:r>
            <a:r>
              <a:rPr lang="en-GB" sz="1600" dirty="0">
                <a:solidFill>
                  <a:schemeClr val="tx2"/>
                </a:solidFill>
              </a:rPr>
              <a:t>UN Guiding Principles on Business and Human Rights (UNGPs)</a:t>
            </a:r>
            <a:r>
              <a:rPr lang="en-GB" sz="1600" dirty="0">
                <a:solidFill>
                  <a:srgbClr val="4D4D4D"/>
                </a:solidFill>
              </a:rPr>
              <a:t> given their wide acceptance</a:t>
            </a:r>
          </a:p>
          <a:p>
            <a:pPr marL="171450" indent="-171450">
              <a:buFont typeface="Arial" panose="020B0604020202020204" pitchFamily="34" charset="0"/>
              <a:buChar char="&gt;"/>
            </a:pPr>
            <a:r>
              <a:rPr lang="en-GB" sz="1600" dirty="0">
                <a:solidFill>
                  <a:srgbClr val="4D4D4D"/>
                </a:solidFill>
              </a:rPr>
              <a:t>The application of the UNGPs allowed the Court to find that Shell had an </a:t>
            </a:r>
            <a:r>
              <a:rPr lang="en-GB" sz="1600" dirty="0">
                <a:solidFill>
                  <a:schemeClr val="tx2"/>
                </a:solidFill>
              </a:rPr>
              <a:t>obligation of result </a:t>
            </a:r>
            <a:r>
              <a:rPr lang="en-GB" sz="1600" dirty="0">
                <a:solidFill>
                  <a:srgbClr val="4D4D4D"/>
                </a:solidFill>
              </a:rPr>
              <a:t>to reduce CO2 emissions from the activities of the Shell group (Scope 1 and 2), but also a </a:t>
            </a:r>
            <a:r>
              <a:rPr lang="en-GB" sz="1600" dirty="0">
                <a:solidFill>
                  <a:schemeClr val="tx2"/>
                </a:solidFill>
              </a:rPr>
              <a:t>significant best efforts obligation</a:t>
            </a:r>
            <a:r>
              <a:rPr lang="en-GB" sz="1600" dirty="0">
                <a:solidFill>
                  <a:srgbClr val="4D4D4D"/>
                </a:solidFill>
              </a:rPr>
              <a:t> to reduce the emissions of its end users (Scope 3)</a:t>
            </a:r>
          </a:p>
        </p:txBody>
      </p:sp>
      <p:pic>
        <p:nvPicPr>
          <p:cNvPr id="56" name="Content Placeholder 4" descr="A picture containing green, tool&#10;&#10;Description automatically generated">
            <a:extLst>
              <a:ext uri="{FF2B5EF4-FFF2-40B4-BE49-F238E27FC236}">
                <a16:creationId xmlns:a16="http://schemas.microsoft.com/office/drawing/2014/main" id="{574EC28F-D66A-3A97-206B-9E4F77ADAD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523"/>
          <a:stretch/>
        </p:blipFill>
        <p:spPr>
          <a:xfrm>
            <a:off x="10132998" y="1631970"/>
            <a:ext cx="1472007" cy="1472078"/>
          </a:xfrm>
          <a:prstGeom prst="rect">
            <a:avLst/>
          </a:prstGeom>
          <a:effectLst/>
        </p:spPr>
      </p:pic>
      <p:pic>
        <p:nvPicPr>
          <p:cNvPr id="57" name="Picture 56">
            <a:extLst>
              <a:ext uri="{FF2B5EF4-FFF2-40B4-BE49-F238E27FC236}">
                <a16:creationId xmlns:a16="http://schemas.microsoft.com/office/drawing/2014/main" id="{23098D96-CE60-86F8-9A18-5D423CEBD1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32998" y="2079976"/>
            <a:ext cx="819704" cy="613913"/>
          </a:xfrm>
          <a:prstGeom prst="rect">
            <a:avLst/>
          </a:prstGeom>
        </p:spPr>
      </p:pic>
      <p:grpSp>
        <p:nvGrpSpPr>
          <p:cNvPr id="58" name="Group 57">
            <a:extLst>
              <a:ext uri="{FF2B5EF4-FFF2-40B4-BE49-F238E27FC236}">
                <a16:creationId xmlns:a16="http://schemas.microsoft.com/office/drawing/2014/main" id="{4EE2ABA2-3B82-2A9A-AF67-7C566BE0CA96}"/>
              </a:ext>
            </a:extLst>
          </p:cNvPr>
          <p:cNvGrpSpPr/>
          <p:nvPr/>
        </p:nvGrpSpPr>
        <p:grpSpPr>
          <a:xfrm rot="10800000">
            <a:off x="704806" y="4616711"/>
            <a:ext cx="517409" cy="427315"/>
            <a:chOff x="2908606" y="3150828"/>
            <a:chExt cx="1762254" cy="1309251"/>
          </a:xfrm>
          <a:solidFill>
            <a:srgbClr val="94A9CD"/>
          </a:solidFill>
          <a:effectLst/>
        </p:grpSpPr>
        <p:grpSp>
          <p:nvGrpSpPr>
            <p:cNvPr id="59" name="Group 58">
              <a:extLst>
                <a:ext uri="{FF2B5EF4-FFF2-40B4-BE49-F238E27FC236}">
                  <a16:creationId xmlns:a16="http://schemas.microsoft.com/office/drawing/2014/main" id="{285F3083-235F-6D6F-7911-EF176CA88E10}"/>
                </a:ext>
              </a:extLst>
            </p:cNvPr>
            <p:cNvGrpSpPr/>
            <p:nvPr/>
          </p:nvGrpSpPr>
          <p:grpSpPr>
            <a:xfrm rot="384900">
              <a:off x="2908606" y="3150828"/>
              <a:ext cx="835466" cy="1309251"/>
              <a:chOff x="4671752" y="4126257"/>
              <a:chExt cx="1662545" cy="2605359"/>
            </a:xfrm>
            <a:grpFill/>
            <a:effectLst/>
          </p:grpSpPr>
          <p:sp>
            <p:nvSpPr>
              <p:cNvPr id="63" name="Oval 62">
                <a:extLst>
                  <a:ext uri="{FF2B5EF4-FFF2-40B4-BE49-F238E27FC236}">
                    <a16:creationId xmlns:a16="http://schemas.microsoft.com/office/drawing/2014/main" id="{FE2642D4-A6EB-A075-57F7-2A5671E18032}"/>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4" name="Moon 63">
                <a:extLst>
                  <a:ext uri="{FF2B5EF4-FFF2-40B4-BE49-F238E27FC236}">
                    <a16:creationId xmlns:a16="http://schemas.microsoft.com/office/drawing/2014/main" id="{CE34B5F4-B386-1CD0-E33A-5E44E6B8B8FE}"/>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0" name="Group 59">
              <a:extLst>
                <a:ext uri="{FF2B5EF4-FFF2-40B4-BE49-F238E27FC236}">
                  <a16:creationId xmlns:a16="http://schemas.microsoft.com/office/drawing/2014/main" id="{B87A2E8F-20AE-47D1-E12C-D48F267D3328}"/>
                </a:ext>
              </a:extLst>
            </p:cNvPr>
            <p:cNvGrpSpPr/>
            <p:nvPr/>
          </p:nvGrpSpPr>
          <p:grpSpPr>
            <a:xfrm rot="384900">
              <a:off x="3835394" y="3150828"/>
              <a:ext cx="835466" cy="1309251"/>
              <a:chOff x="4671752" y="4126257"/>
              <a:chExt cx="1662545" cy="2605359"/>
            </a:xfrm>
            <a:grpFill/>
            <a:effectLst/>
          </p:grpSpPr>
          <p:sp>
            <p:nvSpPr>
              <p:cNvPr id="61" name="Oval 60">
                <a:extLst>
                  <a:ext uri="{FF2B5EF4-FFF2-40B4-BE49-F238E27FC236}">
                    <a16:creationId xmlns:a16="http://schemas.microsoft.com/office/drawing/2014/main" id="{DAC71F95-43CB-D991-CADF-E89B4DA67326}"/>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2" name="Moon 61">
                <a:extLst>
                  <a:ext uri="{FF2B5EF4-FFF2-40B4-BE49-F238E27FC236}">
                    <a16:creationId xmlns:a16="http://schemas.microsoft.com/office/drawing/2014/main" id="{DBE360C9-40D3-7EDF-30DF-C18BD6ECE797}"/>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sp>
        <p:nvSpPr>
          <p:cNvPr id="66" name="TextBox 65">
            <a:extLst>
              <a:ext uri="{FF2B5EF4-FFF2-40B4-BE49-F238E27FC236}">
                <a16:creationId xmlns:a16="http://schemas.microsoft.com/office/drawing/2014/main" id="{B863EAC1-60DD-A9B8-BC7D-939A851E9D9D}"/>
              </a:ext>
            </a:extLst>
          </p:cNvPr>
          <p:cNvSpPr txBox="1"/>
          <p:nvPr/>
        </p:nvSpPr>
        <p:spPr>
          <a:xfrm>
            <a:off x="1338540" y="4598119"/>
            <a:ext cx="10266465" cy="1677382"/>
          </a:xfrm>
          <a:prstGeom prst="rect">
            <a:avLst/>
          </a:prstGeom>
          <a:noFill/>
        </p:spPr>
        <p:txBody>
          <a:bodyPr wrap="square">
            <a:spAutoFit/>
          </a:bodyPr>
          <a:lstStyle/>
          <a:p>
            <a:pPr>
              <a:spcAft>
                <a:spcPts val="600"/>
              </a:spcAft>
            </a:pPr>
            <a:r>
              <a:rPr lang="en-GB" sz="1400" i="1" dirty="0">
                <a:solidFill>
                  <a:srgbClr val="4D4D4D"/>
                </a:solidFill>
              </a:rPr>
              <a:t>The responsibility of business enterprises to respect human rights, as formulated in the UNGP, is a global standard of expected conduct for all business enterprises wherever they operate. It exists independently of States’ abilities and/or willingness to fulfil their own human rights obligations and does not diminish those obligations. And it </a:t>
            </a:r>
            <a:r>
              <a:rPr lang="en-GB" sz="1400" i="1" dirty="0">
                <a:solidFill>
                  <a:schemeClr val="accent1"/>
                </a:solidFill>
              </a:rPr>
              <a:t>exists over and above compliance with national laws and regulations protecting human rights</a:t>
            </a:r>
            <a:r>
              <a:rPr lang="en-GB" sz="1400" i="1" dirty="0"/>
              <a:t>. </a:t>
            </a:r>
            <a:r>
              <a:rPr lang="en-GB" sz="1400" i="1" dirty="0">
                <a:solidFill>
                  <a:srgbClr val="4D4D4D"/>
                </a:solidFill>
              </a:rPr>
              <a:t>Therefore, it is not enough for companies to monitor developments and follow the measures states take; they have an individual responsibility. It can be deduced from the UNGP and other soft law instruments that it is universally endorsed that companies must respect human rights.</a:t>
            </a:r>
          </a:p>
          <a:p>
            <a:pPr>
              <a:spcAft>
                <a:spcPts val="600"/>
              </a:spcAft>
            </a:pPr>
            <a:r>
              <a:rPr lang="en-GB" sz="1400" i="1" dirty="0">
                <a:solidFill>
                  <a:srgbClr val="4D4D4D"/>
                </a:solidFill>
                <a:latin typeface="Trade Gothic Next" panose="020B0503040303020004" pitchFamily="34" charset="0"/>
              </a:rPr>
              <a:t>– Shell judgement</a:t>
            </a:r>
            <a:endParaRPr lang="en-GB" sz="1400" dirty="0"/>
          </a:p>
        </p:txBody>
      </p:sp>
      <p:grpSp>
        <p:nvGrpSpPr>
          <p:cNvPr id="67" name="Group 66">
            <a:extLst>
              <a:ext uri="{FF2B5EF4-FFF2-40B4-BE49-F238E27FC236}">
                <a16:creationId xmlns:a16="http://schemas.microsoft.com/office/drawing/2014/main" id="{F5023BA1-7566-A545-A242-C5DE7088A140}"/>
              </a:ext>
            </a:extLst>
          </p:cNvPr>
          <p:cNvGrpSpPr/>
          <p:nvPr/>
        </p:nvGrpSpPr>
        <p:grpSpPr>
          <a:xfrm>
            <a:off x="8394709" y="5776251"/>
            <a:ext cx="517409" cy="427315"/>
            <a:chOff x="2908606" y="3150828"/>
            <a:chExt cx="1762254" cy="1309251"/>
          </a:xfrm>
          <a:solidFill>
            <a:srgbClr val="94A9CD"/>
          </a:solidFill>
          <a:effectLst/>
        </p:grpSpPr>
        <p:grpSp>
          <p:nvGrpSpPr>
            <p:cNvPr id="68" name="Group 67">
              <a:extLst>
                <a:ext uri="{FF2B5EF4-FFF2-40B4-BE49-F238E27FC236}">
                  <a16:creationId xmlns:a16="http://schemas.microsoft.com/office/drawing/2014/main" id="{BCAB9A3B-437A-F998-6F11-7DA6EDF49CFC}"/>
                </a:ext>
              </a:extLst>
            </p:cNvPr>
            <p:cNvGrpSpPr/>
            <p:nvPr/>
          </p:nvGrpSpPr>
          <p:grpSpPr>
            <a:xfrm rot="384900">
              <a:off x="2908606" y="3150828"/>
              <a:ext cx="835466" cy="1309251"/>
              <a:chOff x="4671752" y="4126257"/>
              <a:chExt cx="1662545" cy="2605359"/>
            </a:xfrm>
            <a:grpFill/>
            <a:effectLst/>
          </p:grpSpPr>
          <p:sp>
            <p:nvSpPr>
              <p:cNvPr id="72" name="Oval 71">
                <a:extLst>
                  <a:ext uri="{FF2B5EF4-FFF2-40B4-BE49-F238E27FC236}">
                    <a16:creationId xmlns:a16="http://schemas.microsoft.com/office/drawing/2014/main" id="{FB22AB45-A55B-6530-DF5C-2BED51DBD2CD}"/>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3" name="Moon 72">
                <a:extLst>
                  <a:ext uri="{FF2B5EF4-FFF2-40B4-BE49-F238E27FC236}">
                    <a16:creationId xmlns:a16="http://schemas.microsoft.com/office/drawing/2014/main" id="{106E1032-41E0-0B19-798D-BFAD832FF1EA}"/>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9" name="Group 68">
              <a:extLst>
                <a:ext uri="{FF2B5EF4-FFF2-40B4-BE49-F238E27FC236}">
                  <a16:creationId xmlns:a16="http://schemas.microsoft.com/office/drawing/2014/main" id="{B3A95E13-3015-CEAA-C8E8-33EC1996E8DE}"/>
                </a:ext>
              </a:extLst>
            </p:cNvPr>
            <p:cNvGrpSpPr/>
            <p:nvPr/>
          </p:nvGrpSpPr>
          <p:grpSpPr>
            <a:xfrm rot="384900">
              <a:off x="3835394" y="3150828"/>
              <a:ext cx="835466" cy="1309251"/>
              <a:chOff x="4671752" y="4126257"/>
              <a:chExt cx="1662545" cy="2605359"/>
            </a:xfrm>
            <a:grpFill/>
            <a:effectLst/>
          </p:grpSpPr>
          <p:sp>
            <p:nvSpPr>
              <p:cNvPr id="70" name="Oval 69">
                <a:extLst>
                  <a:ext uri="{FF2B5EF4-FFF2-40B4-BE49-F238E27FC236}">
                    <a16:creationId xmlns:a16="http://schemas.microsoft.com/office/drawing/2014/main" id="{7F0DD7F0-798C-16A8-B611-B0BCAADEF259}"/>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1" name="Moon 70">
                <a:extLst>
                  <a:ext uri="{FF2B5EF4-FFF2-40B4-BE49-F238E27FC236}">
                    <a16:creationId xmlns:a16="http://schemas.microsoft.com/office/drawing/2014/main" id="{B205DEAB-06AA-43A2-090F-4B0E88533C8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3" name="Picture 2" descr="Image result for ulb llm international business law">
            <a:hlinkClick r:id="rId5"/>
            <a:extLst>
              <a:ext uri="{FF2B5EF4-FFF2-40B4-BE49-F238E27FC236}">
                <a16:creationId xmlns:a16="http://schemas.microsoft.com/office/drawing/2014/main" id="{488990E6-879A-3870-CFCE-50098320549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0144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altLang="ja-JP" dirty="0"/>
              <a:t>Shell’s Q&amp;A on the case</a:t>
            </a:r>
          </a:p>
        </p:txBody>
      </p:sp>
      <p:grpSp>
        <p:nvGrpSpPr>
          <p:cNvPr id="58" name="Group 57">
            <a:extLst>
              <a:ext uri="{FF2B5EF4-FFF2-40B4-BE49-F238E27FC236}">
                <a16:creationId xmlns:a16="http://schemas.microsoft.com/office/drawing/2014/main" id="{4EE2ABA2-3B82-2A9A-AF67-7C566BE0CA96}"/>
              </a:ext>
            </a:extLst>
          </p:cNvPr>
          <p:cNvGrpSpPr/>
          <p:nvPr/>
        </p:nvGrpSpPr>
        <p:grpSpPr>
          <a:xfrm rot="10800000">
            <a:off x="459542" y="1512805"/>
            <a:ext cx="517409" cy="427315"/>
            <a:chOff x="2908606" y="3150828"/>
            <a:chExt cx="1762254" cy="1309251"/>
          </a:xfrm>
          <a:solidFill>
            <a:srgbClr val="94A9CD"/>
          </a:solidFill>
          <a:effectLst/>
        </p:grpSpPr>
        <p:grpSp>
          <p:nvGrpSpPr>
            <p:cNvPr id="59" name="Group 58">
              <a:extLst>
                <a:ext uri="{FF2B5EF4-FFF2-40B4-BE49-F238E27FC236}">
                  <a16:creationId xmlns:a16="http://schemas.microsoft.com/office/drawing/2014/main" id="{285F3083-235F-6D6F-7911-EF176CA88E10}"/>
                </a:ext>
              </a:extLst>
            </p:cNvPr>
            <p:cNvGrpSpPr/>
            <p:nvPr/>
          </p:nvGrpSpPr>
          <p:grpSpPr>
            <a:xfrm rot="384900">
              <a:off x="2908606" y="3150828"/>
              <a:ext cx="835466" cy="1309251"/>
              <a:chOff x="4671752" y="4126257"/>
              <a:chExt cx="1662545" cy="2605359"/>
            </a:xfrm>
            <a:grpFill/>
            <a:effectLst/>
          </p:grpSpPr>
          <p:sp>
            <p:nvSpPr>
              <p:cNvPr id="63" name="Oval 62">
                <a:extLst>
                  <a:ext uri="{FF2B5EF4-FFF2-40B4-BE49-F238E27FC236}">
                    <a16:creationId xmlns:a16="http://schemas.microsoft.com/office/drawing/2014/main" id="{FE2642D4-A6EB-A075-57F7-2A5671E18032}"/>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4" name="Moon 63">
                <a:extLst>
                  <a:ext uri="{FF2B5EF4-FFF2-40B4-BE49-F238E27FC236}">
                    <a16:creationId xmlns:a16="http://schemas.microsoft.com/office/drawing/2014/main" id="{CE34B5F4-B386-1CD0-E33A-5E44E6B8B8FE}"/>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0" name="Group 59">
              <a:extLst>
                <a:ext uri="{FF2B5EF4-FFF2-40B4-BE49-F238E27FC236}">
                  <a16:creationId xmlns:a16="http://schemas.microsoft.com/office/drawing/2014/main" id="{B87A2E8F-20AE-47D1-E12C-D48F267D3328}"/>
                </a:ext>
              </a:extLst>
            </p:cNvPr>
            <p:cNvGrpSpPr/>
            <p:nvPr/>
          </p:nvGrpSpPr>
          <p:grpSpPr>
            <a:xfrm rot="384900">
              <a:off x="3835394" y="3150828"/>
              <a:ext cx="835466" cy="1309251"/>
              <a:chOff x="4671752" y="4126257"/>
              <a:chExt cx="1662545" cy="2605359"/>
            </a:xfrm>
            <a:grpFill/>
            <a:effectLst/>
          </p:grpSpPr>
          <p:sp>
            <p:nvSpPr>
              <p:cNvPr id="61" name="Oval 60">
                <a:extLst>
                  <a:ext uri="{FF2B5EF4-FFF2-40B4-BE49-F238E27FC236}">
                    <a16:creationId xmlns:a16="http://schemas.microsoft.com/office/drawing/2014/main" id="{DAC71F95-43CB-D991-CADF-E89B4DA67326}"/>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62" name="Moon 61">
                <a:extLst>
                  <a:ext uri="{FF2B5EF4-FFF2-40B4-BE49-F238E27FC236}">
                    <a16:creationId xmlns:a16="http://schemas.microsoft.com/office/drawing/2014/main" id="{DBE360C9-40D3-7EDF-30DF-C18BD6ECE797}"/>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sp>
        <p:nvSpPr>
          <p:cNvPr id="66" name="TextBox 65">
            <a:extLst>
              <a:ext uri="{FF2B5EF4-FFF2-40B4-BE49-F238E27FC236}">
                <a16:creationId xmlns:a16="http://schemas.microsoft.com/office/drawing/2014/main" id="{B863EAC1-60DD-A9B8-BC7D-939A851E9D9D}"/>
              </a:ext>
            </a:extLst>
          </p:cNvPr>
          <p:cNvSpPr txBox="1"/>
          <p:nvPr/>
        </p:nvSpPr>
        <p:spPr>
          <a:xfrm>
            <a:off x="1163021" y="1597978"/>
            <a:ext cx="10266465" cy="4016484"/>
          </a:xfrm>
          <a:prstGeom prst="rect">
            <a:avLst/>
          </a:prstGeom>
          <a:noFill/>
        </p:spPr>
        <p:txBody>
          <a:bodyPr wrap="square">
            <a:spAutoFit/>
          </a:bodyPr>
          <a:lstStyle/>
          <a:p>
            <a:pPr>
              <a:spcAft>
                <a:spcPts val="600"/>
              </a:spcAft>
            </a:pPr>
            <a:r>
              <a:rPr lang="en-GB" sz="1600" b="1" i="1" dirty="0"/>
              <a:t>Q7: Can you summarize the arguments in your appeal?</a:t>
            </a:r>
          </a:p>
          <a:p>
            <a:pPr>
              <a:spcAft>
                <a:spcPts val="600"/>
              </a:spcAft>
            </a:pPr>
            <a:r>
              <a:rPr lang="en-GB" sz="1600" i="1" dirty="0"/>
              <a:t>The court based its ruling on an 'unwritten standard of care' under Dutch law. To be an unwritten standard of care, it would need to be so obvious, widely known and understood that everyone – not just countries and companies, but every person – knows and accepts that they must lower their carbon emissions by 45% by 2030. It's not clear how can Shell be ordered to reduce carbon emissions we do not control from customers who are not under a similar legal obligation to reduce their emissions. </a:t>
            </a:r>
            <a:r>
              <a:rPr lang="en-GB" sz="1600" i="1" dirty="0">
                <a:solidFill>
                  <a:schemeClr val="tx2"/>
                </a:solidFill>
              </a:rPr>
              <a:t>Shell alone cannot directly influence the energy choices made by its customers; it is for governments to determine the right trade-offs for society and put in place the policies that bring about fundamental changes in the way society consumes energy</a:t>
            </a:r>
            <a:r>
              <a:rPr lang="en-GB" sz="1600" i="1" dirty="0"/>
              <a:t>. Nor can we go faster to decarbonise than the sectors in which we operate, although we will give it our best to push the pace. </a:t>
            </a:r>
          </a:p>
          <a:p>
            <a:pPr>
              <a:spcAft>
                <a:spcPts val="600"/>
              </a:spcAft>
            </a:pPr>
            <a:r>
              <a:rPr lang="en-GB" sz="1600" i="1" dirty="0"/>
              <a:t>The obligation the court has set is much more stringent than the world’s most progressive energy pathways and scenarios, such as the 3 EU’s proposed ‘Fit for 55’ package and the International Energy Agency's Net Zero Emissions scenario. </a:t>
            </a:r>
          </a:p>
          <a:p>
            <a:pPr>
              <a:spcAft>
                <a:spcPts val="600"/>
              </a:spcAft>
            </a:pPr>
            <a:r>
              <a:rPr lang="en-GB" sz="1600" i="1" dirty="0"/>
              <a:t>Recent challenges in energy supply and spikes in energy prices further underscore the important role governments need to play in balancing the need to address climate change with ensuring a secure, reliable and affordable supply of energy. </a:t>
            </a:r>
          </a:p>
        </p:txBody>
      </p:sp>
      <p:grpSp>
        <p:nvGrpSpPr>
          <p:cNvPr id="67" name="Group 66">
            <a:extLst>
              <a:ext uri="{FF2B5EF4-FFF2-40B4-BE49-F238E27FC236}">
                <a16:creationId xmlns:a16="http://schemas.microsoft.com/office/drawing/2014/main" id="{F5023BA1-7566-A545-A242-C5DE7088A140}"/>
              </a:ext>
            </a:extLst>
          </p:cNvPr>
          <p:cNvGrpSpPr/>
          <p:nvPr/>
        </p:nvGrpSpPr>
        <p:grpSpPr>
          <a:xfrm>
            <a:off x="4057675" y="5643567"/>
            <a:ext cx="517409" cy="427315"/>
            <a:chOff x="2908606" y="3150828"/>
            <a:chExt cx="1762254" cy="1309251"/>
          </a:xfrm>
          <a:solidFill>
            <a:srgbClr val="94A9CD"/>
          </a:solidFill>
          <a:effectLst/>
        </p:grpSpPr>
        <p:grpSp>
          <p:nvGrpSpPr>
            <p:cNvPr id="68" name="Group 67">
              <a:extLst>
                <a:ext uri="{FF2B5EF4-FFF2-40B4-BE49-F238E27FC236}">
                  <a16:creationId xmlns:a16="http://schemas.microsoft.com/office/drawing/2014/main" id="{BCAB9A3B-437A-F998-6F11-7DA6EDF49CFC}"/>
                </a:ext>
              </a:extLst>
            </p:cNvPr>
            <p:cNvGrpSpPr/>
            <p:nvPr/>
          </p:nvGrpSpPr>
          <p:grpSpPr>
            <a:xfrm rot="384900">
              <a:off x="2908606" y="3150828"/>
              <a:ext cx="835466" cy="1309251"/>
              <a:chOff x="4671752" y="4126257"/>
              <a:chExt cx="1662545" cy="2605359"/>
            </a:xfrm>
            <a:grpFill/>
            <a:effectLst/>
          </p:grpSpPr>
          <p:sp>
            <p:nvSpPr>
              <p:cNvPr id="72" name="Oval 71">
                <a:extLst>
                  <a:ext uri="{FF2B5EF4-FFF2-40B4-BE49-F238E27FC236}">
                    <a16:creationId xmlns:a16="http://schemas.microsoft.com/office/drawing/2014/main" id="{FB22AB45-A55B-6530-DF5C-2BED51DBD2CD}"/>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3" name="Moon 72">
                <a:extLst>
                  <a:ext uri="{FF2B5EF4-FFF2-40B4-BE49-F238E27FC236}">
                    <a16:creationId xmlns:a16="http://schemas.microsoft.com/office/drawing/2014/main" id="{106E1032-41E0-0B19-798D-BFAD832FF1EA}"/>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69" name="Group 68">
              <a:extLst>
                <a:ext uri="{FF2B5EF4-FFF2-40B4-BE49-F238E27FC236}">
                  <a16:creationId xmlns:a16="http://schemas.microsoft.com/office/drawing/2014/main" id="{B3A95E13-3015-CEAA-C8E8-33EC1996E8DE}"/>
                </a:ext>
              </a:extLst>
            </p:cNvPr>
            <p:cNvGrpSpPr/>
            <p:nvPr/>
          </p:nvGrpSpPr>
          <p:grpSpPr>
            <a:xfrm rot="384900">
              <a:off x="3835394" y="3150828"/>
              <a:ext cx="835466" cy="1309251"/>
              <a:chOff x="4671752" y="4126257"/>
              <a:chExt cx="1662545" cy="2605359"/>
            </a:xfrm>
            <a:grpFill/>
            <a:effectLst/>
          </p:grpSpPr>
          <p:sp>
            <p:nvSpPr>
              <p:cNvPr id="70" name="Oval 69">
                <a:extLst>
                  <a:ext uri="{FF2B5EF4-FFF2-40B4-BE49-F238E27FC236}">
                    <a16:creationId xmlns:a16="http://schemas.microsoft.com/office/drawing/2014/main" id="{7F0DD7F0-798C-16A8-B611-B0BCAADEF259}"/>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1" name="Moon 70">
                <a:extLst>
                  <a:ext uri="{FF2B5EF4-FFF2-40B4-BE49-F238E27FC236}">
                    <a16:creationId xmlns:a16="http://schemas.microsoft.com/office/drawing/2014/main" id="{B205DEAB-06AA-43A2-090F-4B0E88533C8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982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Shell case: appeal decision </a:t>
            </a:r>
            <a:endParaRPr lang="en-GB" altLang="ja-JP" dirty="0"/>
          </a:p>
        </p:txBody>
      </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4">
            <a:extLst>
              <a:ext uri="{FF2B5EF4-FFF2-40B4-BE49-F238E27FC236}">
                <a16:creationId xmlns:a16="http://schemas.microsoft.com/office/drawing/2014/main" id="{59A3DD64-B286-1BF3-89FE-5070EE90038C}"/>
              </a:ext>
            </a:extLst>
          </p:cNvPr>
          <p:cNvSpPr>
            <a:spLocks noGrp="1"/>
          </p:cNvSpPr>
          <p:nvPr>
            <p:ph sz="quarter" idx="10"/>
          </p:nvPr>
        </p:nvSpPr>
        <p:spPr>
          <a:xfrm>
            <a:off x="412800" y="1524966"/>
            <a:ext cx="11347401" cy="4649112"/>
          </a:xfrm>
        </p:spPr>
        <p:txBody>
          <a:bodyPr numCol="1">
            <a:normAutofit/>
          </a:bodyPr>
          <a:lstStyle/>
          <a:p>
            <a:pPr marL="171450" lvl="0" indent="-171450">
              <a:buFont typeface="Arial" panose="020B0604020202020204" pitchFamily="34" charset="0"/>
              <a:buChar char="&gt;"/>
            </a:pPr>
            <a:r>
              <a:rPr lang="en-GB" sz="1600" dirty="0">
                <a:solidFill>
                  <a:srgbClr val="4D4D4D"/>
                </a:solidFill>
              </a:rPr>
              <a:t>Starting point: </a:t>
            </a:r>
            <a:r>
              <a:rPr lang="en-GB" sz="1600" b="1" dirty="0">
                <a:solidFill>
                  <a:srgbClr val="4D4D4D"/>
                </a:solidFill>
              </a:rPr>
              <a:t>confirmation that Shell has an obligation towards citizens to limit its CO2 emissions</a:t>
            </a:r>
            <a:r>
              <a:rPr lang="en-GB" sz="1600" dirty="0">
                <a:solidFill>
                  <a:srgbClr val="4D4D4D"/>
                </a:solidFill>
              </a:rPr>
              <a:t>. This obligation is based on the human right to protection against dangerous climate change. It is first and foremost up to governments to ensure the protection of human rights, but indirectly those rights also have a bearing on the social standard of care which companies like Shell must observe</a:t>
            </a:r>
          </a:p>
          <a:p>
            <a:pPr marL="171450" lvl="0" indent="-171450">
              <a:buFont typeface="Arial" panose="020B0604020202020204" pitchFamily="34" charset="0"/>
              <a:buChar char="&gt;"/>
            </a:pPr>
            <a:r>
              <a:rPr lang="en-GB" sz="1600" dirty="0">
                <a:solidFill>
                  <a:srgbClr val="4D4D4D"/>
                </a:solidFill>
              </a:rPr>
              <a:t>Nuance</a:t>
            </a:r>
            <a:r>
              <a:rPr lang="en-BE" sz="1600" dirty="0">
                <a:solidFill>
                  <a:srgbClr val="4D4D4D"/>
                </a:solidFill>
              </a:rPr>
              <a:t>s</a:t>
            </a:r>
            <a:r>
              <a:rPr lang="en-GB" sz="1600" dirty="0">
                <a:solidFill>
                  <a:srgbClr val="4D4D4D"/>
                </a:solidFill>
              </a:rPr>
              <a:t> vis-à-vis first instance decision: </a:t>
            </a:r>
            <a:endParaRPr lang="en-BE" sz="1600" dirty="0">
              <a:solidFill>
                <a:srgbClr val="4D4D4D"/>
              </a:solidFill>
            </a:endParaRPr>
          </a:p>
          <a:p>
            <a:pPr marL="441450" lvl="1" indent="-171450"/>
            <a:r>
              <a:rPr lang="en-BE" sz="1600" dirty="0">
                <a:solidFill>
                  <a:srgbClr val="4D4D4D"/>
                </a:solidFill>
              </a:rPr>
              <a:t>T</a:t>
            </a:r>
            <a:r>
              <a:rPr lang="en-GB" sz="1600" dirty="0">
                <a:solidFill>
                  <a:srgbClr val="4D4D4D"/>
                </a:solidFill>
              </a:rPr>
              <a:t>he court of appeal denied the claims of </a:t>
            </a:r>
            <a:r>
              <a:rPr lang="en-GB" sz="1600" dirty="0" err="1">
                <a:solidFill>
                  <a:srgbClr val="4D4D4D"/>
                </a:solidFill>
              </a:rPr>
              <a:t>Milieudefensie</a:t>
            </a:r>
            <a:r>
              <a:rPr lang="en-GB" sz="1600" dirty="0">
                <a:solidFill>
                  <a:srgbClr val="4D4D4D"/>
                </a:solidFill>
              </a:rPr>
              <a:t> because the court was unable to establish that the social standard of care entails an obligation for Shell to reduce its CO2 emissions by 45%, or some other percentage. There is currently </a:t>
            </a:r>
            <a:r>
              <a:rPr lang="en-GB" sz="1600" b="1" dirty="0">
                <a:solidFill>
                  <a:srgbClr val="4D4D4D"/>
                </a:solidFill>
              </a:rPr>
              <a:t>insufficient consensus in climate science on a specific reduction percentage to which an individual company like Shell should adhere</a:t>
            </a:r>
            <a:r>
              <a:rPr lang="en-GB" sz="1600" dirty="0">
                <a:solidFill>
                  <a:srgbClr val="4D4D4D"/>
                </a:solidFill>
              </a:rPr>
              <a:t>.</a:t>
            </a:r>
            <a:endParaRPr lang="en-BE" sz="1600" dirty="0">
              <a:solidFill>
                <a:srgbClr val="4D4D4D"/>
              </a:solidFill>
            </a:endParaRPr>
          </a:p>
          <a:p>
            <a:pPr marL="441450" lvl="1" indent="-171450"/>
            <a:r>
              <a:rPr lang="en-GB" sz="1600" dirty="0">
                <a:solidFill>
                  <a:srgbClr val="4D4D4D"/>
                </a:solidFill>
              </a:rPr>
              <a:t>Shell is already working to reduce its own scope 1 and 2 emissions.</a:t>
            </a:r>
            <a:endParaRPr lang="en-BE" sz="1600" dirty="0">
              <a:solidFill>
                <a:srgbClr val="4D4D4D"/>
              </a:solidFill>
            </a:endParaRPr>
          </a:p>
          <a:p>
            <a:pPr marL="441450" lvl="1" indent="-171450"/>
            <a:r>
              <a:rPr lang="en-BE" sz="1600" dirty="0">
                <a:solidFill>
                  <a:srgbClr val="4D4D4D"/>
                </a:solidFill>
              </a:rPr>
              <a:t>A</a:t>
            </a:r>
            <a:r>
              <a:rPr lang="en-GB" sz="1600" dirty="0">
                <a:solidFill>
                  <a:srgbClr val="4D4D4D"/>
                </a:solidFill>
              </a:rPr>
              <a:t>n obligation for Shell to reduce CO2 emissions caused by buyers of Shell products, scope 3 emissions, by a particular percentage would be ineffective in this case (Shell could meet that obligation by ceasing to trade in the fuels it purchases from third parties; other companies would then take over)</a:t>
            </a:r>
          </a:p>
          <a:p>
            <a:pPr marL="171450" lvl="0" indent="-171450">
              <a:buFont typeface="Arial" panose="020B0604020202020204" pitchFamily="34" charset="0"/>
              <a:buChar char="&gt;"/>
            </a:pPr>
            <a:r>
              <a:rPr lang="en-GB" sz="1600" dirty="0">
                <a:solidFill>
                  <a:srgbClr val="4D4D4D"/>
                </a:solidFill>
              </a:rPr>
              <a:t>An </a:t>
            </a:r>
            <a:r>
              <a:rPr lang="en-GB" sz="1600" b="1" dirty="0">
                <a:solidFill>
                  <a:srgbClr val="4D4D4D"/>
                </a:solidFill>
              </a:rPr>
              <a:t>appeal in cassation </a:t>
            </a:r>
            <a:r>
              <a:rPr lang="en-GB" sz="1600" dirty="0">
                <a:solidFill>
                  <a:srgbClr val="4D4D4D"/>
                </a:solidFill>
              </a:rPr>
              <a:t>against this ruling may be brought before the Dutch Supreme Court.</a:t>
            </a:r>
          </a:p>
        </p:txBody>
      </p:sp>
    </p:spTree>
    <p:extLst>
      <p:ext uri="{BB962C8B-B14F-4D97-AF65-F5344CB8AC3E}">
        <p14:creationId xmlns:p14="http://schemas.microsoft.com/office/powerpoint/2010/main" val="4242222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Agenda for today</a:t>
            </a:r>
          </a:p>
        </p:txBody>
      </p:sp>
      <p:grpSp>
        <p:nvGrpSpPr>
          <p:cNvPr id="46" name="Group 45">
            <a:extLst>
              <a:ext uri="{FF2B5EF4-FFF2-40B4-BE49-F238E27FC236}">
                <a16:creationId xmlns:a16="http://schemas.microsoft.com/office/drawing/2014/main" id="{15BE284F-3B07-499B-9667-DFA7A14F5BC1}"/>
              </a:ext>
            </a:extLst>
          </p:cNvPr>
          <p:cNvGrpSpPr/>
          <p:nvPr/>
        </p:nvGrpSpPr>
        <p:grpSpPr>
          <a:xfrm>
            <a:off x="431800" y="1533222"/>
            <a:ext cx="11328400" cy="3343098"/>
            <a:chOff x="431800" y="1298125"/>
            <a:chExt cx="12444499" cy="3672468"/>
          </a:xfrm>
        </p:grpSpPr>
        <p:grpSp>
          <p:nvGrpSpPr>
            <p:cNvPr id="47" name="Group 46">
              <a:extLst>
                <a:ext uri="{FF2B5EF4-FFF2-40B4-BE49-F238E27FC236}">
                  <a16:creationId xmlns:a16="http://schemas.microsoft.com/office/drawing/2014/main" id="{6302A74D-F6A9-462D-BEFC-D47B81FC35AA}"/>
                </a:ext>
              </a:extLst>
            </p:cNvPr>
            <p:cNvGrpSpPr/>
            <p:nvPr/>
          </p:nvGrpSpPr>
          <p:grpSpPr>
            <a:xfrm>
              <a:off x="431800" y="1298125"/>
              <a:ext cx="12444499" cy="589910"/>
              <a:chOff x="939572" y="1773239"/>
              <a:chExt cx="12444499" cy="589910"/>
            </a:xfrm>
          </p:grpSpPr>
          <p:sp>
            <p:nvSpPr>
              <p:cNvPr id="110" name="Pentagon 25">
                <a:extLst>
                  <a:ext uri="{FF2B5EF4-FFF2-40B4-BE49-F238E27FC236}">
                    <a16:creationId xmlns:a16="http://schemas.microsoft.com/office/drawing/2014/main" id="{EE0FBB82-2D72-40E2-A923-2E06786395D6}"/>
                  </a:ext>
                </a:extLst>
              </p:cNvPr>
              <p:cNvSpPr/>
              <p:nvPr/>
            </p:nvSpPr>
            <p:spPr bwMode="gray">
              <a:xfrm>
                <a:off x="1257124" y="1806490"/>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Introduction – main trends</a:t>
                </a:r>
              </a:p>
            </p:txBody>
          </p:sp>
          <p:grpSp>
            <p:nvGrpSpPr>
              <p:cNvPr id="112" name="Group 111">
                <a:extLst>
                  <a:ext uri="{FF2B5EF4-FFF2-40B4-BE49-F238E27FC236}">
                    <a16:creationId xmlns:a16="http://schemas.microsoft.com/office/drawing/2014/main" id="{3095DF6A-BE9F-4DAB-A9D7-3119F1E8CB60}"/>
                  </a:ext>
                </a:extLst>
              </p:cNvPr>
              <p:cNvGrpSpPr/>
              <p:nvPr/>
            </p:nvGrpSpPr>
            <p:grpSpPr>
              <a:xfrm>
                <a:off x="939572" y="1773239"/>
                <a:ext cx="595084" cy="589910"/>
                <a:chOff x="323850" y="1790700"/>
                <a:chExt cx="857248" cy="857248"/>
              </a:xfrm>
            </p:grpSpPr>
            <p:sp>
              <p:nvSpPr>
                <p:cNvPr id="113" name="Oval 112">
                  <a:extLst>
                    <a:ext uri="{FF2B5EF4-FFF2-40B4-BE49-F238E27FC236}">
                      <a16:creationId xmlns:a16="http://schemas.microsoft.com/office/drawing/2014/main" id="{19461DA9-07B1-46D2-B476-1F929FE9870E}"/>
                    </a:ext>
                  </a:extLst>
                </p:cNvPr>
                <p:cNvSpPr/>
                <p:nvPr/>
              </p:nvSpPr>
              <p:spPr>
                <a:xfrm>
                  <a:off x="323850" y="1790700"/>
                  <a:ext cx="857248" cy="857248"/>
                </a:xfrm>
                <a:prstGeom prst="ellipse">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14" name="Oval 113">
                  <a:extLst>
                    <a:ext uri="{FF2B5EF4-FFF2-40B4-BE49-F238E27FC236}">
                      <a16:creationId xmlns:a16="http://schemas.microsoft.com/office/drawing/2014/main" id="{17CEA8A4-005A-4514-ACE8-5EC7EC540753}"/>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1</a:t>
                  </a:r>
                </a:p>
              </p:txBody>
            </p:sp>
          </p:grpSp>
        </p:grpSp>
        <p:grpSp>
          <p:nvGrpSpPr>
            <p:cNvPr id="48" name="Group 47">
              <a:extLst>
                <a:ext uri="{FF2B5EF4-FFF2-40B4-BE49-F238E27FC236}">
                  <a16:creationId xmlns:a16="http://schemas.microsoft.com/office/drawing/2014/main" id="{0E56FA95-CB66-49E4-AD68-A62ADA2C0E10}"/>
                </a:ext>
              </a:extLst>
            </p:cNvPr>
            <p:cNvGrpSpPr/>
            <p:nvPr/>
          </p:nvGrpSpPr>
          <p:grpSpPr>
            <a:xfrm>
              <a:off x="431800" y="1914637"/>
              <a:ext cx="12444499" cy="589910"/>
              <a:chOff x="939572" y="2363150"/>
              <a:chExt cx="12444499" cy="589910"/>
            </a:xfrm>
          </p:grpSpPr>
          <p:sp>
            <p:nvSpPr>
              <p:cNvPr id="90" name="Pentagon 25">
                <a:extLst>
                  <a:ext uri="{FF2B5EF4-FFF2-40B4-BE49-F238E27FC236}">
                    <a16:creationId xmlns:a16="http://schemas.microsoft.com/office/drawing/2014/main" id="{B87A01D0-B58B-4A05-B256-CCB8B7BDC0F7}"/>
                  </a:ext>
                </a:extLst>
              </p:cNvPr>
              <p:cNvSpPr/>
              <p:nvPr/>
            </p:nvSpPr>
            <p:spPr bwMode="gray">
              <a:xfrm>
                <a:off x="1257124" y="2396401"/>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Climate litigation</a:t>
                </a:r>
              </a:p>
            </p:txBody>
          </p:sp>
          <p:grpSp>
            <p:nvGrpSpPr>
              <p:cNvPr id="95" name="Group 94">
                <a:extLst>
                  <a:ext uri="{FF2B5EF4-FFF2-40B4-BE49-F238E27FC236}">
                    <a16:creationId xmlns:a16="http://schemas.microsoft.com/office/drawing/2014/main" id="{A91E330C-6897-416D-BD9B-D6232ED47438}"/>
                  </a:ext>
                </a:extLst>
              </p:cNvPr>
              <p:cNvGrpSpPr/>
              <p:nvPr/>
            </p:nvGrpSpPr>
            <p:grpSpPr>
              <a:xfrm>
                <a:off x="939572" y="2363150"/>
                <a:ext cx="595084" cy="589910"/>
                <a:chOff x="323850" y="1790700"/>
                <a:chExt cx="857248" cy="857248"/>
              </a:xfrm>
            </p:grpSpPr>
            <p:sp>
              <p:nvSpPr>
                <p:cNvPr id="100" name="Oval 99">
                  <a:extLst>
                    <a:ext uri="{FF2B5EF4-FFF2-40B4-BE49-F238E27FC236}">
                      <a16:creationId xmlns:a16="http://schemas.microsoft.com/office/drawing/2014/main" id="{7CA2E5FB-CD6E-4742-9188-6ABF5549FAF4}"/>
                    </a:ext>
                  </a:extLst>
                </p:cNvPr>
                <p:cNvSpPr/>
                <p:nvPr/>
              </p:nvSpPr>
              <p:spPr>
                <a:xfrm>
                  <a:off x="323850" y="1790700"/>
                  <a:ext cx="857248" cy="857248"/>
                </a:xfrm>
                <a:prstGeom prst="ellips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5" name="Oval 104">
                  <a:extLst>
                    <a:ext uri="{FF2B5EF4-FFF2-40B4-BE49-F238E27FC236}">
                      <a16:creationId xmlns:a16="http://schemas.microsoft.com/office/drawing/2014/main" id="{71D05234-9018-4DB0-914E-0373FAB4A7D4}"/>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2</a:t>
                  </a:r>
                </a:p>
              </p:txBody>
            </p:sp>
          </p:grpSp>
        </p:grpSp>
        <p:grpSp>
          <p:nvGrpSpPr>
            <p:cNvPr id="49" name="Group 48">
              <a:extLst>
                <a:ext uri="{FF2B5EF4-FFF2-40B4-BE49-F238E27FC236}">
                  <a16:creationId xmlns:a16="http://schemas.microsoft.com/office/drawing/2014/main" id="{F2BE193D-A144-4AFD-AD54-E928F4651902}"/>
                </a:ext>
              </a:extLst>
            </p:cNvPr>
            <p:cNvGrpSpPr/>
            <p:nvPr/>
          </p:nvGrpSpPr>
          <p:grpSpPr>
            <a:xfrm>
              <a:off x="431800" y="2531149"/>
              <a:ext cx="12444499" cy="589910"/>
              <a:chOff x="939572" y="2953061"/>
              <a:chExt cx="12444499" cy="589910"/>
            </a:xfrm>
          </p:grpSpPr>
          <p:sp>
            <p:nvSpPr>
              <p:cNvPr id="75" name="Pentagon 25">
                <a:extLst>
                  <a:ext uri="{FF2B5EF4-FFF2-40B4-BE49-F238E27FC236}">
                    <a16:creationId xmlns:a16="http://schemas.microsoft.com/office/drawing/2014/main" id="{35DB846F-7799-4827-A391-64F1895B1BD4}"/>
                  </a:ext>
                </a:extLst>
              </p:cNvPr>
              <p:cNvSpPr/>
              <p:nvPr/>
            </p:nvSpPr>
            <p:spPr bwMode="gray">
              <a:xfrm>
                <a:off x="1257124" y="2986312"/>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Directors’ and officers’ duties and liability</a:t>
                </a:r>
              </a:p>
            </p:txBody>
          </p:sp>
          <p:grpSp>
            <p:nvGrpSpPr>
              <p:cNvPr id="76" name="Group 75">
                <a:extLst>
                  <a:ext uri="{FF2B5EF4-FFF2-40B4-BE49-F238E27FC236}">
                    <a16:creationId xmlns:a16="http://schemas.microsoft.com/office/drawing/2014/main" id="{D40DFCDD-B94D-4405-824C-5639BAAE3062}"/>
                  </a:ext>
                </a:extLst>
              </p:cNvPr>
              <p:cNvGrpSpPr/>
              <p:nvPr/>
            </p:nvGrpSpPr>
            <p:grpSpPr>
              <a:xfrm>
                <a:off x="939572" y="2953061"/>
                <a:ext cx="595084" cy="589910"/>
                <a:chOff x="323850" y="1790700"/>
                <a:chExt cx="857248" cy="857248"/>
              </a:xfrm>
            </p:grpSpPr>
            <p:sp>
              <p:nvSpPr>
                <p:cNvPr id="80" name="Oval 79">
                  <a:extLst>
                    <a:ext uri="{FF2B5EF4-FFF2-40B4-BE49-F238E27FC236}">
                      <a16:creationId xmlns:a16="http://schemas.microsoft.com/office/drawing/2014/main" id="{39DFA0B8-99C0-4092-BB6C-026817B2A3EE}"/>
                    </a:ext>
                  </a:extLst>
                </p:cNvPr>
                <p:cNvSpPr/>
                <p:nvPr/>
              </p:nvSpPr>
              <p:spPr>
                <a:xfrm>
                  <a:off x="323850" y="1790700"/>
                  <a:ext cx="857248" cy="857248"/>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85" name="Oval 84">
                  <a:extLst>
                    <a:ext uri="{FF2B5EF4-FFF2-40B4-BE49-F238E27FC236}">
                      <a16:creationId xmlns:a16="http://schemas.microsoft.com/office/drawing/2014/main" id="{B3F2B9A6-4AAA-4FDB-91C6-93C4C082976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3</a:t>
                  </a:r>
                </a:p>
              </p:txBody>
            </p:sp>
          </p:grpSp>
        </p:grpSp>
        <p:grpSp>
          <p:nvGrpSpPr>
            <p:cNvPr id="50" name="Group 49">
              <a:extLst>
                <a:ext uri="{FF2B5EF4-FFF2-40B4-BE49-F238E27FC236}">
                  <a16:creationId xmlns:a16="http://schemas.microsoft.com/office/drawing/2014/main" id="{DA92BB96-0A07-4583-B706-E6EE75473DA6}"/>
                </a:ext>
              </a:extLst>
            </p:cNvPr>
            <p:cNvGrpSpPr/>
            <p:nvPr/>
          </p:nvGrpSpPr>
          <p:grpSpPr>
            <a:xfrm>
              <a:off x="431800" y="3147661"/>
              <a:ext cx="12444499" cy="589910"/>
              <a:chOff x="939572" y="3542972"/>
              <a:chExt cx="12444499" cy="589910"/>
            </a:xfrm>
          </p:grpSpPr>
          <p:sp>
            <p:nvSpPr>
              <p:cNvPr id="71" name="Pentagon 25">
                <a:extLst>
                  <a:ext uri="{FF2B5EF4-FFF2-40B4-BE49-F238E27FC236}">
                    <a16:creationId xmlns:a16="http://schemas.microsoft.com/office/drawing/2014/main" id="{BF3B08F7-58DE-4C71-A021-CB2780759F49}"/>
                  </a:ext>
                </a:extLst>
              </p:cNvPr>
              <p:cNvSpPr/>
              <p:nvPr/>
            </p:nvSpPr>
            <p:spPr bwMode="gray">
              <a:xfrm>
                <a:off x="1257124" y="3576223"/>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Disclosure and greenwashing</a:t>
                </a:r>
              </a:p>
            </p:txBody>
          </p:sp>
          <p:grpSp>
            <p:nvGrpSpPr>
              <p:cNvPr id="72" name="Group 71">
                <a:extLst>
                  <a:ext uri="{FF2B5EF4-FFF2-40B4-BE49-F238E27FC236}">
                    <a16:creationId xmlns:a16="http://schemas.microsoft.com/office/drawing/2014/main" id="{EE7A5036-C177-4A2D-B727-B9F1363F0211}"/>
                  </a:ext>
                </a:extLst>
              </p:cNvPr>
              <p:cNvGrpSpPr/>
              <p:nvPr/>
            </p:nvGrpSpPr>
            <p:grpSpPr>
              <a:xfrm>
                <a:off x="939572" y="3542972"/>
                <a:ext cx="595084" cy="589910"/>
                <a:chOff x="323850" y="1790700"/>
                <a:chExt cx="857248" cy="857248"/>
              </a:xfrm>
            </p:grpSpPr>
            <p:sp>
              <p:nvSpPr>
                <p:cNvPr id="73" name="Oval 72">
                  <a:extLst>
                    <a:ext uri="{FF2B5EF4-FFF2-40B4-BE49-F238E27FC236}">
                      <a16:creationId xmlns:a16="http://schemas.microsoft.com/office/drawing/2014/main" id="{C544D11D-3BDB-4E8D-9871-784D9AA84FEE}"/>
                    </a:ext>
                  </a:extLst>
                </p:cNvPr>
                <p:cNvSpPr/>
                <p:nvPr/>
              </p:nvSpPr>
              <p:spPr>
                <a:xfrm>
                  <a:off x="323850" y="1790700"/>
                  <a:ext cx="857248" cy="857248"/>
                </a:xfrm>
                <a:prstGeom prst="ellipse">
                  <a:avLst/>
                </a:prstGeom>
                <a:solidFill>
                  <a:srgbClr val="BF3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4" name="Oval 73">
                  <a:extLst>
                    <a:ext uri="{FF2B5EF4-FFF2-40B4-BE49-F238E27FC236}">
                      <a16:creationId xmlns:a16="http://schemas.microsoft.com/office/drawing/2014/main" id="{A6943E2F-99DC-4239-88DD-CB2404E0393E}"/>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4</a:t>
                  </a:r>
                </a:p>
              </p:txBody>
            </p:sp>
          </p:grpSp>
        </p:grpSp>
        <p:grpSp>
          <p:nvGrpSpPr>
            <p:cNvPr id="51" name="Group 50">
              <a:extLst>
                <a:ext uri="{FF2B5EF4-FFF2-40B4-BE49-F238E27FC236}">
                  <a16:creationId xmlns:a16="http://schemas.microsoft.com/office/drawing/2014/main" id="{390EB09D-4654-45D6-BA8B-C450775200C8}"/>
                </a:ext>
              </a:extLst>
            </p:cNvPr>
            <p:cNvGrpSpPr/>
            <p:nvPr/>
          </p:nvGrpSpPr>
          <p:grpSpPr>
            <a:xfrm>
              <a:off x="431800" y="3764173"/>
              <a:ext cx="12444499" cy="589910"/>
              <a:chOff x="939572" y="4132883"/>
              <a:chExt cx="12444499" cy="589910"/>
            </a:xfrm>
          </p:grpSpPr>
          <p:sp>
            <p:nvSpPr>
              <p:cNvPr id="67" name="Pentagon 25">
                <a:extLst>
                  <a:ext uri="{FF2B5EF4-FFF2-40B4-BE49-F238E27FC236}">
                    <a16:creationId xmlns:a16="http://schemas.microsoft.com/office/drawing/2014/main" id="{CDE13C48-8D48-4CE1-80C2-68AA3A9DCD9E}"/>
                  </a:ext>
                </a:extLst>
              </p:cNvPr>
              <p:cNvSpPr/>
              <p:nvPr/>
            </p:nvSpPr>
            <p:spPr bwMode="gray">
              <a:xfrm>
                <a:off x="1257124" y="4166134"/>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Parent company liability for ESG harm in the supply chain</a:t>
                </a:r>
              </a:p>
            </p:txBody>
          </p:sp>
          <p:grpSp>
            <p:nvGrpSpPr>
              <p:cNvPr id="68" name="Group 67">
                <a:extLst>
                  <a:ext uri="{FF2B5EF4-FFF2-40B4-BE49-F238E27FC236}">
                    <a16:creationId xmlns:a16="http://schemas.microsoft.com/office/drawing/2014/main" id="{067EB40D-F566-4FCA-B388-80E895A7EA4B}"/>
                  </a:ext>
                </a:extLst>
              </p:cNvPr>
              <p:cNvGrpSpPr/>
              <p:nvPr/>
            </p:nvGrpSpPr>
            <p:grpSpPr>
              <a:xfrm>
                <a:off x="939572" y="4132883"/>
                <a:ext cx="595084" cy="589910"/>
                <a:chOff x="323850" y="1790700"/>
                <a:chExt cx="857248" cy="857248"/>
              </a:xfrm>
            </p:grpSpPr>
            <p:sp>
              <p:nvSpPr>
                <p:cNvPr id="69" name="Oval 68">
                  <a:extLst>
                    <a:ext uri="{FF2B5EF4-FFF2-40B4-BE49-F238E27FC236}">
                      <a16:creationId xmlns:a16="http://schemas.microsoft.com/office/drawing/2014/main" id="{79A6A465-13CA-4353-92A7-49CC31C4F023}"/>
                    </a:ext>
                  </a:extLst>
                </p:cNvPr>
                <p:cNvSpPr/>
                <p:nvPr/>
              </p:nvSpPr>
              <p:spPr>
                <a:xfrm>
                  <a:off x="323850" y="1790700"/>
                  <a:ext cx="857248" cy="857248"/>
                </a:xfrm>
                <a:prstGeom prst="ellipse">
                  <a:avLst/>
                </a:prstGeom>
                <a:solidFill>
                  <a:srgbClr val="D98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0" name="Oval 69">
                  <a:extLst>
                    <a:ext uri="{FF2B5EF4-FFF2-40B4-BE49-F238E27FC236}">
                      <a16:creationId xmlns:a16="http://schemas.microsoft.com/office/drawing/2014/main" id="{78EA7545-2908-41FD-84CA-4CC521526CC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5</a:t>
                  </a:r>
                </a:p>
              </p:txBody>
            </p:sp>
          </p:grpSp>
        </p:grpSp>
        <p:grpSp>
          <p:nvGrpSpPr>
            <p:cNvPr id="52" name="Group 51">
              <a:extLst>
                <a:ext uri="{FF2B5EF4-FFF2-40B4-BE49-F238E27FC236}">
                  <a16:creationId xmlns:a16="http://schemas.microsoft.com/office/drawing/2014/main" id="{E60706D3-7108-4C95-983B-78BBDFB9A61F}"/>
                </a:ext>
              </a:extLst>
            </p:cNvPr>
            <p:cNvGrpSpPr/>
            <p:nvPr/>
          </p:nvGrpSpPr>
          <p:grpSpPr>
            <a:xfrm>
              <a:off x="431800" y="4380683"/>
              <a:ext cx="12444499" cy="589910"/>
              <a:chOff x="939572" y="4722794"/>
              <a:chExt cx="12444499" cy="589910"/>
            </a:xfrm>
          </p:grpSpPr>
          <p:sp>
            <p:nvSpPr>
              <p:cNvPr id="63" name="Pentagon 25">
                <a:extLst>
                  <a:ext uri="{FF2B5EF4-FFF2-40B4-BE49-F238E27FC236}">
                    <a16:creationId xmlns:a16="http://schemas.microsoft.com/office/drawing/2014/main" id="{EB51FC66-F7EE-4C94-8E9D-2F9C60BDCD96}"/>
                  </a:ext>
                </a:extLst>
              </p:cNvPr>
              <p:cNvSpPr/>
              <p:nvPr/>
            </p:nvSpPr>
            <p:spPr bwMode="gray">
              <a:xfrm>
                <a:off x="1257124" y="4756045"/>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GB" sz="1600" dirty="0">
                    <a:solidFill>
                      <a:schemeClr val="tx1"/>
                    </a:solidFill>
                  </a:rPr>
                  <a:t>Contractual disputes</a:t>
                </a:r>
              </a:p>
            </p:txBody>
          </p:sp>
          <p:grpSp>
            <p:nvGrpSpPr>
              <p:cNvPr id="64" name="Group 63">
                <a:extLst>
                  <a:ext uri="{FF2B5EF4-FFF2-40B4-BE49-F238E27FC236}">
                    <a16:creationId xmlns:a16="http://schemas.microsoft.com/office/drawing/2014/main" id="{16EEB23F-F465-45F2-B945-5D40C1164791}"/>
                  </a:ext>
                </a:extLst>
              </p:cNvPr>
              <p:cNvGrpSpPr/>
              <p:nvPr/>
            </p:nvGrpSpPr>
            <p:grpSpPr>
              <a:xfrm>
                <a:off x="939572" y="4722794"/>
                <a:ext cx="595084" cy="589910"/>
                <a:chOff x="323850" y="1790700"/>
                <a:chExt cx="857248" cy="857248"/>
              </a:xfrm>
            </p:grpSpPr>
            <p:sp>
              <p:nvSpPr>
                <p:cNvPr id="65" name="Oval 64">
                  <a:extLst>
                    <a:ext uri="{FF2B5EF4-FFF2-40B4-BE49-F238E27FC236}">
                      <a16:creationId xmlns:a16="http://schemas.microsoft.com/office/drawing/2014/main" id="{3340EE7E-7966-4C7D-8064-B0C619C635C2}"/>
                    </a:ext>
                  </a:extLst>
                </p:cNvPr>
                <p:cNvSpPr/>
                <p:nvPr/>
              </p:nvSpPr>
              <p:spPr>
                <a:xfrm>
                  <a:off x="323850" y="1790700"/>
                  <a:ext cx="857248" cy="857248"/>
                </a:xfrm>
                <a:prstGeom prst="ellipse">
                  <a:avLst/>
                </a:prstGeom>
                <a:solidFill>
                  <a:srgbClr val="66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66" name="Oval 65">
                  <a:extLst>
                    <a:ext uri="{FF2B5EF4-FFF2-40B4-BE49-F238E27FC236}">
                      <a16:creationId xmlns:a16="http://schemas.microsoft.com/office/drawing/2014/main" id="{A30AA34E-9A74-4AC9-940C-50E13D5C4ED2}"/>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6</a:t>
                  </a:r>
                </a:p>
              </p:txBody>
            </p:sp>
          </p:grpSp>
        </p:grpSp>
      </p:grpSp>
      <p:pic>
        <p:nvPicPr>
          <p:cNvPr id="6" name="Picture 2" descr="Image result for ulb llm international business law">
            <a:hlinkClick r:id="rId3"/>
            <a:extLst>
              <a:ext uri="{FF2B5EF4-FFF2-40B4-BE49-F238E27FC236}">
                <a16:creationId xmlns:a16="http://schemas.microsoft.com/office/drawing/2014/main" id="{C234C842-8AE3-FAF7-2A21-83A50F995F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03317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D72E2AA-418D-4CA4-8C09-5BD58D06482A}"/>
              </a:ext>
            </a:extLst>
          </p:cNvPr>
          <p:cNvPicPr>
            <a:picLocks noGrp="1" noChangeAspect="1"/>
          </p:cNvPicPr>
          <p:nvPr>
            <p:ph sz="quarter" idx="4294967295"/>
          </p:nvPr>
        </p:nvPicPr>
        <p:blipFill>
          <a:blip r:embed="rId3"/>
          <a:stretch>
            <a:fillRect/>
          </a:stretch>
        </p:blipFill>
        <p:spPr>
          <a:xfrm>
            <a:off x="2813031" y="1379744"/>
            <a:ext cx="6336785" cy="4813358"/>
          </a:xfrm>
          <a:prstGeom prst="rect">
            <a:avLst/>
          </a:prstGeom>
        </p:spPr>
      </p:pic>
      <p:sp>
        <p:nvSpPr>
          <p:cNvPr id="25" name="Title 1">
            <a:extLst>
              <a:ext uri="{FF2B5EF4-FFF2-40B4-BE49-F238E27FC236}">
                <a16:creationId xmlns:a16="http://schemas.microsoft.com/office/drawing/2014/main" id="{C4287C3B-0C51-4823-8B2C-D53E2AE8BA01}"/>
              </a:ext>
            </a:extLst>
          </p:cNvPr>
          <p:cNvSpPr>
            <a:spLocks noGrp="1"/>
          </p:cNvSpPr>
          <p:nvPr>
            <p:ph type="title"/>
          </p:nvPr>
        </p:nvSpPr>
        <p:spPr>
          <a:xfrm>
            <a:off x="412800" y="374650"/>
            <a:ext cx="11347401" cy="856800"/>
          </a:xfrm>
        </p:spPr>
        <p:txBody>
          <a:bodyPr anchor="ctr">
            <a:normAutofit/>
          </a:bodyPr>
          <a:lstStyle/>
          <a:p>
            <a:r>
              <a:rPr lang="en-GB" dirty="0"/>
              <a:t>Increased pressure on corporate transition plans</a:t>
            </a:r>
            <a:r>
              <a:rPr lang="en-BE" dirty="0"/>
              <a:t> (cf. ING case)</a:t>
            </a:r>
            <a:endParaRPr lang="en-GB" dirty="0"/>
          </a:p>
        </p:txBody>
      </p:sp>
      <p:pic>
        <p:nvPicPr>
          <p:cNvPr id="2" name="Picture 2" descr="Image result for ulb llm international business law">
            <a:hlinkClick r:id="rId4"/>
            <a:extLst>
              <a:ext uri="{FF2B5EF4-FFF2-40B4-BE49-F238E27FC236}">
                <a16:creationId xmlns:a16="http://schemas.microsoft.com/office/drawing/2014/main" id="{4F8F605C-FBA5-23C8-2D86-198B3E4888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50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German case against car manufacturers</a:t>
            </a:r>
            <a:endParaRPr lang="en-GB" altLang="ja-JP" dirty="0"/>
          </a:p>
        </p:txBody>
      </p:sp>
      <p:sp>
        <p:nvSpPr>
          <p:cNvPr id="5" name="Content Placeholder 4">
            <a:extLst>
              <a:ext uri="{FF2B5EF4-FFF2-40B4-BE49-F238E27FC236}">
                <a16:creationId xmlns:a16="http://schemas.microsoft.com/office/drawing/2014/main" id="{C93C3CF4-6AF8-3284-89A8-18D3B25D3F1A}"/>
              </a:ext>
            </a:extLst>
          </p:cNvPr>
          <p:cNvSpPr>
            <a:spLocks noGrp="1"/>
          </p:cNvSpPr>
          <p:nvPr>
            <p:ph sz="quarter" idx="10"/>
          </p:nvPr>
        </p:nvSpPr>
        <p:spPr>
          <a:xfrm>
            <a:off x="412799" y="1495783"/>
            <a:ext cx="11347401" cy="4649112"/>
          </a:xfrm>
        </p:spPr>
        <p:txBody>
          <a:bodyPr numCol="1">
            <a:normAutofit lnSpcReduction="10000"/>
          </a:bodyPr>
          <a:lstStyle/>
          <a:p>
            <a:pPr marL="171450" lvl="0" indent="-171450">
              <a:buFont typeface="Arial" panose="020B0604020202020204" pitchFamily="34" charset="0"/>
              <a:buChar char="&gt;"/>
            </a:pPr>
            <a:r>
              <a:rPr lang="en-GB" sz="1600" dirty="0"/>
              <a:t>Taking the Shell judgment as a blueprint, a German NGO filed climate-related lawsuits against German car manufacturers in autumn 2021, requesting the car manufacturers to stop distributing cars with a combustion engine after 31 October 2030 and to stop the distribution of cars with a combustion engine on the market between 1 January 2022 and 31 October 2030 if they exceed the alleged remaining budget for the car manufacturers of 604 million tons of CO2 in total and 516 million tons of CO2 in total respectively</a:t>
            </a:r>
          </a:p>
          <a:p>
            <a:pPr marL="171450" lvl="0" indent="-171450">
              <a:buFont typeface="Arial" panose="020B0604020202020204" pitchFamily="34" charset="0"/>
              <a:buChar char="&gt;"/>
            </a:pPr>
            <a:r>
              <a:rPr lang="en-GB" sz="1600" dirty="0"/>
              <a:t>Based on general provisions of German nuisance and tort law (sec. 1004, 823(1) German Civil Code), protecting the right of a free development of the personality against threats through interference by third parties which is stipulated in the German constitution</a:t>
            </a:r>
          </a:p>
          <a:p>
            <a:pPr marL="171450" lvl="0" indent="-171450">
              <a:buFont typeface="Arial" panose="020B0604020202020204" pitchFamily="34" charset="0"/>
              <a:buChar char="&gt;"/>
            </a:pPr>
            <a:r>
              <a:rPr lang="en-GB" sz="1600" dirty="0"/>
              <a:t>In both cases, the first instance courts had dismissed the claims as unfounded:</a:t>
            </a:r>
          </a:p>
          <a:p>
            <a:pPr marL="441450" lvl="1" indent="-171450"/>
            <a:r>
              <a:rPr lang="en-GB" sz="1600" b="1" dirty="0"/>
              <a:t>Causation</a:t>
            </a:r>
            <a:r>
              <a:rPr lang="en-GB" sz="1600" dirty="0"/>
              <a:t>: it cannot be established whether and to what extent the claimants’ rights could be impeded in the future if the production of internal combustion engines continues</a:t>
            </a:r>
          </a:p>
          <a:p>
            <a:pPr marL="441450" lvl="1" indent="-171450"/>
            <a:r>
              <a:rPr lang="en-GB" sz="1600" b="1" dirty="0"/>
              <a:t>Separation of power</a:t>
            </a:r>
            <a:r>
              <a:rPr lang="en-GB" sz="1600" dirty="0"/>
              <a:t>: it is the legislature’s duty to provide the legal framework to prevent further global warming. Individuals could not be granted the right to correct legislative decisions perceived as inadequate through civil law instruments</a:t>
            </a:r>
          </a:p>
          <a:p>
            <a:pPr marL="171450" lvl="0" indent="-171450">
              <a:buFont typeface="Arial" panose="020B0604020202020204" pitchFamily="34" charset="0"/>
              <a:buChar char="&gt;"/>
            </a:pPr>
            <a:r>
              <a:rPr lang="en-GB" sz="1600" dirty="0"/>
              <a:t>On 12 October 2023 and on 8 November 2023, the Courts of Appeal Munich and Stuttgart upheld the first instance courts’ rulings: </a:t>
            </a:r>
            <a:r>
              <a:rPr lang="en-GB" sz="1600" b="1" dirty="0"/>
              <a:t>if companies comply with the German and European regulation on the reduction of emissions, they cannot be obliged to take further measures under civil law</a:t>
            </a:r>
          </a:p>
        </p:txBody>
      </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0737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8879D5-C98A-2EEB-9E35-7E21E2EE2543}"/>
              </a:ext>
            </a:extLst>
          </p:cNvPr>
          <p:cNvPicPr>
            <a:picLocks noChangeAspect="1"/>
          </p:cNvPicPr>
          <p:nvPr/>
        </p:nvPicPr>
        <p:blipFill>
          <a:blip r:embed="rId3"/>
          <a:stretch>
            <a:fillRect/>
          </a:stretch>
        </p:blipFill>
        <p:spPr>
          <a:xfrm>
            <a:off x="1179286" y="1512172"/>
            <a:ext cx="6338510" cy="1426165"/>
          </a:xfrm>
          <a:prstGeom prst="rect">
            <a:avLst/>
          </a:prstGeom>
          <a:noFill/>
        </p:spPr>
      </p:pic>
      <p:pic>
        <p:nvPicPr>
          <p:cNvPr id="7" name="Picture 6">
            <a:extLst>
              <a:ext uri="{FF2B5EF4-FFF2-40B4-BE49-F238E27FC236}">
                <a16:creationId xmlns:a16="http://schemas.microsoft.com/office/drawing/2014/main" id="{9CD3D1E6-AB67-08C7-CA9C-571EA13F844C}"/>
              </a:ext>
            </a:extLst>
          </p:cNvPr>
          <p:cNvPicPr>
            <a:picLocks noChangeAspect="1"/>
          </p:cNvPicPr>
          <p:nvPr/>
        </p:nvPicPr>
        <p:blipFill>
          <a:blip r:embed="rId4"/>
          <a:stretch>
            <a:fillRect/>
          </a:stretch>
        </p:blipFill>
        <p:spPr>
          <a:xfrm>
            <a:off x="7843460" y="1379386"/>
            <a:ext cx="4007308" cy="3716778"/>
          </a:xfrm>
          <a:prstGeom prst="rect">
            <a:avLst/>
          </a:prstGeom>
          <a:noFill/>
        </p:spPr>
      </p:pic>
      <p:pic>
        <p:nvPicPr>
          <p:cNvPr id="11" name="Picture 10">
            <a:extLst>
              <a:ext uri="{FF2B5EF4-FFF2-40B4-BE49-F238E27FC236}">
                <a16:creationId xmlns:a16="http://schemas.microsoft.com/office/drawing/2014/main" id="{57307E9E-F862-B718-DFA4-3A22B75B949A}"/>
              </a:ext>
            </a:extLst>
          </p:cNvPr>
          <p:cNvPicPr>
            <a:picLocks noChangeAspect="1"/>
          </p:cNvPicPr>
          <p:nvPr/>
        </p:nvPicPr>
        <p:blipFill>
          <a:blip r:embed="rId5"/>
          <a:stretch>
            <a:fillRect/>
          </a:stretch>
        </p:blipFill>
        <p:spPr>
          <a:xfrm>
            <a:off x="438609" y="3087269"/>
            <a:ext cx="3595347" cy="3006812"/>
          </a:xfrm>
          <a:prstGeom prst="rect">
            <a:avLst/>
          </a:prstGeom>
        </p:spPr>
      </p:pic>
      <p:pic>
        <p:nvPicPr>
          <p:cNvPr id="13" name="Picture 12">
            <a:extLst>
              <a:ext uri="{FF2B5EF4-FFF2-40B4-BE49-F238E27FC236}">
                <a16:creationId xmlns:a16="http://schemas.microsoft.com/office/drawing/2014/main" id="{5F05B453-39B0-F9E5-41E9-0F2A8A3B23FD}"/>
              </a:ext>
            </a:extLst>
          </p:cNvPr>
          <p:cNvPicPr>
            <a:picLocks noChangeAspect="1"/>
          </p:cNvPicPr>
          <p:nvPr/>
        </p:nvPicPr>
        <p:blipFill>
          <a:blip r:embed="rId6"/>
          <a:stretch>
            <a:fillRect/>
          </a:stretch>
        </p:blipFill>
        <p:spPr>
          <a:xfrm>
            <a:off x="4165911" y="3033004"/>
            <a:ext cx="4657724" cy="2743232"/>
          </a:xfrm>
          <a:prstGeom prst="rect">
            <a:avLst/>
          </a:prstGeom>
        </p:spPr>
      </p:pic>
      <p:sp>
        <p:nvSpPr>
          <p:cNvPr id="15" name="Title 14">
            <a:extLst>
              <a:ext uri="{FF2B5EF4-FFF2-40B4-BE49-F238E27FC236}">
                <a16:creationId xmlns:a16="http://schemas.microsoft.com/office/drawing/2014/main" id="{ACBAE3E5-F470-B164-FAB1-3E7C9523CDAC}"/>
              </a:ext>
            </a:extLst>
          </p:cNvPr>
          <p:cNvSpPr>
            <a:spLocks noGrp="1"/>
          </p:cNvSpPr>
          <p:nvPr>
            <p:ph type="title"/>
          </p:nvPr>
        </p:nvSpPr>
        <p:spPr/>
        <p:txBody>
          <a:bodyPr/>
          <a:lstStyle/>
          <a:p>
            <a:r>
              <a:rPr lang="en-GB" dirty="0"/>
              <a:t>Financial institutions as new targets</a:t>
            </a:r>
          </a:p>
        </p:txBody>
      </p:sp>
      <p:pic>
        <p:nvPicPr>
          <p:cNvPr id="16" name="Picture 2" descr="Image result for ulb llm international business law">
            <a:hlinkClick r:id="rId7"/>
            <a:extLst>
              <a:ext uri="{FF2B5EF4-FFF2-40B4-BE49-F238E27FC236}">
                <a16:creationId xmlns:a16="http://schemas.microsoft.com/office/drawing/2014/main" id="{8F07CA9D-CF09-2ECF-495E-BFB59FE44E9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672D1492-2D14-E230-C2D4-46DF207350CB}"/>
              </a:ext>
            </a:extLst>
          </p:cNvPr>
          <p:cNvPicPr>
            <a:picLocks noChangeAspect="1"/>
          </p:cNvPicPr>
          <p:nvPr/>
        </p:nvPicPr>
        <p:blipFill>
          <a:blip r:embed="rId9"/>
          <a:stretch>
            <a:fillRect/>
          </a:stretch>
        </p:blipFill>
        <p:spPr>
          <a:xfrm>
            <a:off x="5597052" y="4234446"/>
            <a:ext cx="6105511" cy="1850365"/>
          </a:xfrm>
          <a:prstGeom prst="rect">
            <a:avLst/>
          </a:prstGeom>
        </p:spPr>
      </p:pic>
    </p:spTree>
    <p:extLst>
      <p:ext uri="{BB962C8B-B14F-4D97-AF65-F5344CB8AC3E}">
        <p14:creationId xmlns:p14="http://schemas.microsoft.com/office/powerpoint/2010/main" val="4116874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CDB20-8351-B5C8-C13D-B6086721768A}"/>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65C7E9B3-8ADF-32B7-0AE7-AC1FB90D1338}"/>
              </a:ext>
            </a:extLst>
          </p:cNvPr>
          <p:cNvSpPr>
            <a:spLocks noGrp="1"/>
          </p:cNvSpPr>
          <p:nvPr>
            <p:ph type="title"/>
          </p:nvPr>
        </p:nvSpPr>
        <p:spPr/>
        <p:txBody>
          <a:bodyPr/>
          <a:lstStyle/>
          <a:p>
            <a:r>
              <a:rPr lang="en-BE" dirty="0"/>
              <a:t>Sof law (NCP under OECD Guidelines) as precursor:</a:t>
            </a:r>
            <a:br>
              <a:rPr lang="en-BE" dirty="0"/>
            </a:br>
            <a:r>
              <a:rPr lang="en-BE" dirty="0"/>
              <a:t>NGOs vs ING (2019)</a:t>
            </a:r>
            <a:endParaRPr lang="en-GB" altLang="ja-JP" dirty="0"/>
          </a:p>
        </p:txBody>
      </p:sp>
      <p:sp>
        <p:nvSpPr>
          <p:cNvPr id="5" name="Content Placeholder 4">
            <a:extLst>
              <a:ext uri="{FF2B5EF4-FFF2-40B4-BE49-F238E27FC236}">
                <a16:creationId xmlns:a16="http://schemas.microsoft.com/office/drawing/2014/main" id="{F68B8298-DA1C-E66E-6C90-8DF379F0F0B3}"/>
              </a:ext>
            </a:extLst>
          </p:cNvPr>
          <p:cNvSpPr>
            <a:spLocks noGrp="1"/>
          </p:cNvSpPr>
          <p:nvPr>
            <p:ph sz="quarter" idx="10"/>
          </p:nvPr>
        </p:nvSpPr>
        <p:spPr>
          <a:xfrm>
            <a:off x="412799" y="1495783"/>
            <a:ext cx="5683201" cy="4649112"/>
          </a:xfrm>
        </p:spPr>
        <p:txBody>
          <a:bodyPr numCol="1">
            <a:normAutofit/>
          </a:bodyPr>
          <a:lstStyle/>
          <a:p>
            <a:pPr marL="171450" lvl="0" indent="-171450">
              <a:buFont typeface="Arial" panose="020B0604020202020204" pitchFamily="34" charset="0"/>
              <a:buChar char="&gt;"/>
            </a:pPr>
            <a:r>
              <a:rPr lang="nl-BE" sz="1600" dirty="0"/>
              <a:t>I</a:t>
            </a:r>
            <a:r>
              <a:rPr lang="en-BE" sz="1600" dirty="0"/>
              <a:t>n 2017, NGOs (incl. </a:t>
            </a:r>
            <a:r>
              <a:rPr lang="en-BE" sz="1600" dirty="0" err="1"/>
              <a:t>Milieudefensie</a:t>
            </a:r>
            <a:r>
              <a:rPr lang="en-BE" sz="1600" dirty="0"/>
              <a:t>) </a:t>
            </a:r>
            <a:r>
              <a:rPr lang="en-US" sz="1600" dirty="0"/>
              <a:t>filed </a:t>
            </a:r>
            <a:r>
              <a:rPr lang="en-BE" sz="1600" dirty="0"/>
              <a:t>with Dutch NCP </a:t>
            </a:r>
            <a:r>
              <a:rPr lang="en-US" sz="1600" dirty="0"/>
              <a:t>a complaint against ING for failure to commit appropriately to achieving targets under the 2015 Paris Agreement</a:t>
            </a:r>
            <a:endParaRPr lang="en-BE" sz="1600" dirty="0"/>
          </a:p>
          <a:p>
            <a:pPr marL="171450" lvl="0" indent="-171450">
              <a:buFont typeface="Arial" panose="020B0604020202020204" pitchFamily="34" charset="0"/>
              <a:buChar char="&gt;"/>
            </a:pPr>
            <a:r>
              <a:rPr lang="en-US" sz="1600" dirty="0"/>
              <a:t>The complaint alleged that ING had violated environment and consumer interest provisions of the OECD Guidelines by failing to set targets to reduce the emission of greenhouse gases from its financial products. Further, ING had not reported the indirect product emissions of companies and processes that it financed</a:t>
            </a:r>
            <a:endParaRPr lang="en-BE" sz="1600" dirty="0"/>
          </a:p>
          <a:p>
            <a:pPr marL="171450" lvl="0" indent="-171450">
              <a:buFont typeface="Arial" panose="020B0604020202020204" pitchFamily="34" charset="0"/>
              <a:buChar char="&gt;"/>
            </a:pPr>
            <a:r>
              <a:rPr lang="en-US" sz="1600" dirty="0"/>
              <a:t>The final statement by the NCP held that ING is obliged under the OECD Guidelines for Multinational Enterprises to set climate goals that are aligned with the Paris Agreement. </a:t>
            </a:r>
            <a:endParaRPr lang="en-BE" sz="1600" dirty="0"/>
          </a:p>
          <a:p>
            <a:pPr marL="171450" lvl="0" indent="-171450">
              <a:buFont typeface="Arial" panose="020B0604020202020204" pitchFamily="34" charset="0"/>
              <a:buChar char="&gt;"/>
            </a:pPr>
            <a:r>
              <a:rPr lang="en-US" sz="1600" dirty="0"/>
              <a:t>Pursuant to the willingness of both parties to participate in mediation, agreement was reached with respect to ING’s adoption of </a:t>
            </a:r>
            <a:r>
              <a:rPr lang="en-BE" sz="1600" dirty="0"/>
              <a:t>specific </a:t>
            </a:r>
            <a:r>
              <a:rPr lang="en-US" sz="1600" dirty="0"/>
              <a:t>methodologies to measure and set targets with respect to the bank’s climate impact</a:t>
            </a:r>
            <a:endParaRPr lang="en-BE" sz="1600" dirty="0"/>
          </a:p>
          <a:p>
            <a:pPr marL="171450" lvl="0" indent="-171450">
              <a:buFont typeface="Arial" panose="020B0604020202020204" pitchFamily="34" charset="0"/>
              <a:buChar char="&gt;"/>
            </a:pPr>
            <a:endParaRPr lang="en-BE" sz="1600" dirty="0"/>
          </a:p>
          <a:p>
            <a:pPr marL="171450" lvl="0" indent="-171450">
              <a:buFont typeface="Arial" panose="020B0604020202020204" pitchFamily="34" charset="0"/>
              <a:buChar char="&gt;"/>
            </a:pPr>
            <a:endParaRPr lang="en-GB" sz="1600" dirty="0"/>
          </a:p>
        </p:txBody>
      </p:sp>
      <p:sp>
        <p:nvSpPr>
          <p:cNvPr id="65" name="Rounded Rectangle 3">
            <a:extLst>
              <a:ext uri="{FF2B5EF4-FFF2-40B4-BE49-F238E27FC236}">
                <a16:creationId xmlns:a16="http://schemas.microsoft.com/office/drawing/2014/main" id="{E62B28BF-E33F-33A0-1829-D182E1457012}"/>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3622B7AB-FF7F-802C-0103-F0EC3DCA8FC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EE9F583-B6AA-6F40-326B-01406879B605}"/>
              </a:ext>
            </a:extLst>
          </p:cNvPr>
          <p:cNvPicPr>
            <a:picLocks noChangeAspect="1"/>
          </p:cNvPicPr>
          <p:nvPr/>
        </p:nvPicPr>
        <p:blipFill>
          <a:blip r:embed="rId5"/>
          <a:stretch>
            <a:fillRect/>
          </a:stretch>
        </p:blipFill>
        <p:spPr>
          <a:xfrm>
            <a:off x="6409501" y="1654977"/>
            <a:ext cx="5123534" cy="4330724"/>
          </a:xfrm>
          <a:prstGeom prst="rect">
            <a:avLst/>
          </a:prstGeom>
        </p:spPr>
      </p:pic>
    </p:spTree>
    <p:extLst>
      <p:ext uri="{BB962C8B-B14F-4D97-AF65-F5344CB8AC3E}">
        <p14:creationId xmlns:p14="http://schemas.microsoft.com/office/powerpoint/2010/main" val="219529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76AC3-5EBB-A99B-17F4-D5CA2E9EC015}"/>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FE7017D8-FF81-6762-E23D-57342A6781C7}"/>
              </a:ext>
            </a:extLst>
          </p:cNvPr>
          <p:cNvSpPr>
            <a:spLocks noGrp="1"/>
          </p:cNvSpPr>
          <p:nvPr>
            <p:ph type="title"/>
          </p:nvPr>
        </p:nvSpPr>
        <p:spPr/>
        <p:txBody>
          <a:bodyPr/>
          <a:lstStyle/>
          <a:p>
            <a:r>
              <a:rPr lang="en-BE" dirty="0" err="1"/>
              <a:t>Milieudefensie</a:t>
            </a:r>
            <a:r>
              <a:rPr lang="en-BE" dirty="0"/>
              <a:t> vs ING (ongoing)</a:t>
            </a:r>
            <a:endParaRPr lang="en-GB" altLang="ja-JP" dirty="0"/>
          </a:p>
        </p:txBody>
      </p:sp>
      <p:sp>
        <p:nvSpPr>
          <p:cNvPr id="5" name="Content Placeholder 4">
            <a:extLst>
              <a:ext uri="{FF2B5EF4-FFF2-40B4-BE49-F238E27FC236}">
                <a16:creationId xmlns:a16="http://schemas.microsoft.com/office/drawing/2014/main" id="{B876D322-87CD-C410-C60B-C3DA3093D28D}"/>
              </a:ext>
            </a:extLst>
          </p:cNvPr>
          <p:cNvSpPr>
            <a:spLocks noGrp="1"/>
          </p:cNvSpPr>
          <p:nvPr>
            <p:ph sz="quarter" idx="10"/>
          </p:nvPr>
        </p:nvSpPr>
        <p:spPr>
          <a:xfrm>
            <a:off x="412799" y="1495783"/>
            <a:ext cx="11347401" cy="4649112"/>
          </a:xfrm>
        </p:spPr>
        <p:txBody>
          <a:bodyPr numCol="1">
            <a:normAutofit fontScale="92500" lnSpcReduction="10000"/>
          </a:bodyPr>
          <a:lstStyle/>
          <a:p>
            <a:pPr marL="171450" lvl="0" indent="-171450">
              <a:buFont typeface="Arial" panose="020B0604020202020204" pitchFamily="34" charset="0"/>
              <a:buChar char="&gt;"/>
            </a:pPr>
            <a:r>
              <a:rPr lang="nl-BE" sz="1600" dirty="0">
                <a:hlinkClick r:id="rId3"/>
              </a:rPr>
              <a:t>Klimaatzaak | ING</a:t>
            </a:r>
            <a:endParaRPr lang="en-BE" sz="1600" dirty="0"/>
          </a:p>
          <a:p>
            <a:pPr marL="171450" lvl="0" indent="-171450">
              <a:buFont typeface="Arial" panose="020B0604020202020204" pitchFamily="34" charset="0"/>
              <a:buChar char="&gt;"/>
            </a:pPr>
            <a:r>
              <a:rPr lang="en-US" sz="1600" dirty="0"/>
              <a:t>On </a:t>
            </a:r>
            <a:r>
              <a:rPr lang="en-BE" sz="1600" dirty="0"/>
              <a:t>28 </a:t>
            </a:r>
            <a:r>
              <a:rPr lang="en-US" sz="1600" dirty="0"/>
              <a:t>March 2025, </a:t>
            </a:r>
            <a:r>
              <a:rPr lang="en-US" sz="1600" dirty="0" err="1"/>
              <a:t>Milieudefensie</a:t>
            </a:r>
            <a:r>
              <a:rPr lang="en-US" sz="1600" dirty="0"/>
              <a:t> served a formal summons to ING Bank</a:t>
            </a:r>
            <a:r>
              <a:rPr lang="en-BE" sz="1600" dirty="0"/>
              <a:t> (also on behalf of 30k+ co-claimants)</a:t>
            </a:r>
            <a:r>
              <a:rPr lang="en-US" sz="1600" dirty="0"/>
              <a:t>, initiating a civil lawsuit before the Amsterdam District Court</a:t>
            </a:r>
            <a:endParaRPr lang="en-BE" sz="1600" dirty="0"/>
          </a:p>
          <a:p>
            <a:pPr marL="171450" lvl="0" indent="-171450">
              <a:buFont typeface="Arial" panose="020B0604020202020204" pitchFamily="34" charset="0"/>
              <a:buChar char="&gt;"/>
            </a:pPr>
            <a:r>
              <a:rPr lang="nl-BE" sz="1600" dirty="0"/>
              <a:t>Milieudefensie </a:t>
            </a:r>
            <a:r>
              <a:rPr lang="nl-BE" sz="1600" dirty="0" err="1"/>
              <a:t>alleges</a:t>
            </a:r>
            <a:r>
              <a:rPr lang="nl-BE" sz="1600" dirty="0"/>
              <a:t> </a:t>
            </a:r>
            <a:r>
              <a:rPr lang="nl-BE" sz="1600" dirty="0" err="1"/>
              <a:t>that</a:t>
            </a:r>
            <a:r>
              <a:rPr lang="nl-BE" sz="1600" dirty="0"/>
              <a:t> </a:t>
            </a:r>
            <a:r>
              <a:rPr lang="nl-BE" sz="1600" dirty="0" err="1"/>
              <a:t>ING’s</a:t>
            </a:r>
            <a:r>
              <a:rPr lang="nl-BE" sz="1600" dirty="0"/>
              <a:t> </a:t>
            </a:r>
            <a:r>
              <a:rPr lang="nl-BE" sz="1600" dirty="0" err="1"/>
              <a:t>climate</a:t>
            </a:r>
            <a:r>
              <a:rPr lang="nl-BE" sz="1600" dirty="0"/>
              <a:t> </a:t>
            </a:r>
            <a:r>
              <a:rPr lang="nl-BE" sz="1600" dirty="0" err="1"/>
              <a:t>conduct</a:t>
            </a:r>
            <a:r>
              <a:rPr lang="nl-BE" sz="1600" dirty="0"/>
              <a:t> </a:t>
            </a:r>
            <a:r>
              <a:rPr lang="nl-BE" sz="1600" dirty="0" err="1"/>
              <a:t>violates</a:t>
            </a:r>
            <a:r>
              <a:rPr lang="nl-BE" sz="1600" dirty="0"/>
              <a:t> the </a:t>
            </a:r>
            <a:r>
              <a:rPr lang="nl-BE" sz="1600" dirty="0" err="1"/>
              <a:t>societal</a:t>
            </a:r>
            <a:r>
              <a:rPr lang="nl-BE" sz="1600" dirty="0"/>
              <a:t> </a:t>
            </a:r>
            <a:r>
              <a:rPr lang="nl-BE" sz="1600" dirty="0" err="1"/>
              <a:t>duty</a:t>
            </a:r>
            <a:r>
              <a:rPr lang="nl-BE" sz="1600" dirty="0"/>
              <a:t> of care </a:t>
            </a:r>
            <a:r>
              <a:rPr lang="nl-BE" sz="1600" dirty="0" err="1"/>
              <a:t>under</a:t>
            </a:r>
            <a:r>
              <a:rPr lang="nl-BE" sz="1600" dirty="0"/>
              <a:t> </a:t>
            </a:r>
            <a:r>
              <a:rPr lang="nl-BE" sz="1600" dirty="0" err="1"/>
              <a:t>Article</a:t>
            </a:r>
            <a:r>
              <a:rPr lang="nl-BE" sz="1600" dirty="0"/>
              <a:t> 6:162 of the Dutch Civil Code. </a:t>
            </a:r>
            <a:r>
              <a:rPr lang="nl-BE" sz="1600" dirty="0" err="1"/>
              <a:t>Drawing</a:t>
            </a:r>
            <a:r>
              <a:rPr lang="nl-BE" sz="1600" dirty="0"/>
              <a:t> </a:t>
            </a:r>
            <a:r>
              <a:rPr lang="nl-BE" sz="1600" dirty="0" err="1"/>
              <a:t>from</a:t>
            </a:r>
            <a:r>
              <a:rPr lang="nl-BE" sz="1600" dirty="0"/>
              <a:t> precedent (</a:t>
            </a:r>
            <a:r>
              <a:rPr lang="nl-BE" sz="1600" dirty="0" err="1"/>
              <a:t>Urgenda</a:t>
            </a:r>
            <a:r>
              <a:rPr lang="nl-BE" sz="1600" dirty="0"/>
              <a:t> v Netherlands, Milieudefensie v. Shell), </a:t>
            </a:r>
            <a:r>
              <a:rPr lang="nl-BE" sz="1600" dirty="0" err="1"/>
              <a:t>international</a:t>
            </a:r>
            <a:r>
              <a:rPr lang="nl-BE" sz="1600" dirty="0"/>
              <a:t> </a:t>
            </a:r>
            <a:r>
              <a:rPr lang="nl-BE" sz="1600" dirty="0" err="1"/>
              <a:t>climate</a:t>
            </a:r>
            <a:r>
              <a:rPr lang="nl-BE" sz="1600" dirty="0"/>
              <a:t> </a:t>
            </a:r>
            <a:r>
              <a:rPr lang="nl-BE" sz="1600" dirty="0" err="1"/>
              <a:t>science</a:t>
            </a:r>
            <a:r>
              <a:rPr lang="nl-BE" sz="1600" dirty="0"/>
              <a:t> (IPCC, IEA), and soft law </a:t>
            </a:r>
            <a:r>
              <a:rPr lang="nl-BE" sz="1600" dirty="0" err="1"/>
              <a:t>instruments</a:t>
            </a:r>
            <a:r>
              <a:rPr lang="nl-BE" sz="1600" dirty="0"/>
              <a:t> (</a:t>
            </a:r>
            <a:r>
              <a:rPr lang="nl-BE" sz="1600" dirty="0" err="1"/>
              <a:t>UNGPs</a:t>
            </a:r>
            <a:r>
              <a:rPr lang="nl-BE" sz="1600" dirty="0"/>
              <a:t>, OECD </a:t>
            </a:r>
            <a:r>
              <a:rPr lang="nl-BE" sz="1600" dirty="0" err="1"/>
              <a:t>Guidelines</a:t>
            </a:r>
            <a:r>
              <a:rPr lang="nl-BE" sz="1600" dirty="0"/>
              <a:t>), the </a:t>
            </a:r>
            <a:r>
              <a:rPr lang="en-BE" sz="1600" dirty="0"/>
              <a:t>NGO</a:t>
            </a:r>
            <a:r>
              <a:rPr lang="nl-BE" sz="1600" dirty="0"/>
              <a:t> </a:t>
            </a:r>
            <a:r>
              <a:rPr lang="nl-BE" sz="1600" dirty="0" err="1"/>
              <a:t>argues</a:t>
            </a:r>
            <a:r>
              <a:rPr lang="nl-BE" sz="1600" dirty="0"/>
              <a:t> </a:t>
            </a:r>
            <a:r>
              <a:rPr lang="nl-BE" sz="1600" dirty="0" err="1"/>
              <a:t>that</a:t>
            </a:r>
            <a:r>
              <a:rPr lang="nl-BE" sz="1600" dirty="0"/>
              <a:t> </a:t>
            </a:r>
            <a:r>
              <a:rPr lang="nl-BE" sz="1600" dirty="0" err="1"/>
              <a:t>ING’s</a:t>
            </a:r>
            <a:r>
              <a:rPr lang="nl-BE" sz="1600" dirty="0"/>
              <a:t> failure </a:t>
            </a:r>
            <a:r>
              <a:rPr lang="nl-BE" sz="1600" dirty="0" err="1"/>
              <a:t>to</a:t>
            </a:r>
            <a:r>
              <a:rPr lang="nl-BE" sz="1600" dirty="0"/>
              <a:t> </a:t>
            </a:r>
            <a:r>
              <a:rPr lang="nl-BE" sz="1600" dirty="0" err="1"/>
              <a:t>adopt</a:t>
            </a:r>
            <a:r>
              <a:rPr lang="nl-BE" sz="1600" dirty="0"/>
              <a:t> </a:t>
            </a:r>
            <a:r>
              <a:rPr lang="en-BE" sz="1600" dirty="0"/>
              <a:t>sufficient</a:t>
            </a:r>
            <a:r>
              <a:rPr lang="nl-BE" sz="1600" dirty="0"/>
              <a:t> </a:t>
            </a:r>
            <a:r>
              <a:rPr lang="nl-BE" sz="1600" dirty="0" err="1"/>
              <a:t>emissions</a:t>
            </a:r>
            <a:r>
              <a:rPr lang="nl-BE" sz="1600" dirty="0"/>
              <a:t> </a:t>
            </a:r>
            <a:r>
              <a:rPr lang="nl-BE" sz="1600" dirty="0" err="1"/>
              <a:t>reduction</a:t>
            </a:r>
            <a:r>
              <a:rPr lang="nl-BE" sz="1600" dirty="0"/>
              <a:t> </a:t>
            </a:r>
            <a:r>
              <a:rPr lang="nl-BE" sz="1600" dirty="0" err="1"/>
              <a:t>policies</a:t>
            </a:r>
            <a:r>
              <a:rPr lang="nl-BE" sz="1600" dirty="0"/>
              <a:t> </a:t>
            </a:r>
            <a:r>
              <a:rPr lang="nl-BE" sz="1600" dirty="0" err="1"/>
              <a:t>constitutes</a:t>
            </a:r>
            <a:r>
              <a:rPr lang="nl-BE" sz="1600" dirty="0"/>
              <a:t> a </a:t>
            </a:r>
            <a:r>
              <a:rPr lang="nl-BE" sz="1600" dirty="0" err="1"/>
              <a:t>tortious</a:t>
            </a:r>
            <a:r>
              <a:rPr lang="nl-BE" sz="1600" dirty="0"/>
              <a:t> act</a:t>
            </a:r>
            <a:endParaRPr lang="en-BE" sz="1600" dirty="0"/>
          </a:p>
          <a:p>
            <a:pPr marL="171450" lvl="0" indent="-171450">
              <a:buFont typeface="Arial" panose="020B0604020202020204" pitchFamily="34" charset="0"/>
              <a:buChar char="&gt;"/>
            </a:pPr>
            <a:r>
              <a:rPr lang="en-US" sz="1600" dirty="0"/>
              <a:t>The summons outlines that ING’s role as a financial enabler of fossil fuel expansion and other high-emission sectors results in both direct and facilitated emissions (scope 3), which ING fails to adequately report or reduce</a:t>
            </a:r>
            <a:endParaRPr lang="en-BE" sz="1600" dirty="0"/>
          </a:p>
          <a:p>
            <a:pPr marL="171450" lvl="0" indent="-171450">
              <a:buFont typeface="Arial" panose="020B0604020202020204" pitchFamily="34" charset="0"/>
              <a:buChar char="&gt;"/>
            </a:pPr>
            <a:r>
              <a:rPr lang="en-US" sz="1600" dirty="0" err="1"/>
              <a:t>Milieudefensie</a:t>
            </a:r>
            <a:r>
              <a:rPr lang="en-US" sz="1600" dirty="0"/>
              <a:t> asks the court to compel ING to take the following actions: </a:t>
            </a:r>
            <a:endParaRPr lang="en-BE" sz="1600" dirty="0"/>
          </a:p>
          <a:p>
            <a:pPr marL="441450" lvl="1" indent="-171450"/>
            <a:r>
              <a:rPr lang="en-US" sz="1600" dirty="0"/>
              <a:t>Halve its total emissions by 2030, and continue reducing thereafter, in line with the IPCC’s 1.5°C pathway</a:t>
            </a:r>
            <a:r>
              <a:rPr lang="en-BE" sz="1600" dirty="0"/>
              <a:t>	</a:t>
            </a:r>
          </a:p>
          <a:p>
            <a:pPr marL="441450" lvl="1" indent="-171450"/>
            <a:r>
              <a:rPr lang="en-US" sz="1600" dirty="0"/>
              <a:t>Reduce emissions in eight major sectors it finances (e.g., steel, aviation) in line with the International Energy Agency’s Net Zero Emissions (NZE) scenario. </a:t>
            </a:r>
            <a:endParaRPr lang="en-BE" sz="1600" dirty="0"/>
          </a:p>
          <a:p>
            <a:pPr marL="441450" lvl="1" indent="-171450"/>
            <a:r>
              <a:rPr lang="en-US" sz="1600" dirty="0"/>
              <a:t>Cease all financing and investment in companies starting new oil and gas projects</a:t>
            </a:r>
            <a:r>
              <a:rPr lang="en-BE" sz="1600" dirty="0"/>
              <a:t>,</a:t>
            </a:r>
          </a:p>
          <a:p>
            <a:pPr marL="441450" lvl="1" indent="-171450"/>
            <a:r>
              <a:rPr lang="en-US" sz="1600" dirty="0"/>
              <a:t>Require all large corporate clients to submit credible, science-based climate plans</a:t>
            </a:r>
            <a:endParaRPr lang="en-BE" sz="1600" dirty="0"/>
          </a:p>
          <a:p>
            <a:pPr marL="171450" lvl="0" indent="-171450">
              <a:buFont typeface="Arial" panose="020B0604020202020204" pitchFamily="34" charset="0"/>
              <a:buChar char="&gt;"/>
            </a:pPr>
            <a:endParaRPr lang="en-BE" sz="1600" dirty="0"/>
          </a:p>
          <a:p>
            <a:pPr marL="171450" lvl="0" indent="-171450">
              <a:buFont typeface="Arial" panose="020B0604020202020204" pitchFamily="34" charset="0"/>
              <a:buChar char="&gt;"/>
            </a:pPr>
            <a:endParaRPr lang="en-GB" sz="1600" dirty="0"/>
          </a:p>
        </p:txBody>
      </p:sp>
      <p:sp>
        <p:nvSpPr>
          <p:cNvPr id="65" name="Rounded Rectangle 3">
            <a:extLst>
              <a:ext uri="{FF2B5EF4-FFF2-40B4-BE49-F238E27FC236}">
                <a16:creationId xmlns:a16="http://schemas.microsoft.com/office/drawing/2014/main" id="{4A03700B-DF18-4B9C-A858-C4BE407FB035}"/>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48D4BB44-368A-18E6-5F72-BBF413F7235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333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550598-E803-44CD-9A42-4A58EE218C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6"/>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b="1" dirty="0">
                <a:solidFill>
                  <a:schemeClr val="bg1"/>
                </a:solidFill>
                <a:latin typeface="Arial" panose="020B0604020202020204" pitchFamily="34" charset="0"/>
                <a:ea typeface="Gulim" pitchFamily="34" charset="-127"/>
              </a:rPr>
              <a:t>Directors’ and officers’ duties and liability</a:t>
            </a:r>
          </a:p>
        </p:txBody>
      </p:sp>
    </p:spTree>
    <p:extLst>
      <p:ext uri="{BB962C8B-B14F-4D97-AF65-F5344CB8AC3E}">
        <p14:creationId xmlns:p14="http://schemas.microsoft.com/office/powerpoint/2010/main" val="2534681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descr="|">
            <a:extLst>
              <a:ext uri="{FF2B5EF4-FFF2-40B4-BE49-F238E27FC236}">
                <a16:creationId xmlns:a16="http://schemas.microsoft.com/office/drawing/2014/main" id="{05611BFA-DBFD-44BE-9D47-9D5E927B6FC0}"/>
              </a:ext>
            </a:extLst>
          </p:cNvPr>
          <p:cNvSpPr>
            <a:spLocks noGrp="1"/>
          </p:cNvSpPr>
          <p:nvPr>
            <p:ph type="title"/>
          </p:nvPr>
        </p:nvSpPr>
        <p:spPr>
          <a:xfrm>
            <a:off x="412800" y="374650"/>
            <a:ext cx="11347400" cy="856800"/>
          </a:xfrm>
        </p:spPr>
        <p:txBody>
          <a:bodyPr anchor="ctr">
            <a:normAutofit/>
          </a:bodyPr>
          <a:lstStyle/>
          <a:p>
            <a:r>
              <a:rPr lang="en-GB" dirty="0"/>
              <a:t>Directors’ and officers’ liability – admissibility challenges</a:t>
            </a:r>
          </a:p>
        </p:txBody>
      </p:sp>
      <p:sp>
        <p:nvSpPr>
          <p:cNvPr id="9" name="Content Placeholder 4">
            <a:extLst>
              <a:ext uri="{FF2B5EF4-FFF2-40B4-BE49-F238E27FC236}">
                <a16:creationId xmlns:a16="http://schemas.microsoft.com/office/drawing/2014/main" id="{83CA686D-F7E9-832A-62FE-EE4D0955D7D2}"/>
              </a:ext>
            </a:extLst>
          </p:cNvPr>
          <p:cNvSpPr txBox="1">
            <a:spLocks/>
          </p:cNvSpPr>
          <p:nvPr/>
        </p:nvSpPr>
        <p:spPr>
          <a:xfrm>
            <a:off x="412800" y="1465752"/>
            <a:ext cx="6222252" cy="856800"/>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What are directors’ duties? “</a:t>
            </a:r>
            <a:r>
              <a:rPr lang="en-GB" sz="1600" i="1" dirty="0">
                <a:latin typeface="Arial" panose="020B0604020202020204" pitchFamily="34" charset="0"/>
                <a:ea typeface="Arial" panose="020B0604020202020204" pitchFamily="34" charset="0"/>
              </a:rPr>
              <a:t>The corporate purpose is determined by the aim of collective profit of the current and future shareholders of the company</a:t>
            </a:r>
            <a:r>
              <a:rPr lang="en-GB" sz="1600" dirty="0">
                <a:latin typeface="Arial" panose="020B0604020202020204" pitchFamily="34" charset="0"/>
                <a:ea typeface="Arial" panose="020B0604020202020204" pitchFamily="34" charset="0"/>
              </a:rPr>
              <a:t>” (Belgian Supreme Court</a:t>
            </a:r>
            <a:r>
              <a:rPr lang="fr-FR" sz="1600" dirty="0">
                <a:latin typeface="Arial" panose="020B0604020202020204" pitchFamily="34" charset="0"/>
                <a:ea typeface="Arial" panose="020B0604020202020204" pitchFamily="34" charset="0"/>
              </a:rPr>
              <a:t>, 28 </a:t>
            </a:r>
            <a:r>
              <a:rPr lang="fr-FR" sz="1600" dirty="0" err="1">
                <a:latin typeface="Arial" panose="020B0604020202020204" pitchFamily="34" charset="0"/>
                <a:ea typeface="Arial" panose="020B0604020202020204" pitchFamily="34" charset="0"/>
              </a:rPr>
              <a:t>November</a:t>
            </a:r>
            <a:r>
              <a:rPr lang="fr-FR" sz="1600" dirty="0">
                <a:latin typeface="Arial" panose="020B0604020202020204" pitchFamily="34" charset="0"/>
                <a:ea typeface="Arial" panose="020B0604020202020204" pitchFamily="34" charset="0"/>
              </a:rPr>
              <a:t> 2013)</a:t>
            </a:r>
          </a:p>
          <a:p>
            <a:pPr marL="612900" lvl="1" indent="-342900"/>
            <a:r>
              <a:rPr lang="en-GB" sz="1600" i="1" dirty="0">
                <a:effectLst/>
                <a:latin typeface="Arial" panose="020B0604020202020204" pitchFamily="34" charset="0"/>
                <a:ea typeface="Arial" panose="020B0604020202020204" pitchFamily="34" charset="0"/>
              </a:rPr>
              <a:t>“</a:t>
            </a:r>
            <a:r>
              <a:rPr lang="en-GB" sz="1600" b="1" i="1" u="sng" dirty="0">
                <a:latin typeface="Arial" panose="020B0604020202020204" pitchFamily="34" charset="0"/>
                <a:ea typeface="Arial" panose="020B0604020202020204" pitchFamily="34" charset="0"/>
              </a:rPr>
              <a:t>O</a:t>
            </a:r>
            <a:r>
              <a:rPr lang="en-GB" sz="1600" b="1" i="1" u="sng" dirty="0">
                <a:effectLst/>
                <a:latin typeface="Arial" panose="020B0604020202020204" pitchFamily="34" charset="0"/>
                <a:ea typeface="Arial" panose="020B0604020202020204" pitchFamily="34" charset="0"/>
              </a:rPr>
              <a:t>ne</a:t>
            </a:r>
            <a:r>
              <a:rPr lang="en-GB" sz="1600" i="1" dirty="0">
                <a:effectLst/>
                <a:latin typeface="Arial" panose="020B0604020202020204" pitchFamily="34" charset="0"/>
                <a:ea typeface="Arial" panose="020B0604020202020204" pitchFamily="34" charset="0"/>
              </a:rPr>
              <a:t> of [the company’s] goals is to distribute or provide its partners with a direct or indirect patrimonial advantage</a:t>
            </a:r>
            <a:r>
              <a:rPr lang="en-GB" sz="1600" dirty="0">
                <a:effectLst/>
                <a:latin typeface="Arial" panose="020B0604020202020204" pitchFamily="34" charset="0"/>
                <a:ea typeface="Arial" panose="020B0604020202020204" pitchFamily="34" charset="0"/>
              </a:rPr>
              <a:t>” (Art. 1:1, of </a:t>
            </a:r>
            <a:r>
              <a:rPr lang="en-GB" sz="1600" dirty="0">
                <a:latin typeface="Arial" panose="020B0604020202020204" pitchFamily="34" charset="0"/>
                <a:ea typeface="Arial" panose="020B0604020202020204" pitchFamily="34" charset="0"/>
              </a:rPr>
              <a:t>2019 </a:t>
            </a:r>
            <a:r>
              <a:rPr lang="en-GB" sz="1600" dirty="0">
                <a:effectLst/>
                <a:latin typeface="Arial" panose="020B0604020202020204" pitchFamily="34" charset="0"/>
                <a:ea typeface="Arial" panose="020B0604020202020204" pitchFamily="34" charset="0"/>
              </a:rPr>
              <a:t>Belgian Code of Companies and Associations)</a:t>
            </a:r>
          </a:p>
          <a:p>
            <a:pPr marL="342900" indent="-342900">
              <a:buFont typeface="Arial" panose="020B0604020202020204" pitchFamily="34" charset="0"/>
              <a:buChar char="&gt;"/>
            </a:pPr>
            <a:r>
              <a:rPr lang="en-BE" sz="1600" dirty="0"/>
              <a:t>Sometimes started by company (ongoing Polish case of </a:t>
            </a:r>
            <a:r>
              <a:rPr lang="en-BE" sz="1600" i="1" dirty="0"/>
              <a:t>Enea vs former directors </a:t>
            </a:r>
            <a:r>
              <a:rPr lang="en-BE" sz="1600" dirty="0"/>
              <a:t>started in 2023 in the </a:t>
            </a:r>
            <a:r>
              <a:rPr lang="en-BE" sz="1600" dirty="0" err="1"/>
              <a:t>contect</a:t>
            </a:r>
            <a:r>
              <a:rPr lang="en-BE" sz="1600" dirty="0"/>
              <a:t> of board’s approval of </a:t>
            </a:r>
            <a:r>
              <a:rPr lang="nl-BE" sz="1600" dirty="0" err="1"/>
              <a:t>coal</a:t>
            </a:r>
            <a:r>
              <a:rPr lang="nl-BE" sz="1600" dirty="0"/>
              <a:t> investment</a:t>
            </a:r>
            <a:r>
              <a:rPr lang="en-BE" sz="1600" dirty="0"/>
              <a:t>)...</a:t>
            </a:r>
          </a:p>
          <a:p>
            <a:pPr marL="342900" indent="-342900">
              <a:buFont typeface="Arial" panose="020B0604020202020204" pitchFamily="34" charset="0"/>
              <a:buChar char="&gt;"/>
            </a:pPr>
            <a:r>
              <a:rPr lang="en-BE" sz="1600" dirty="0"/>
              <a:t>... but usually not, leading to a</a:t>
            </a:r>
            <a:r>
              <a:rPr lang="en-GB" sz="1600" dirty="0" err="1"/>
              <a:t>dmissibility</a:t>
            </a:r>
            <a:r>
              <a:rPr lang="en-GB" sz="1600" dirty="0"/>
              <a:t> challenges in many countries (first and foremost for company to start the claim); </a:t>
            </a:r>
            <a:r>
              <a:rPr lang="en-BE" sz="1600" dirty="0"/>
              <a:t>illustration in</a:t>
            </a:r>
            <a:r>
              <a:rPr lang="en-GB" sz="1600" dirty="0"/>
              <a:t> UK Shell case</a:t>
            </a:r>
            <a:r>
              <a:rPr lang="en-BE" sz="1600" dirty="0"/>
              <a:t> (</a:t>
            </a:r>
            <a:r>
              <a:rPr lang="nl-BE" sz="1600" dirty="0"/>
              <a:t>[2023] EWHC 1897</a:t>
            </a:r>
            <a:r>
              <a:rPr lang="en-BE" sz="1600" dirty="0"/>
              <a:t>)</a:t>
            </a:r>
            <a:r>
              <a:rPr lang="en-GB" sz="1600" dirty="0"/>
              <a:t>:</a:t>
            </a:r>
          </a:p>
          <a:p>
            <a:pPr marL="612900" lvl="1" indent="-342900"/>
            <a:r>
              <a:rPr lang="en-GB" sz="1600" dirty="0"/>
              <a:t>NGO defends activist purposes rather than company’s interest</a:t>
            </a:r>
          </a:p>
          <a:p>
            <a:pPr marL="612900" lvl="1" indent="-342900"/>
            <a:r>
              <a:rPr lang="en-GB" sz="1600" dirty="0"/>
              <a:t>Acknowledgment of “business judgment” rule</a:t>
            </a:r>
          </a:p>
        </p:txBody>
      </p:sp>
      <p:pic>
        <p:nvPicPr>
          <p:cNvPr id="2" name="Picture 2" descr="Image result for ulb llm international business law">
            <a:hlinkClick r:id="rId2"/>
            <a:extLst>
              <a:ext uri="{FF2B5EF4-FFF2-40B4-BE49-F238E27FC236}">
                <a16:creationId xmlns:a16="http://schemas.microsoft.com/office/drawing/2014/main" id="{3C308D43-7E40-0435-41AB-D4D8CAB405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948F040-2726-4670-A598-703A8017A54C}"/>
              </a:ext>
            </a:extLst>
          </p:cNvPr>
          <p:cNvPicPr>
            <a:picLocks noChangeAspect="1"/>
          </p:cNvPicPr>
          <p:nvPr/>
        </p:nvPicPr>
        <p:blipFill>
          <a:blip r:embed="rId4"/>
          <a:stretch>
            <a:fillRect/>
          </a:stretch>
        </p:blipFill>
        <p:spPr>
          <a:xfrm>
            <a:off x="6677628" y="1588235"/>
            <a:ext cx="5514372" cy="2987194"/>
          </a:xfrm>
          <a:prstGeom prst="rect">
            <a:avLst/>
          </a:prstGeom>
        </p:spPr>
      </p:pic>
      <p:pic>
        <p:nvPicPr>
          <p:cNvPr id="10" name="Picture 9">
            <a:extLst>
              <a:ext uri="{FF2B5EF4-FFF2-40B4-BE49-F238E27FC236}">
                <a16:creationId xmlns:a16="http://schemas.microsoft.com/office/drawing/2014/main" id="{504D39A7-16FB-B4C4-F11D-6689E8A50967}"/>
              </a:ext>
            </a:extLst>
          </p:cNvPr>
          <p:cNvPicPr>
            <a:picLocks noChangeAspect="1"/>
          </p:cNvPicPr>
          <p:nvPr/>
        </p:nvPicPr>
        <p:blipFill>
          <a:blip r:embed="rId5"/>
          <a:stretch>
            <a:fillRect/>
          </a:stretch>
        </p:blipFill>
        <p:spPr>
          <a:xfrm>
            <a:off x="8169937" y="3429000"/>
            <a:ext cx="3794760" cy="2442650"/>
          </a:xfrm>
          <a:prstGeom prst="rect">
            <a:avLst/>
          </a:prstGeom>
        </p:spPr>
      </p:pic>
    </p:spTree>
    <p:extLst>
      <p:ext uri="{BB962C8B-B14F-4D97-AF65-F5344CB8AC3E}">
        <p14:creationId xmlns:p14="http://schemas.microsoft.com/office/powerpoint/2010/main" val="2141246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59A3C5-2357-E773-7F09-79245483F51D}"/>
              </a:ext>
            </a:extLst>
          </p:cNvPr>
          <p:cNvPicPr>
            <a:picLocks noChangeAspect="1"/>
          </p:cNvPicPr>
          <p:nvPr/>
        </p:nvPicPr>
        <p:blipFill>
          <a:blip r:embed="rId3"/>
          <a:stretch>
            <a:fillRect/>
          </a:stretch>
        </p:blipFill>
        <p:spPr>
          <a:xfrm>
            <a:off x="249955" y="1664242"/>
            <a:ext cx="5485329" cy="2120702"/>
          </a:xfrm>
          <a:prstGeom prst="rect">
            <a:avLst/>
          </a:prstGeom>
        </p:spPr>
      </p:pic>
      <p:sp>
        <p:nvSpPr>
          <p:cNvPr id="4" name="Title 3">
            <a:extLst>
              <a:ext uri="{FF2B5EF4-FFF2-40B4-BE49-F238E27FC236}">
                <a16:creationId xmlns:a16="http://schemas.microsoft.com/office/drawing/2014/main" id="{6268B831-A468-4E15-AFA2-A9BE5243E416}"/>
              </a:ext>
            </a:extLst>
          </p:cNvPr>
          <p:cNvSpPr>
            <a:spLocks noGrp="1"/>
          </p:cNvSpPr>
          <p:nvPr>
            <p:ph type="title"/>
          </p:nvPr>
        </p:nvSpPr>
        <p:spPr/>
        <p:txBody>
          <a:bodyPr/>
          <a:lstStyle/>
          <a:p>
            <a:r>
              <a:rPr lang="en-BE" dirty="0"/>
              <a:t>French cases – Lafarge and Erika</a:t>
            </a:r>
            <a:endParaRPr lang="en-GB" dirty="0"/>
          </a:p>
        </p:txBody>
      </p:sp>
      <p:pic>
        <p:nvPicPr>
          <p:cNvPr id="7" name="Picture 6">
            <a:extLst>
              <a:ext uri="{FF2B5EF4-FFF2-40B4-BE49-F238E27FC236}">
                <a16:creationId xmlns:a16="http://schemas.microsoft.com/office/drawing/2014/main" id="{24645ED4-32E1-4D40-AC31-7DCDF3A01392}"/>
              </a:ext>
            </a:extLst>
          </p:cNvPr>
          <p:cNvPicPr>
            <a:picLocks noChangeAspect="1"/>
          </p:cNvPicPr>
          <p:nvPr/>
        </p:nvPicPr>
        <p:blipFill>
          <a:blip r:embed="rId4"/>
          <a:stretch>
            <a:fillRect/>
          </a:stretch>
        </p:blipFill>
        <p:spPr>
          <a:xfrm>
            <a:off x="5735284" y="1399231"/>
            <a:ext cx="6024916" cy="4410116"/>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2669A8DD-6294-4630-82D4-7B5B422DA29F}"/>
              </a:ext>
            </a:extLst>
          </p:cNvPr>
          <p:cNvPicPr>
            <a:picLocks noChangeAspect="1"/>
          </p:cNvPicPr>
          <p:nvPr/>
        </p:nvPicPr>
        <p:blipFill>
          <a:blip r:embed="rId5"/>
          <a:stretch>
            <a:fillRect/>
          </a:stretch>
        </p:blipFill>
        <p:spPr>
          <a:xfrm rot="21263267">
            <a:off x="613443" y="3763420"/>
            <a:ext cx="7244822" cy="1695737"/>
          </a:xfrm>
          <a:prstGeom prst="rect">
            <a:avLst/>
          </a:prstGeom>
          <a:ln>
            <a:noFill/>
          </a:ln>
          <a:effectLst>
            <a:outerShdw blurRad="190500" algn="tl" rotWithShape="0">
              <a:srgbClr val="000000">
                <a:alpha val="70000"/>
              </a:srgbClr>
            </a:outerShdw>
          </a:effectLst>
        </p:spPr>
      </p:pic>
      <p:pic>
        <p:nvPicPr>
          <p:cNvPr id="2" name="Picture 2" descr="Image result for ulb llm international business law">
            <a:hlinkClick r:id="rId6"/>
            <a:extLst>
              <a:ext uri="{FF2B5EF4-FFF2-40B4-BE49-F238E27FC236}">
                <a16:creationId xmlns:a16="http://schemas.microsoft.com/office/drawing/2014/main" id="{DE2D9426-8830-8CA2-3230-905C8D1AA24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472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72C2D-51A2-1571-DE92-AADF474F0A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7E19451-09A0-C8C3-F3EF-49F874582944}"/>
              </a:ext>
            </a:extLst>
          </p:cNvPr>
          <p:cNvSpPr>
            <a:spLocks noGrp="1"/>
          </p:cNvSpPr>
          <p:nvPr>
            <p:ph type="title"/>
          </p:nvPr>
        </p:nvSpPr>
        <p:spPr/>
        <p:txBody>
          <a:bodyPr/>
          <a:lstStyle/>
          <a:p>
            <a:r>
              <a:rPr lang="en-BE" dirty="0"/>
              <a:t>Italian ecocide case</a:t>
            </a:r>
            <a:endParaRPr lang="en-GB" dirty="0"/>
          </a:p>
        </p:txBody>
      </p:sp>
      <p:pic>
        <p:nvPicPr>
          <p:cNvPr id="2" name="Picture 2" descr="Image result for ulb llm international business law">
            <a:hlinkClick r:id="rId3"/>
            <a:extLst>
              <a:ext uri="{FF2B5EF4-FFF2-40B4-BE49-F238E27FC236}">
                <a16:creationId xmlns:a16="http://schemas.microsoft.com/office/drawing/2014/main" id="{A14669F8-2CD4-BCAE-6887-7AB639DCA1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49A09D8-A95A-E54E-3E04-EE4DC0ED2B49}"/>
              </a:ext>
            </a:extLst>
          </p:cNvPr>
          <p:cNvPicPr>
            <a:picLocks noChangeAspect="1"/>
          </p:cNvPicPr>
          <p:nvPr/>
        </p:nvPicPr>
        <p:blipFill>
          <a:blip r:embed="rId5"/>
          <a:stretch>
            <a:fillRect/>
          </a:stretch>
        </p:blipFill>
        <p:spPr>
          <a:xfrm>
            <a:off x="7448569" y="1643973"/>
            <a:ext cx="4311631" cy="2446153"/>
          </a:xfrm>
          <a:prstGeom prst="rect">
            <a:avLst/>
          </a:prstGeom>
        </p:spPr>
      </p:pic>
      <p:sp>
        <p:nvSpPr>
          <p:cNvPr id="8" name="Content Placeholder 4">
            <a:extLst>
              <a:ext uri="{FF2B5EF4-FFF2-40B4-BE49-F238E27FC236}">
                <a16:creationId xmlns:a16="http://schemas.microsoft.com/office/drawing/2014/main" id="{C558220B-30A3-81A0-0BF9-8E1F09366A95}"/>
              </a:ext>
            </a:extLst>
          </p:cNvPr>
          <p:cNvSpPr txBox="1">
            <a:spLocks/>
          </p:cNvSpPr>
          <p:nvPr/>
        </p:nvSpPr>
        <p:spPr>
          <a:xfrm>
            <a:off x="412800" y="1553677"/>
            <a:ext cx="6902400" cy="856800"/>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gt;"/>
            </a:pPr>
            <a:r>
              <a:rPr lang="en-US" sz="1600" dirty="0">
                <a:latin typeface="Arial" panose="020B0604020202020204" pitchFamily="34" charset="0"/>
                <a:ea typeface="Arial" panose="020B0604020202020204" pitchFamily="34" charset="0"/>
              </a:rPr>
              <a:t>Eleven company directors involved in the management of a chemical plant in Northern Italy have been convicted for knowingly polluting the soil and waterways of nearby communities</a:t>
            </a:r>
            <a:r>
              <a:rPr lang="en-BE" sz="1600" dirty="0">
                <a:latin typeface="Arial" panose="020B0604020202020204" pitchFamily="34" charset="0"/>
                <a:ea typeface="Arial" panose="020B0604020202020204" pitchFamily="34" charset="0"/>
              </a:rPr>
              <a:t> (</a:t>
            </a:r>
            <a:r>
              <a:rPr lang="en-US" sz="1600" dirty="0">
                <a:latin typeface="Arial" panose="020B0604020202020204" pitchFamily="34" charset="0"/>
                <a:ea typeface="Arial" panose="020B0604020202020204" pitchFamily="34" charset="0"/>
              </a:rPr>
              <a:t>prison sentences of up to 17 </a:t>
            </a:r>
            <a:r>
              <a:rPr lang="en-BE" sz="1600" dirty="0">
                <a:latin typeface="Arial" panose="020B0604020202020204" pitchFamily="34" charset="0"/>
                <a:ea typeface="Arial" panose="020B0604020202020204" pitchFamily="34" charset="0"/>
              </a:rPr>
              <a:t>years; millions in fine)</a:t>
            </a:r>
          </a:p>
          <a:p>
            <a:pPr marL="342900" indent="-342900">
              <a:buFont typeface="Arial" panose="020B0604020202020204" pitchFamily="34" charset="0"/>
              <a:buChar char="&gt;"/>
            </a:pPr>
            <a:r>
              <a:rPr lang="en-BE" sz="1600" dirty="0">
                <a:latin typeface="Arial" panose="020B0604020202020204" pitchFamily="34" charset="0"/>
                <a:ea typeface="Arial" panose="020B0604020202020204" pitchFamily="34" charset="0"/>
              </a:rPr>
              <a:t>Directors knew</a:t>
            </a:r>
            <a:r>
              <a:rPr lang="en-US" sz="1600" dirty="0">
                <a:latin typeface="Arial" panose="020B0604020202020204" pitchFamily="34" charset="0"/>
                <a:ea typeface="Arial" panose="020B0604020202020204" pitchFamily="34" charset="0"/>
              </a:rPr>
              <a:t> there was a risk that its activities could lead to PFAS </a:t>
            </a:r>
            <a:r>
              <a:rPr lang="en-BE" sz="1600" dirty="0">
                <a:latin typeface="Arial" panose="020B0604020202020204" pitchFamily="34" charset="0"/>
                <a:ea typeface="Arial" panose="020B0604020202020204" pitchFamily="34" charset="0"/>
              </a:rPr>
              <a:t>(</a:t>
            </a:r>
            <a:r>
              <a:rPr lang="nl-BE" sz="1600" dirty="0">
                <a:latin typeface="Arial" panose="020B0604020202020204" pitchFamily="34" charset="0"/>
                <a:ea typeface="Arial" panose="020B0604020202020204" pitchFamily="34" charset="0"/>
              </a:rPr>
              <a:t>Per- and </a:t>
            </a:r>
            <a:r>
              <a:rPr lang="nl-BE" sz="1600" dirty="0" err="1">
                <a:latin typeface="Arial" panose="020B0604020202020204" pitchFamily="34" charset="0"/>
                <a:ea typeface="Arial" panose="020B0604020202020204" pitchFamily="34" charset="0"/>
              </a:rPr>
              <a:t>polyfluoroalkyl</a:t>
            </a:r>
            <a:r>
              <a:rPr lang="nl-BE" sz="1600" dirty="0">
                <a:latin typeface="Arial" panose="020B0604020202020204" pitchFamily="34" charset="0"/>
                <a:ea typeface="Arial" panose="020B0604020202020204" pitchFamily="34" charset="0"/>
              </a:rPr>
              <a:t> </a:t>
            </a:r>
            <a:r>
              <a:rPr lang="nl-BE" sz="1600" dirty="0" err="1">
                <a:latin typeface="Arial" panose="020B0604020202020204" pitchFamily="34" charset="0"/>
                <a:ea typeface="Arial" panose="020B0604020202020204" pitchFamily="34" charset="0"/>
              </a:rPr>
              <a:t>substances</a:t>
            </a:r>
            <a:r>
              <a:rPr lang="en-BE" sz="1600" dirty="0">
                <a:latin typeface="Arial" panose="020B0604020202020204" pitchFamily="34" charset="0"/>
                <a:ea typeface="Arial" panose="020B0604020202020204" pitchFamily="34" charset="0"/>
              </a:rPr>
              <a:t> or “forever chemicals”) </a:t>
            </a:r>
            <a:r>
              <a:rPr lang="en-US" sz="1600" dirty="0">
                <a:latin typeface="Arial" panose="020B0604020202020204" pitchFamily="34" charset="0"/>
                <a:ea typeface="Arial" panose="020B0604020202020204" pitchFamily="34" charset="0"/>
              </a:rPr>
              <a:t>pollution leaking into the </a:t>
            </a:r>
            <a:r>
              <a:rPr lang="en-US" sz="1600" dirty="0" err="1">
                <a:latin typeface="Arial" panose="020B0604020202020204" pitchFamily="34" charset="0"/>
                <a:ea typeface="Arial" panose="020B0604020202020204" pitchFamily="34" charset="0"/>
              </a:rPr>
              <a:t>environmen</a:t>
            </a:r>
            <a:r>
              <a:rPr lang="en-BE" sz="1600" dirty="0">
                <a:latin typeface="Arial" panose="020B0604020202020204" pitchFamily="34" charset="0"/>
                <a:ea typeface="Arial" panose="020B0604020202020204" pitchFamily="34" charset="0"/>
              </a:rPr>
              <a:t>t</a:t>
            </a:r>
          </a:p>
          <a:p>
            <a:pPr marL="342900" indent="-342900">
              <a:buFont typeface="Arial" panose="020B0604020202020204" pitchFamily="34" charset="0"/>
              <a:buChar char="&gt;"/>
            </a:pPr>
            <a:r>
              <a:rPr lang="en-BE" sz="1600" dirty="0">
                <a:latin typeface="Arial" panose="020B0604020202020204" pitchFamily="34" charset="0"/>
                <a:ea typeface="Arial" panose="020B0604020202020204" pitchFamily="34" charset="0"/>
              </a:rPr>
              <a:t>First case to reach verdict. </a:t>
            </a:r>
            <a:r>
              <a:rPr lang="en-US" sz="1600" dirty="0">
                <a:latin typeface="Arial" panose="020B0604020202020204" pitchFamily="34" charset="0"/>
                <a:ea typeface="Arial" panose="020B0604020202020204" pitchFamily="34" charset="0"/>
              </a:rPr>
              <a:t>It is estimated that in Europe alone 23,000 sites are contaminated by PFAS substances</a:t>
            </a:r>
            <a:endParaRPr lang="en-BE" sz="1600" dirty="0">
              <a:latin typeface="Arial" panose="020B0604020202020204" pitchFamily="34" charset="0"/>
              <a:ea typeface="Arial" panose="020B0604020202020204" pitchFamily="34" charset="0"/>
            </a:endParaRPr>
          </a:p>
          <a:p>
            <a:pPr marL="342900" indent="-342900">
              <a:buFont typeface="Arial" panose="020B0604020202020204" pitchFamily="34" charset="0"/>
              <a:buChar char="&gt;"/>
            </a:pPr>
            <a:r>
              <a:rPr lang="nl-BE" sz="1600" dirty="0" err="1">
                <a:latin typeface="Arial" panose="020B0604020202020204" pitchFamily="34" charset="0"/>
                <a:ea typeface="Arial" panose="020B0604020202020204" pitchFamily="34" charset="0"/>
              </a:rPr>
              <a:t>EU’s</a:t>
            </a:r>
            <a:r>
              <a:rPr lang="nl-BE" sz="1600" dirty="0">
                <a:latin typeface="Arial" panose="020B0604020202020204" pitchFamily="34" charset="0"/>
                <a:ea typeface="Arial" panose="020B0604020202020204" pitchFamily="34" charset="0"/>
              </a:rPr>
              <a:t> </a:t>
            </a:r>
            <a:r>
              <a:rPr lang="nl-BE" sz="1600" dirty="0" err="1">
                <a:latin typeface="Arial" panose="020B0604020202020204" pitchFamily="34" charset="0"/>
                <a:ea typeface="Arial" panose="020B0604020202020204" pitchFamily="34" charset="0"/>
              </a:rPr>
              <a:t>updated</a:t>
            </a:r>
            <a:r>
              <a:rPr lang="nl-BE" sz="1600" dirty="0">
                <a:latin typeface="Arial" panose="020B0604020202020204" pitchFamily="34" charset="0"/>
                <a:ea typeface="Arial" panose="020B0604020202020204" pitchFamily="34" charset="0"/>
              </a:rPr>
              <a:t> </a:t>
            </a:r>
            <a:r>
              <a:rPr lang="nl-BE" sz="1600" dirty="0" err="1">
                <a:latin typeface="Arial" panose="020B0604020202020204" pitchFamily="34" charset="0"/>
                <a:ea typeface="Arial" panose="020B0604020202020204" pitchFamily="34" charset="0"/>
              </a:rPr>
              <a:t>Environmental</a:t>
            </a:r>
            <a:r>
              <a:rPr lang="nl-BE" sz="1600" dirty="0">
                <a:latin typeface="Arial" panose="020B0604020202020204" pitchFamily="34" charset="0"/>
                <a:ea typeface="Arial" panose="020B0604020202020204" pitchFamily="34" charset="0"/>
              </a:rPr>
              <a:t> Crime Directive</a:t>
            </a:r>
            <a:r>
              <a:rPr lang="en-BE" sz="1600" dirty="0">
                <a:latin typeface="Arial" panose="020B0604020202020204" pitchFamily="34" charset="0"/>
                <a:ea typeface="Arial" panose="020B0604020202020204" pitchFamily="34" charset="0"/>
              </a:rPr>
              <a:t> does not explicitly covers ecocide, but includes serious environmental offences comparable to ecocide (see next class)</a:t>
            </a:r>
          </a:p>
          <a:p>
            <a:pPr marL="342900" indent="-342900">
              <a:buFont typeface="Arial" panose="020B0604020202020204" pitchFamily="34" charset="0"/>
              <a:buChar char="&gt;"/>
            </a:pPr>
            <a:endParaRPr lang="en-BE" sz="1600" dirty="0">
              <a:latin typeface="Arial" panose="020B0604020202020204" pitchFamily="34" charset="0"/>
              <a:ea typeface="Arial" panose="020B0604020202020204" pitchFamily="34" charset="0"/>
            </a:endParaRPr>
          </a:p>
          <a:p>
            <a:pPr marL="342900" indent="-342900">
              <a:buFont typeface="Arial" panose="020B0604020202020204" pitchFamily="34" charset="0"/>
              <a:buChar char="&gt;"/>
            </a:pPr>
            <a:endParaRPr lang="en-BE" sz="1600" dirty="0">
              <a:latin typeface="Arial" panose="020B0604020202020204" pitchFamily="34" charset="0"/>
              <a:ea typeface="Arial" panose="020B0604020202020204" pitchFamily="34" charset="0"/>
            </a:endParaRPr>
          </a:p>
          <a:p>
            <a:pPr marL="342900" indent="-342900">
              <a:buFont typeface="Arial" panose="020B0604020202020204" pitchFamily="34" charset="0"/>
              <a:buChar char="&gt;"/>
            </a:pPr>
            <a:endParaRPr lang="en-GB" sz="1600" dirty="0"/>
          </a:p>
        </p:txBody>
      </p:sp>
    </p:spTree>
    <p:extLst>
      <p:ext uri="{BB962C8B-B14F-4D97-AF65-F5344CB8AC3E}">
        <p14:creationId xmlns:p14="http://schemas.microsoft.com/office/powerpoint/2010/main" val="2740308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E6B25B-3280-42D6-8112-A84E65D9E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A179684-CD5B-F880-EB7E-BB0914BEEC0F}"/>
              </a:ext>
            </a:extLst>
          </p:cNvPr>
          <p:cNvSpPr txBox="1">
            <a:spLocks/>
          </p:cNvSpPr>
          <p:nvPr/>
        </p:nvSpPr>
        <p:spPr>
          <a:xfrm>
            <a:off x="643828" y="501546"/>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Disclosure and greenwashing</a:t>
            </a:r>
          </a:p>
        </p:txBody>
      </p:sp>
    </p:spTree>
    <p:extLst>
      <p:ext uri="{BB962C8B-B14F-4D97-AF65-F5344CB8AC3E}">
        <p14:creationId xmlns:p14="http://schemas.microsoft.com/office/powerpoint/2010/main" val="2078388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5FC875-98AF-45D5-A872-E411AA18AC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00" y="53255"/>
            <a:ext cx="12193200" cy="6858000"/>
          </a:xfrm>
          <a:prstGeom prst="rect">
            <a:avLst/>
          </a:prstGeom>
        </p:spPr>
      </p:pic>
      <p:sp>
        <p:nvSpPr>
          <p:cNvPr id="8" name="FirmAddress">
            <a:extLst>
              <a:ext uri="{FF2B5EF4-FFF2-40B4-BE49-F238E27FC236}">
                <a16:creationId xmlns:a16="http://schemas.microsoft.com/office/drawing/2014/main" id="{FA45C7B8-3B6D-4D6F-9F45-385D2A90CEF6}"/>
              </a:ext>
            </a:extLst>
          </p:cNvPr>
          <p:cNvSpPr txBox="1">
            <a:spLocks noChangeArrowheads="1"/>
          </p:cNvSpPr>
          <p:nvPr/>
        </p:nvSpPr>
        <p:spPr>
          <a:xfrm>
            <a:off x="684801" y="4119343"/>
            <a:ext cx="2083706" cy="976399"/>
          </a:xfrm>
          <a:prstGeom prst="rect">
            <a:avLst/>
          </a:prstGeom>
        </p:spPr>
        <p:txBody>
          <a:bodyPr lIns="0">
            <a:noAutofit/>
          </a:bodyPr>
          <a:lstStyle>
            <a:lvl1pPr marL="0" indent="0" algn="l" defTabSz="914400" rtl="0" eaLnBrk="1" latinLnBrk="0" hangingPunct="1">
              <a:lnSpc>
                <a:spcPts val="2400"/>
              </a:lnSpc>
              <a:spcBef>
                <a:spcPts val="0"/>
              </a:spcBef>
              <a:spcAft>
                <a:spcPts val="1200"/>
              </a:spcAft>
              <a:buFont typeface="Arial" pitchFamily="34" charset="0"/>
              <a:buNone/>
              <a:defRPr sz="2000" kern="1200">
                <a:solidFill>
                  <a:schemeClr val="tx1"/>
                </a:solidFill>
                <a:latin typeface="Arial" pitchFamily="34" charset="0"/>
                <a:ea typeface="+mn-ea"/>
                <a:cs typeface="Arial" pitchFamily="34" charset="0"/>
              </a:defRPr>
            </a:lvl1pPr>
            <a:lvl2pPr marL="27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2pPr>
            <a:lvl3pPr marL="54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4pPr>
            <a:lvl5pPr marL="108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Aft>
                <a:spcPts val="200"/>
              </a:spcAft>
            </a:pPr>
            <a:endParaRPr lang="en-GB" sz="1200" dirty="0">
              <a:solidFill>
                <a:schemeClr val="bg1"/>
              </a:solidFill>
            </a:endParaRPr>
          </a:p>
        </p:txBody>
      </p:sp>
      <p:sp>
        <p:nvSpPr>
          <p:cNvPr id="2" name="Rectangle 1">
            <a:extLst>
              <a:ext uri="{FF2B5EF4-FFF2-40B4-BE49-F238E27FC236}">
                <a16:creationId xmlns:a16="http://schemas.microsoft.com/office/drawing/2014/main" id="{A8EDF97B-E8F9-493C-8DF8-00C71AF1E577}"/>
              </a:ext>
            </a:extLst>
          </p:cNvPr>
          <p:cNvSpPr/>
          <p:nvPr/>
        </p:nvSpPr>
        <p:spPr>
          <a:xfrm>
            <a:off x="0" y="6594265"/>
            <a:ext cx="833883" cy="246221"/>
          </a:xfrm>
          <a:prstGeom prst="rect">
            <a:avLst/>
          </a:prstGeom>
        </p:spPr>
        <p:txBody>
          <a:bodyPr wrap="none">
            <a:spAutoFit/>
          </a:bodyPr>
          <a:lstStyle/>
          <a:p>
            <a:r>
              <a:rPr lang="en-GB" sz="1000" dirty="0">
                <a:solidFill>
                  <a:schemeClr val="bg1"/>
                </a:solidFill>
              </a:rPr>
              <a:t>A45554948</a:t>
            </a:r>
          </a:p>
        </p:txBody>
      </p:sp>
      <p:sp>
        <p:nvSpPr>
          <p:cNvPr id="11" name="Title 1">
            <a:extLst>
              <a:ext uri="{FF2B5EF4-FFF2-40B4-BE49-F238E27FC236}">
                <a16:creationId xmlns:a16="http://schemas.microsoft.com/office/drawing/2014/main" id="{4E1D3948-8EFB-48F2-8650-7682B9E32BF6}"/>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rPr>
              <a:t>Introduction</a:t>
            </a:r>
          </a:p>
        </p:txBody>
      </p:sp>
    </p:spTree>
    <p:extLst>
      <p:ext uri="{BB962C8B-B14F-4D97-AF65-F5344CB8AC3E}">
        <p14:creationId xmlns:p14="http://schemas.microsoft.com/office/powerpoint/2010/main" val="39018791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3C425-3254-4CFB-B80F-A8C5F9E8A036}"/>
              </a:ext>
            </a:extLst>
          </p:cNvPr>
          <p:cNvSpPr>
            <a:spLocks noGrp="1"/>
          </p:cNvSpPr>
          <p:nvPr>
            <p:ph type="title"/>
          </p:nvPr>
        </p:nvSpPr>
        <p:spPr/>
        <p:txBody>
          <a:bodyPr/>
          <a:lstStyle/>
          <a:p>
            <a:r>
              <a:rPr lang="en-GB"/>
              <a:t>What is greenwashing?</a:t>
            </a:r>
            <a:endParaRPr lang="en-GB" dirty="0"/>
          </a:p>
        </p:txBody>
      </p:sp>
      <p:grpSp>
        <p:nvGrpSpPr>
          <p:cNvPr id="6" name="Group 5">
            <a:extLst>
              <a:ext uri="{FF2B5EF4-FFF2-40B4-BE49-F238E27FC236}">
                <a16:creationId xmlns:a16="http://schemas.microsoft.com/office/drawing/2014/main" id="{E771A741-3116-346C-A8B9-5B7EDEBA38F0}"/>
              </a:ext>
            </a:extLst>
          </p:cNvPr>
          <p:cNvGrpSpPr>
            <a:grpSpLocks noChangeAspect="1"/>
          </p:cNvGrpSpPr>
          <p:nvPr/>
        </p:nvGrpSpPr>
        <p:grpSpPr>
          <a:xfrm flipH="1">
            <a:off x="2118266" y="3441170"/>
            <a:ext cx="2721306" cy="2721306"/>
            <a:chOff x="1473534" y="5713360"/>
            <a:chExt cx="1633215" cy="1633215"/>
          </a:xfrm>
        </p:grpSpPr>
        <p:sp>
          <p:nvSpPr>
            <p:cNvPr id="7" name="Teardrop 6">
              <a:extLst>
                <a:ext uri="{FF2B5EF4-FFF2-40B4-BE49-F238E27FC236}">
                  <a16:creationId xmlns:a16="http://schemas.microsoft.com/office/drawing/2014/main" id="{93DAC78C-FCE8-7F33-3FC8-4CEB647653A1}"/>
                </a:ext>
              </a:extLst>
            </p:cNvPr>
            <p:cNvSpPr>
              <a:spLocks noChangeAspect="1"/>
            </p:cNvSpPr>
            <p:nvPr/>
          </p:nvSpPr>
          <p:spPr bwMode="auto">
            <a:xfrm flipV="1">
              <a:off x="1473534" y="5713360"/>
              <a:ext cx="1633215" cy="1633215"/>
            </a:xfrm>
            <a:prstGeom prst="teardrop">
              <a:avLst/>
            </a:prstGeom>
            <a:solidFill>
              <a:srgbClr val="CCE5FF">
                <a:alpha val="87000"/>
              </a:srgbClr>
            </a:solidFill>
            <a:ln w="6350" cap="flat" cmpd="sng" algn="ctr">
              <a:solidFill>
                <a:srgbClr val="ACD5FF"/>
              </a:solidFill>
              <a:prstDash val="solid"/>
              <a:miter lim="800000"/>
              <a:headEnd type="none" w="med" len="med"/>
              <a:tailEnd type="none" w="med" len="med"/>
            </a:ln>
            <a:effectLst/>
          </p:spPr>
          <p:txBody>
            <a:bodyPr vert="horz" wrap="none" lIns="54000" tIns="54000" rIns="54000" bIns="5400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sp>
          <p:nvSpPr>
            <p:cNvPr id="8" name="Rectangle 7">
              <a:extLst>
                <a:ext uri="{FF2B5EF4-FFF2-40B4-BE49-F238E27FC236}">
                  <a16:creationId xmlns:a16="http://schemas.microsoft.com/office/drawing/2014/main" id="{521D7160-A1A9-8CE1-DAB8-67C9575F312B}"/>
                </a:ext>
              </a:extLst>
            </p:cNvPr>
            <p:cNvSpPr/>
            <p:nvPr/>
          </p:nvSpPr>
          <p:spPr>
            <a:xfrm>
              <a:off x="1563298" y="6005083"/>
              <a:ext cx="1460592" cy="995601"/>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
                  <a:srgbClr val="AF005F"/>
                </a:buClr>
                <a:buSzTx/>
                <a:buFontTx/>
                <a:buNone/>
                <a:tabLst/>
                <a:defRPr/>
              </a:pPr>
              <a:r>
                <a:rPr kumimoji="0" lang="en-GB" sz="1600" b="0" i="1" u="none" strike="noStrike" kern="1200" cap="none" spc="0" normalizeH="0" baseline="0" noProof="0" dirty="0">
                  <a:ln>
                    <a:noFill/>
                  </a:ln>
                  <a:effectLst/>
                  <a:uLnTx/>
                  <a:uFillTx/>
                  <a:latin typeface="Arial"/>
                  <a:ea typeface="+mn-ea"/>
                  <a:cs typeface="Arial"/>
                </a:rPr>
                <a:t>“where a company uses advertising and public messaging to appear more climate friendly and environmentally sustainable than it really is” – </a:t>
              </a:r>
              <a:r>
                <a:rPr kumimoji="0" lang="en-GB" sz="1600" b="0" u="none" strike="noStrike" kern="1200" cap="none" spc="0" normalizeH="0" baseline="0" noProof="0" dirty="0" err="1">
                  <a:ln>
                    <a:noFill/>
                  </a:ln>
                  <a:solidFill>
                    <a:srgbClr val="9A0054"/>
                  </a:solidFill>
                  <a:effectLst/>
                  <a:uLnTx/>
                  <a:uFillTx/>
                  <a:latin typeface="Arial"/>
                  <a:ea typeface="+mn-ea"/>
                  <a:cs typeface="Arial"/>
                </a:rPr>
                <a:t>ClientEarth</a:t>
              </a:r>
              <a:endParaRPr kumimoji="0" lang="en-GB" sz="1600" b="0" u="none" strike="noStrike" kern="1200" cap="none" spc="0" normalizeH="0" baseline="0" noProof="0" dirty="0">
                <a:ln>
                  <a:noFill/>
                </a:ln>
                <a:solidFill>
                  <a:srgbClr val="9A0054"/>
                </a:solidFill>
                <a:effectLst/>
                <a:uLnTx/>
                <a:uFillTx/>
                <a:latin typeface="Arial"/>
                <a:ea typeface="+mn-ea"/>
                <a:cs typeface="Arial"/>
              </a:endParaRPr>
            </a:p>
          </p:txBody>
        </p:sp>
      </p:grpSp>
      <p:sp>
        <p:nvSpPr>
          <p:cNvPr id="9" name="Freeform 6">
            <a:extLst>
              <a:ext uri="{FF2B5EF4-FFF2-40B4-BE49-F238E27FC236}">
                <a16:creationId xmlns:a16="http://schemas.microsoft.com/office/drawing/2014/main" id="{3703C9FD-78C9-EECA-F14A-543BBC79D3CA}"/>
              </a:ext>
            </a:extLst>
          </p:cNvPr>
          <p:cNvSpPr>
            <a:spLocks noChangeAspect="1"/>
          </p:cNvSpPr>
          <p:nvPr/>
        </p:nvSpPr>
        <p:spPr>
          <a:xfrm>
            <a:off x="4977634" y="3444936"/>
            <a:ext cx="2762485" cy="2673183"/>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solidFill>
            <a:srgbClr val="99CC99">
              <a:alpha val="40000"/>
            </a:srgbClr>
          </a:solidFill>
          <a:ln w="7602" cap="flat">
            <a:solidFill>
              <a:srgbClr val="99CC99"/>
            </a:solidFill>
            <a:prstDash val="solid"/>
            <a:miter/>
          </a:ln>
        </p:spPr>
        <p:txBody>
          <a:bodyPr rtlCol="0" anchor="ctr"/>
          <a:lstStyle/>
          <a:p>
            <a:pPr marL="182563" marR="0" lvl="0" indent="0" algn="l"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solidFill>
                  <a:srgbClr val="000000"/>
                </a:solidFill>
                <a:effectLst/>
                <a:uLnTx/>
                <a:uFillTx/>
                <a:latin typeface="Arial"/>
                <a:ea typeface="+mn-ea"/>
                <a:cs typeface="Arial"/>
              </a:rPr>
              <a:t>“exaggerating the </a:t>
            </a:r>
            <a:br>
              <a:rPr kumimoji="0" lang="en-GB" sz="1600" b="0" i="1" u="none" strike="noStrike" kern="1200" cap="none" spc="0" normalizeH="0" baseline="0" noProof="0" dirty="0">
                <a:ln>
                  <a:noFill/>
                </a:ln>
                <a:solidFill>
                  <a:srgbClr val="000000"/>
                </a:solidFill>
                <a:effectLst/>
                <a:uLnTx/>
                <a:uFillTx/>
                <a:latin typeface="Arial"/>
                <a:ea typeface="+mn-ea"/>
                <a:cs typeface="Arial"/>
              </a:rPr>
            </a:br>
            <a:r>
              <a:rPr kumimoji="0" lang="en-GB" sz="1600" b="0" i="1" u="none" strike="noStrike" kern="1200" cap="none" spc="0" normalizeH="0" baseline="0" noProof="0" dirty="0">
                <a:ln>
                  <a:noFill/>
                </a:ln>
                <a:solidFill>
                  <a:srgbClr val="000000"/>
                </a:solidFill>
                <a:effectLst/>
                <a:uLnTx/>
                <a:uFillTx/>
                <a:latin typeface="Arial"/>
                <a:ea typeface="+mn-ea"/>
                <a:cs typeface="Arial"/>
              </a:rPr>
              <a:t>extent to which products or services take into account environmental and sustainability factors” </a:t>
            </a:r>
          </a:p>
          <a:p>
            <a:pPr marL="182563" marR="0" lvl="0" indent="0" algn="l" defTabSz="914400" rtl="0" eaLnBrk="1" fontAlgn="auto" latinLnBrk="0" hangingPunct="1">
              <a:lnSpc>
                <a:spcPct val="100000"/>
              </a:lnSpc>
              <a:spcBef>
                <a:spcPts val="0"/>
              </a:spcBef>
              <a:spcAft>
                <a:spcPts val="0"/>
              </a:spcAft>
              <a:buClrTx/>
              <a:buSzTx/>
              <a:buFontTx/>
              <a:buNone/>
              <a:tabLst/>
              <a:defRPr/>
            </a:pPr>
            <a:r>
              <a:rPr kumimoji="0" lang="en-GB" sz="1600" b="0" u="none" strike="noStrike" kern="1200" cap="none" spc="0" normalizeH="0" baseline="0" noProof="0" dirty="0">
                <a:ln>
                  <a:noFill/>
                </a:ln>
                <a:solidFill>
                  <a:srgbClr val="000000"/>
                </a:solidFill>
                <a:effectLst/>
                <a:uLnTx/>
                <a:uFillTx/>
                <a:latin typeface="Arial"/>
                <a:ea typeface="+mn-ea"/>
                <a:cs typeface="Arial"/>
              </a:rPr>
              <a:t>– </a:t>
            </a:r>
            <a:r>
              <a:rPr kumimoji="0" lang="en-GB" sz="1600" b="0" u="none" strike="noStrike" kern="1200" cap="none" spc="0" normalizeH="0" baseline="0" noProof="0" dirty="0">
                <a:ln>
                  <a:noFill/>
                </a:ln>
                <a:solidFill>
                  <a:srgbClr val="9A0054"/>
                </a:solidFill>
                <a:effectLst/>
                <a:uLnTx/>
                <a:uFillTx/>
                <a:latin typeface="Arial"/>
                <a:ea typeface="+mn-ea"/>
                <a:cs typeface="Arial"/>
              </a:rPr>
              <a:t>U.S. SEC</a:t>
            </a:r>
          </a:p>
        </p:txBody>
      </p:sp>
      <p:sp>
        <p:nvSpPr>
          <p:cNvPr id="10" name="Rectangle 9">
            <a:extLst>
              <a:ext uri="{FF2B5EF4-FFF2-40B4-BE49-F238E27FC236}">
                <a16:creationId xmlns:a16="http://schemas.microsoft.com/office/drawing/2014/main" id="{EBBF8DDB-F592-A0C3-3794-F57E2085531F}"/>
              </a:ext>
            </a:extLst>
          </p:cNvPr>
          <p:cNvSpPr>
            <a:spLocks noChangeAspect="1"/>
          </p:cNvSpPr>
          <p:nvPr/>
        </p:nvSpPr>
        <p:spPr>
          <a:xfrm>
            <a:off x="5162793" y="2613229"/>
            <a:ext cx="1361582"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AF005F"/>
              </a:buClr>
              <a:buSzTx/>
              <a:buFontTx/>
              <a:buNone/>
              <a:tabLst/>
              <a:defRPr/>
            </a:pPr>
            <a:endParaRPr kumimoji="0" lang="en-GB" sz="1000" b="1" i="0" u="none" strike="noStrike" kern="1200" cap="none" spc="0" normalizeH="0" baseline="0" noProof="0" dirty="0">
              <a:ln>
                <a:noFill/>
              </a:ln>
              <a:solidFill>
                <a:srgbClr val="4D4D4D"/>
              </a:solidFill>
              <a:effectLst/>
              <a:uLnTx/>
              <a:uFillTx/>
              <a:latin typeface="Arial"/>
              <a:ea typeface="+mn-ea"/>
              <a:cs typeface="Arial"/>
            </a:endParaRPr>
          </a:p>
        </p:txBody>
      </p:sp>
      <p:grpSp>
        <p:nvGrpSpPr>
          <p:cNvPr id="11" name="Group 10">
            <a:extLst>
              <a:ext uri="{FF2B5EF4-FFF2-40B4-BE49-F238E27FC236}">
                <a16:creationId xmlns:a16="http://schemas.microsoft.com/office/drawing/2014/main" id="{A4D934F3-E042-0EEB-3B74-FD4C54AE66FF}"/>
              </a:ext>
            </a:extLst>
          </p:cNvPr>
          <p:cNvGrpSpPr/>
          <p:nvPr/>
        </p:nvGrpSpPr>
        <p:grpSpPr>
          <a:xfrm>
            <a:off x="8275052" y="2372823"/>
            <a:ext cx="3653954" cy="3762622"/>
            <a:chOff x="6472647" y="5731959"/>
            <a:chExt cx="1647232" cy="1667218"/>
          </a:xfrm>
        </p:grpSpPr>
        <p:sp>
          <p:nvSpPr>
            <p:cNvPr id="12" name="Freeform 11">
              <a:extLst>
                <a:ext uri="{FF2B5EF4-FFF2-40B4-BE49-F238E27FC236}">
                  <a16:creationId xmlns:a16="http://schemas.microsoft.com/office/drawing/2014/main" id="{D5D6DF91-F1CC-4410-A17C-63C292D4A9E2}"/>
                </a:ext>
              </a:extLst>
            </p:cNvPr>
            <p:cNvSpPr>
              <a:spLocks noChangeAspect="1"/>
            </p:cNvSpPr>
            <p:nvPr/>
          </p:nvSpPr>
          <p:spPr>
            <a:xfrm>
              <a:off x="6472647" y="5731959"/>
              <a:ext cx="1647232" cy="1667218"/>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solidFill>
              <a:srgbClr val="DF99BF">
                <a:alpha val="40000"/>
              </a:srgbClr>
            </a:solidFill>
            <a:ln w="9525" cap="flat">
              <a:solidFill>
                <a:srgbClr val="DF99BF"/>
              </a:solidFill>
              <a:prstDash val="solid"/>
              <a:miter/>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4D4D4D"/>
                </a:solidFill>
                <a:effectLst/>
                <a:uLnTx/>
                <a:uFillTx/>
                <a:latin typeface="Arial"/>
                <a:ea typeface="+mn-ea"/>
                <a:cs typeface="Arial"/>
              </a:endParaRPr>
            </a:p>
          </p:txBody>
        </p:sp>
        <p:sp>
          <p:nvSpPr>
            <p:cNvPr id="13" name="Rectangle 12">
              <a:extLst>
                <a:ext uri="{FF2B5EF4-FFF2-40B4-BE49-F238E27FC236}">
                  <a16:creationId xmlns:a16="http://schemas.microsoft.com/office/drawing/2014/main" id="{3DABF533-5CAB-200D-EA45-0BA21A816D41}"/>
                </a:ext>
              </a:extLst>
            </p:cNvPr>
            <p:cNvSpPr/>
            <p:nvPr/>
          </p:nvSpPr>
          <p:spPr>
            <a:xfrm>
              <a:off x="6561037" y="5822063"/>
              <a:ext cx="1348131" cy="1119745"/>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1" u="none" strike="noStrike" kern="1200" cap="none" spc="0" normalizeH="0" baseline="0" noProof="0" dirty="0">
                  <a:ln>
                    <a:noFill/>
                  </a:ln>
                  <a:effectLst/>
                  <a:uLnTx/>
                  <a:uFillTx/>
                  <a:latin typeface="Arial"/>
                  <a:ea typeface="+mn-ea"/>
                  <a:cs typeface="Arial"/>
                </a:rPr>
                <a:t>“a practice where sustainability-related statements, declarations, actions, or communications do not clearly and fairly reflect the underlying sustainability profile of an entity, a financial product, or financial services. This practice may be misleading to consumers, investors, or other market participants”.– </a:t>
              </a:r>
              <a:r>
                <a:rPr kumimoji="0" lang="en-GB" sz="1600" b="0" u="none" strike="noStrike" kern="1200" cap="none" spc="0" normalizeH="0" baseline="0" noProof="0" dirty="0">
                  <a:ln>
                    <a:noFill/>
                  </a:ln>
                  <a:solidFill>
                    <a:srgbClr val="9A0054"/>
                  </a:solidFill>
                  <a:effectLst/>
                  <a:uLnTx/>
                  <a:uFillTx/>
                  <a:latin typeface="Arial"/>
                  <a:ea typeface="+mn-ea"/>
                  <a:cs typeface="Arial"/>
                </a:rPr>
                <a:t>European Supervisory Authorities</a:t>
              </a:r>
            </a:p>
          </p:txBody>
        </p:sp>
      </p:grpSp>
      <p:sp>
        <p:nvSpPr>
          <p:cNvPr id="17" name="Freeform 5">
            <a:extLst>
              <a:ext uri="{FF2B5EF4-FFF2-40B4-BE49-F238E27FC236}">
                <a16:creationId xmlns:a16="http://schemas.microsoft.com/office/drawing/2014/main" id="{51291D89-2BBE-8E9B-D922-E2905FEE005A}"/>
              </a:ext>
            </a:extLst>
          </p:cNvPr>
          <p:cNvSpPr>
            <a:spLocks noChangeAspect="1"/>
          </p:cNvSpPr>
          <p:nvPr/>
        </p:nvSpPr>
        <p:spPr>
          <a:xfrm>
            <a:off x="5609951" y="1526563"/>
            <a:ext cx="2408320" cy="1723211"/>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solidFill>
            <a:srgbClr val="CCCCE5">
              <a:alpha val="87000"/>
            </a:srgbClr>
          </a:solidFill>
          <a:ln w="19050" cap="flat">
            <a:solidFill>
              <a:srgbClr val="9999CC"/>
            </a:solidFill>
            <a:prstDash val="solid"/>
            <a:miter/>
          </a:ln>
        </p:spPr>
        <p:txBody>
          <a:bodyPr vert="vert" rtlCol="0" anchor="ctr"/>
          <a:lstStyle/>
          <a:p>
            <a:pPr marL="0" marR="0" lvl="0" indent="0" algn="ctr" defTabSz="1022350" rtl="0" eaLnBrk="1" fontAlgn="auto" latinLnBrk="0" hangingPunct="1">
              <a:lnSpc>
                <a:spcPct val="90000"/>
              </a:lnSpc>
              <a:spcBef>
                <a:spcPct val="0"/>
              </a:spcBef>
              <a:spcAft>
                <a:spcPct val="35000"/>
              </a:spcAft>
              <a:buClrTx/>
              <a:buSzTx/>
              <a:buFontTx/>
              <a:buNone/>
              <a:tabLst/>
              <a:defRPr/>
            </a:pP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sp>
        <p:nvSpPr>
          <p:cNvPr id="18" name="Rectangle 17">
            <a:extLst>
              <a:ext uri="{FF2B5EF4-FFF2-40B4-BE49-F238E27FC236}">
                <a16:creationId xmlns:a16="http://schemas.microsoft.com/office/drawing/2014/main" id="{83305D64-2146-C350-ECD4-3A4A78A474B3}"/>
              </a:ext>
            </a:extLst>
          </p:cNvPr>
          <p:cNvSpPr/>
          <p:nvPr/>
        </p:nvSpPr>
        <p:spPr>
          <a:xfrm>
            <a:off x="5888104" y="1844669"/>
            <a:ext cx="1852015" cy="1438855"/>
          </a:xfrm>
          <a:prstGeom prst="rect">
            <a:avLst/>
          </a:prstGeom>
          <a:noFill/>
          <a:ln>
            <a:noFill/>
          </a:ln>
        </p:spPr>
        <p:txBody>
          <a:bodyPr wrap="square">
            <a:spAutoFit/>
          </a:bodyPr>
          <a:lstStyle/>
          <a:p>
            <a:pPr algn="ctr" defTabSz="1022350">
              <a:lnSpc>
                <a:spcPct val="90000"/>
              </a:lnSpc>
              <a:spcBef>
                <a:spcPct val="0"/>
              </a:spcBef>
              <a:spcAft>
                <a:spcPct val="35000"/>
              </a:spcAft>
              <a:defRPr/>
            </a:pPr>
            <a:r>
              <a:rPr kumimoji="0" lang="en-GB" sz="1600" i="0" u="none" strike="noStrike" kern="1200" cap="none" spc="0" normalizeH="0" baseline="0" noProof="0" dirty="0">
                <a:ln>
                  <a:noFill/>
                </a:ln>
                <a:effectLst/>
                <a:uLnTx/>
                <a:uFillTx/>
                <a:latin typeface="Arial"/>
                <a:ea typeface="+mn-ea"/>
                <a:cs typeface="Arial"/>
              </a:rPr>
              <a:t>Increasingly heavier focus on social aspect, human rights and just transition</a:t>
            </a:r>
          </a:p>
          <a:p>
            <a:pPr marL="0" marR="0" lvl="0" indent="0" algn="ctr" defTabSz="1022350" rtl="0" eaLnBrk="1" fontAlgn="auto" latinLnBrk="0" hangingPunct="1">
              <a:lnSpc>
                <a:spcPct val="90000"/>
              </a:lnSpc>
              <a:spcBef>
                <a:spcPct val="0"/>
              </a:spcBef>
              <a:spcAft>
                <a:spcPct val="35000"/>
              </a:spcAft>
              <a:buClrTx/>
              <a:buSzTx/>
              <a:buFontTx/>
              <a:buNone/>
              <a:tabLst/>
              <a:defRPr/>
            </a:pPr>
            <a:endParaRPr kumimoji="0" lang="en-GB" sz="1100" b="1" i="0" u="none" strike="noStrike" kern="1200" cap="none" spc="0" normalizeH="0" baseline="0" noProof="0" dirty="0">
              <a:ln>
                <a:noFill/>
              </a:ln>
              <a:solidFill>
                <a:srgbClr val="4D4D4D"/>
              </a:solidFill>
              <a:effectLst/>
              <a:uLnTx/>
              <a:uFillTx/>
              <a:latin typeface="Arial"/>
              <a:ea typeface="+mn-ea"/>
              <a:cs typeface="Arial"/>
            </a:endParaRPr>
          </a:p>
        </p:txBody>
      </p:sp>
      <p:sp>
        <p:nvSpPr>
          <p:cNvPr id="4" name="Content Placeholder 2">
            <a:extLst>
              <a:ext uri="{FF2B5EF4-FFF2-40B4-BE49-F238E27FC236}">
                <a16:creationId xmlns:a16="http://schemas.microsoft.com/office/drawing/2014/main" id="{86D0155F-E77A-F044-21CB-E9C574CE60FB}"/>
              </a:ext>
            </a:extLst>
          </p:cNvPr>
          <p:cNvSpPr txBox="1">
            <a:spLocks/>
          </p:cNvSpPr>
          <p:nvPr/>
        </p:nvSpPr>
        <p:spPr>
          <a:xfrm>
            <a:off x="412800" y="1581357"/>
            <a:ext cx="11347399"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t>Specific definitions vary depending on</a:t>
            </a:r>
            <a:br>
              <a:rPr lang="en-GB" sz="1600" dirty="0"/>
            </a:br>
            <a:r>
              <a:rPr lang="en-GB" sz="1600" dirty="0"/>
              <a:t>context / local laws</a:t>
            </a:r>
          </a:p>
          <a:p>
            <a:pPr lvl="1"/>
            <a:r>
              <a:rPr lang="en-GB" sz="1600" dirty="0"/>
              <a:t>In general and broad sense, it is any </a:t>
            </a:r>
            <a:r>
              <a:rPr lang="en-GB" sz="1600" dirty="0">
                <a:solidFill>
                  <a:schemeClr val="tx2"/>
                </a:solidFill>
              </a:rPr>
              <a:t>misleading </a:t>
            </a:r>
            <a:br>
              <a:rPr lang="en-GB" sz="1600" dirty="0">
                <a:solidFill>
                  <a:schemeClr val="tx2"/>
                </a:solidFill>
              </a:rPr>
            </a:br>
            <a:r>
              <a:rPr lang="en-GB" sz="1600" dirty="0">
                <a:solidFill>
                  <a:schemeClr val="tx2"/>
                </a:solidFill>
              </a:rPr>
              <a:t>presentation of the extent to which products, </a:t>
            </a:r>
            <a:br>
              <a:rPr lang="en-GB" sz="1600" dirty="0">
                <a:solidFill>
                  <a:schemeClr val="tx2"/>
                </a:solidFill>
              </a:rPr>
            </a:br>
            <a:r>
              <a:rPr lang="en-GB" sz="1600" dirty="0">
                <a:solidFill>
                  <a:schemeClr val="tx2"/>
                </a:solidFill>
              </a:rPr>
              <a:t>services, businesses or entities have a positive </a:t>
            </a:r>
            <a:br>
              <a:rPr lang="en-GB" sz="1600" dirty="0">
                <a:solidFill>
                  <a:schemeClr val="tx2"/>
                </a:solidFill>
              </a:rPr>
            </a:br>
            <a:r>
              <a:rPr lang="en-GB" sz="1600" dirty="0">
                <a:solidFill>
                  <a:schemeClr val="tx2"/>
                </a:solidFill>
              </a:rPr>
              <a:t>environmental (and broader sustainable) impact </a:t>
            </a:r>
          </a:p>
        </p:txBody>
      </p:sp>
    </p:spTree>
    <p:extLst>
      <p:ext uri="{BB962C8B-B14F-4D97-AF65-F5344CB8AC3E}">
        <p14:creationId xmlns:p14="http://schemas.microsoft.com/office/powerpoint/2010/main" val="1419088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997D1CBA-E27E-418C-B721-0AA3F2B24961}"/>
              </a:ext>
            </a:extLst>
          </p:cNvPr>
          <p:cNvSpPr>
            <a:spLocks noGrp="1"/>
          </p:cNvSpPr>
          <p:nvPr>
            <p:ph type="title"/>
          </p:nvPr>
        </p:nvSpPr>
        <p:spPr/>
        <p:txBody>
          <a:bodyPr/>
          <a:lstStyle/>
          <a:p>
            <a:r>
              <a:rPr lang="en-GB" dirty="0"/>
              <a:t>Where might greenwashing occur?</a:t>
            </a:r>
          </a:p>
        </p:txBody>
      </p:sp>
      <p:grpSp>
        <p:nvGrpSpPr>
          <p:cNvPr id="8" name="Group 7">
            <a:extLst>
              <a:ext uri="{FF2B5EF4-FFF2-40B4-BE49-F238E27FC236}">
                <a16:creationId xmlns:a16="http://schemas.microsoft.com/office/drawing/2014/main" id="{7ADCEE0B-6C6F-41FA-B8BF-C535233EEB50}"/>
              </a:ext>
            </a:extLst>
          </p:cNvPr>
          <p:cNvGrpSpPr/>
          <p:nvPr/>
        </p:nvGrpSpPr>
        <p:grpSpPr>
          <a:xfrm>
            <a:off x="431800" y="2525729"/>
            <a:ext cx="5507272" cy="3712109"/>
            <a:chOff x="344731" y="2195529"/>
            <a:chExt cx="6002114" cy="2957411"/>
          </a:xfrm>
        </p:grpSpPr>
        <p:sp>
          <p:nvSpPr>
            <p:cNvPr id="28" name="Rectangle: Diagonal Corners Rounded 27">
              <a:extLst>
                <a:ext uri="{FF2B5EF4-FFF2-40B4-BE49-F238E27FC236}">
                  <a16:creationId xmlns:a16="http://schemas.microsoft.com/office/drawing/2014/main" id="{82222DD2-450C-400B-9688-34D20A9191FA}"/>
                </a:ext>
              </a:extLst>
            </p:cNvPr>
            <p:cNvSpPr/>
            <p:nvPr/>
          </p:nvSpPr>
          <p:spPr>
            <a:xfrm>
              <a:off x="2458845" y="2195529"/>
              <a:ext cx="1944000" cy="925915"/>
            </a:xfrm>
            <a:prstGeom prst="snip1Rect">
              <a:avLst/>
            </a:prstGeom>
            <a:solidFill>
              <a:srgbClr val="C3C3C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Mandatory climate reporting within formal documents e.g. annual reports</a:t>
              </a:r>
            </a:p>
            <a:p>
              <a:pPr algn="ctr"/>
              <a:endParaRPr lang="en-GB" sz="1100" dirty="0">
                <a:solidFill>
                  <a:schemeClr val="bg1"/>
                </a:solidFill>
              </a:endParaRPr>
            </a:p>
          </p:txBody>
        </p:sp>
        <p:sp>
          <p:nvSpPr>
            <p:cNvPr id="29" name="Rectangle: Diagonal Corners Rounded 28">
              <a:extLst>
                <a:ext uri="{FF2B5EF4-FFF2-40B4-BE49-F238E27FC236}">
                  <a16:creationId xmlns:a16="http://schemas.microsoft.com/office/drawing/2014/main" id="{7F5560BA-CD98-4881-B658-CE0F58AF1565}"/>
                </a:ext>
              </a:extLst>
            </p:cNvPr>
            <p:cNvSpPr/>
            <p:nvPr/>
          </p:nvSpPr>
          <p:spPr>
            <a:xfrm>
              <a:off x="1401881" y="3207498"/>
              <a:ext cx="1944000" cy="925915"/>
            </a:xfrm>
            <a:prstGeom prst="snip1Rect">
              <a:avLst/>
            </a:prstGeom>
            <a:solidFill>
              <a:srgbClr val="66CC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Mandatory disclosures to comply with legislation </a:t>
              </a:r>
              <a:br>
                <a:rPr lang="en-GB" sz="1400" dirty="0">
                  <a:solidFill>
                    <a:schemeClr val="bg1"/>
                  </a:solidFill>
                </a:rPr>
              </a:br>
              <a:r>
                <a:rPr lang="en-GB" sz="1400" dirty="0">
                  <a:solidFill>
                    <a:schemeClr val="bg1"/>
                  </a:solidFill>
                </a:rPr>
                <a:t>e.g. prospectuses</a:t>
              </a:r>
            </a:p>
            <a:p>
              <a:pPr algn="ctr"/>
              <a:endParaRPr lang="en-GB" sz="1100" dirty="0">
                <a:solidFill>
                  <a:schemeClr val="bg1"/>
                </a:solidFill>
              </a:endParaRPr>
            </a:p>
          </p:txBody>
        </p:sp>
        <p:sp>
          <p:nvSpPr>
            <p:cNvPr id="30" name="Rectangle: Diagonal Corners Rounded 29">
              <a:extLst>
                <a:ext uri="{FF2B5EF4-FFF2-40B4-BE49-F238E27FC236}">
                  <a16:creationId xmlns:a16="http://schemas.microsoft.com/office/drawing/2014/main" id="{67FA1795-A290-42B4-A1A1-80635D587F7E}"/>
                </a:ext>
              </a:extLst>
            </p:cNvPr>
            <p:cNvSpPr/>
            <p:nvPr/>
          </p:nvSpPr>
          <p:spPr>
            <a:xfrm>
              <a:off x="344731" y="4227025"/>
              <a:ext cx="1944000" cy="925915"/>
            </a:xfrm>
            <a:prstGeom prst="snip1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Advertising</a:t>
              </a:r>
            </a:p>
            <a:p>
              <a:pPr algn="ctr"/>
              <a:endParaRPr lang="en-GB" sz="1400" dirty="0">
                <a:solidFill>
                  <a:schemeClr val="bg1"/>
                </a:solidFill>
              </a:endParaRPr>
            </a:p>
          </p:txBody>
        </p:sp>
        <p:sp>
          <p:nvSpPr>
            <p:cNvPr id="31" name="Rectangle: Diagonal Corners Rounded 30">
              <a:extLst>
                <a:ext uri="{FF2B5EF4-FFF2-40B4-BE49-F238E27FC236}">
                  <a16:creationId xmlns:a16="http://schemas.microsoft.com/office/drawing/2014/main" id="{E23E104A-30F3-4DD2-8645-1448B89398AA}"/>
                </a:ext>
              </a:extLst>
            </p:cNvPr>
            <p:cNvSpPr/>
            <p:nvPr/>
          </p:nvSpPr>
          <p:spPr>
            <a:xfrm>
              <a:off x="2373880" y="4227025"/>
              <a:ext cx="1944000" cy="925915"/>
            </a:xfrm>
            <a:prstGeom prst="snip1Rect">
              <a:avLst/>
            </a:prstGeom>
            <a:solidFill>
              <a:srgbClr val="9999CC"/>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Labelling and product descriptions</a:t>
              </a:r>
            </a:p>
            <a:p>
              <a:pPr algn="ctr"/>
              <a:endParaRPr lang="en-GB" sz="1100" dirty="0">
                <a:solidFill>
                  <a:schemeClr val="bg1"/>
                </a:solidFill>
              </a:endParaRPr>
            </a:p>
          </p:txBody>
        </p:sp>
        <p:sp>
          <p:nvSpPr>
            <p:cNvPr id="32" name="Rectangle: Diagonal Corners Rounded 31">
              <a:extLst>
                <a:ext uri="{FF2B5EF4-FFF2-40B4-BE49-F238E27FC236}">
                  <a16:creationId xmlns:a16="http://schemas.microsoft.com/office/drawing/2014/main" id="{6E9311E1-825D-4A19-B71B-1E72B8C98E47}"/>
                </a:ext>
              </a:extLst>
            </p:cNvPr>
            <p:cNvSpPr/>
            <p:nvPr/>
          </p:nvSpPr>
          <p:spPr>
            <a:xfrm>
              <a:off x="3430845" y="3201496"/>
              <a:ext cx="1944000" cy="925915"/>
            </a:xfrm>
            <a:prstGeom prst="snip1Rect">
              <a:avLst/>
            </a:prstGeom>
            <a:solidFill>
              <a:srgbClr val="99CC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Voluntary statements</a:t>
              </a:r>
            </a:p>
            <a:p>
              <a:pPr algn="ctr"/>
              <a:endParaRPr lang="en-GB" sz="1400" dirty="0">
                <a:solidFill>
                  <a:schemeClr val="bg1"/>
                </a:solidFill>
              </a:endParaRPr>
            </a:p>
          </p:txBody>
        </p:sp>
        <p:sp>
          <p:nvSpPr>
            <p:cNvPr id="33" name="Rectangle: Diagonal Corners Rounded 32">
              <a:extLst>
                <a:ext uri="{FF2B5EF4-FFF2-40B4-BE49-F238E27FC236}">
                  <a16:creationId xmlns:a16="http://schemas.microsoft.com/office/drawing/2014/main" id="{C739B18A-E21D-4820-98AB-95088BF00260}"/>
                </a:ext>
              </a:extLst>
            </p:cNvPr>
            <p:cNvSpPr/>
            <p:nvPr/>
          </p:nvSpPr>
          <p:spPr>
            <a:xfrm>
              <a:off x="4402845" y="4227024"/>
              <a:ext cx="1944000" cy="925915"/>
            </a:xfrm>
            <a:prstGeom prst="snip1Rect">
              <a:avLst/>
            </a:prstGeom>
            <a:solidFill>
              <a:srgbClr val="C9C1B8"/>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Social media</a:t>
              </a:r>
            </a:p>
            <a:p>
              <a:pPr algn="ctr"/>
              <a:endParaRPr lang="en-GB" sz="1400" dirty="0">
                <a:solidFill>
                  <a:schemeClr val="bg1"/>
                </a:solidFill>
              </a:endParaRPr>
            </a:p>
          </p:txBody>
        </p:sp>
      </p:grpSp>
      <p:sp>
        <p:nvSpPr>
          <p:cNvPr id="38" name="TextBox 37">
            <a:extLst>
              <a:ext uri="{FF2B5EF4-FFF2-40B4-BE49-F238E27FC236}">
                <a16:creationId xmlns:a16="http://schemas.microsoft.com/office/drawing/2014/main" id="{0C9DAD4B-374C-493E-9139-FA26D3857F72}"/>
              </a:ext>
            </a:extLst>
          </p:cNvPr>
          <p:cNvSpPr txBox="1"/>
          <p:nvPr/>
        </p:nvSpPr>
        <p:spPr>
          <a:xfrm>
            <a:off x="431800" y="1593742"/>
            <a:ext cx="5507272" cy="576000"/>
          </a:xfrm>
          <a:prstGeom prst="snip1Rect">
            <a:avLst/>
          </a:prstGeom>
          <a:solidFill>
            <a:schemeClr val="bg1">
              <a:lumMod val="95000"/>
            </a:schemeClr>
          </a:solidFill>
        </p:spPr>
        <p:txBody>
          <a:bodyPr wrap="square" anchor="ctr">
            <a:noAutofit/>
          </a:bodyPr>
          <a:lstStyle/>
          <a:p>
            <a:r>
              <a:rPr lang="en-GB" sz="1600" dirty="0">
                <a:solidFill>
                  <a:srgbClr val="4D4D4D"/>
                </a:solidFill>
                <a:latin typeface="Arial"/>
                <a:cs typeface="Arial"/>
              </a:rPr>
              <a:t>Statements that could give rise to potential liability risk can be made in various formats: </a:t>
            </a:r>
          </a:p>
          <a:p>
            <a:endParaRPr lang="en-GB" sz="1400" dirty="0">
              <a:solidFill>
                <a:srgbClr val="4D4D4D"/>
              </a:solidFill>
              <a:latin typeface="Arial"/>
              <a:cs typeface="Arial"/>
            </a:endParaRPr>
          </a:p>
        </p:txBody>
      </p:sp>
      <p:pic>
        <p:nvPicPr>
          <p:cNvPr id="4" name="Picture 3">
            <a:extLst>
              <a:ext uri="{FF2B5EF4-FFF2-40B4-BE49-F238E27FC236}">
                <a16:creationId xmlns:a16="http://schemas.microsoft.com/office/drawing/2014/main" id="{B8199512-C495-F209-D7FF-D32CA87893E9}"/>
              </a:ext>
            </a:extLst>
          </p:cNvPr>
          <p:cNvPicPr>
            <a:picLocks noChangeAspect="1"/>
          </p:cNvPicPr>
          <p:nvPr/>
        </p:nvPicPr>
        <p:blipFill>
          <a:blip r:embed="rId4"/>
          <a:stretch>
            <a:fillRect/>
          </a:stretch>
        </p:blipFill>
        <p:spPr>
          <a:xfrm>
            <a:off x="6331903" y="3105884"/>
            <a:ext cx="4703659" cy="245277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D42A48D7-6778-8EB5-F05F-E9C945D7AE09}"/>
              </a:ext>
            </a:extLst>
          </p:cNvPr>
          <p:cNvPicPr>
            <a:picLocks noChangeAspect="1"/>
          </p:cNvPicPr>
          <p:nvPr/>
        </p:nvPicPr>
        <p:blipFill>
          <a:blip r:embed="rId5"/>
          <a:stretch>
            <a:fillRect/>
          </a:stretch>
        </p:blipFill>
        <p:spPr>
          <a:xfrm>
            <a:off x="9013166" y="4569388"/>
            <a:ext cx="2953995" cy="1376413"/>
          </a:xfrm>
          <a:prstGeom prst="rect">
            <a:avLst/>
          </a:prstGeom>
          <a:ln>
            <a:noFill/>
          </a:ln>
          <a:effectLst>
            <a:outerShdw blurRad="292100" dist="139700" dir="2700000" algn="tl" rotWithShape="0">
              <a:srgbClr val="333333">
                <a:alpha val="65000"/>
              </a:srgbClr>
            </a:outerShdw>
          </a:effectLst>
        </p:spPr>
      </p:pic>
      <p:pic>
        <p:nvPicPr>
          <p:cNvPr id="18" name="Picture 17">
            <a:extLst>
              <a:ext uri="{FF2B5EF4-FFF2-40B4-BE49-F238E27FC236}">
                <a16:creationId xmlns:a16="http://schemas.microsoft.com/office/drawing/2014/main" id="{9649B93E-DB4B-9BC7-F145-8F2E8405ADFD}"/>
              </a:ext>
            </a:extLst>
          </p:cNvPr>
          <p:cNvPicPr>
            <a:picLocks noChangeAspect="1"/>
          </p:cNvPicPr>
          <p:nvPr/>
        </p:nvPicPr>
        <p:blipFill>
          <a:blip r:embed="rId6"/>
          <a:stretch>
            <a:fillRect/>
          </a:stretch>
        </p:blipFill>
        <p:spPr>
          <a:xfrm>
            <a:off x="6331903" y="1736237"/>
            <a:ext cx="5135819" cy="1178572"/>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30D372EE-7B92-8BD9-714D-44F079D41D4F}"/>
              </a:ext>
            </a:extLst>
          </p:cNvPr>
          <p:cNvPicPr>
            <a:picLocks noChangeAspect="1"/>
          </p:cNvPicPr>
          <p:nvPr/>
        </p:nvPicPr>
        <p:blipFill>
          <a:blip r:embed="rId7"/>
          <a:stretch>
            <a:fillRect/>
          </a:stretch>
        </p:blipFill>
        <p:spPr>
          <a:xfrm>
            <a:off x="10473772" y="5630331"/>
            <a:ext cx="1493389" cy="264173"/>
          </a:xfrm>
          <a:prstGeom prst="rect">
            <a:avLst/>
          </a:prstGeom>
        </p:spPr>
      </p:pic>
    </p:spTree>
    <p:custDataLst>
      <p:tags r:id="rId1"/>
    </p:custDataLst>
    <p:extLst>
      <p:ext uri="{BB962C8B-B14F-4D97-AF65-F5344CB8AC3E}">
        <p14:creationId xmlns:p14="http://schemas.microsoft.com/office/powerpoint/2010/main" val="3007359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3BF7D-71F9-2260-5F13-A3CB92E8146F}"/>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9CFAAA86-1F25-CDF9-4F32-648E7A2D8BF3}"/>
              </a:ext>
            </a:extLst>
          </p:cNvPr>
          <p:cNvSpPr>
            <a:spLocks noGrp="1"/>
          </p:cNvSpPr>
          <p:nvPr>
            <p:ph type="title"/>
          </p:nvPr>
        </p:nvSpPr>
        <p:spPr/>
        <p:txBody>
          <a:bodyPr/>
          <a:lstStyle/>
          <a:p>
            <a:r>
              <a:rPr lang="en-GB" dirty="0"/>
              <a:t>What enforcement risks does greenwashing entail? </a:t>
            </a:r>
          </a:p>
        </p:txBody>
      </p:sp>
      <p:sp>
        <p:nvSpPr>
          <p:cNvPr id="22" name="Freeform: Shape 21">
            <a:extLst>
              <a:ext uri="{FF2B5EF4-FFF2-40B4-BE49-F238E27FC236}">
                <a16:creationId xmlns:a16="http://schemas.microsoft.com/office/drawing/2014/main" id="{05FACA60-1D95-ED3A-2C9A-F9C9FA70F5F1}"/>
              </a:ext>
            </a:extLst>
          </p:cNvPr>
          <p:cNvSpPr/>
          <p:nvPr/>
        </p:nvSpPr>
        <p:spPr>
          <a:xfrm>
            <a:off x="6935334" y="3450657"/>
            <a:ext cx="428132" cy="582292"/>
          </a:xfrm>
          <a:custGeom>
            <a:avLst/>
            <a:gdLst>
              <a:gd name="connsiteX0" fmla="*/ 182193 w 209550"/>
              <a:gd name="connsiteY0" fmla="*/ 50497 h 304800"/>
              <a:gd name="connsiteX1" fmla="*/ 155523 w 209550"/>
              <a:gd name="connsiteY1" fmla="*/ 31447 h 304800"/>
              <a:gd name="connsiteX2" fmla="*/ 156761 w 209550"/>
              <a:gd name="connsiteY2" fmla="*/ 25541 h 304800"/>
              <a:gd name="connsiteX3" fmla="*/ 160190 w 209550"/>
              <a:gd name="connsiteY3" fmla="*/ 7634 h 304800"/>
              <a:gd name="connsiteX4" fmla="*/ 152094 w 209550"/>
              <a:gd name="connsiteY4" fmla="*/ 2015 h 304800"/>
              <a:gd name="connsiteX5" fmla="*/ 136568 w 209550"/>
              <a:gd name="connsiteY5" fmla="*/ 11540 h 304800"/>
              <a:gd name="connsiteX6" fmla="*/ 115613 w 209550"/>
              <a:gd name="connsiteY6" fmla="*/ 29637 h 304800"/>
              <a:gd name="connsiteX7" fmla="*/ 70465 w 209550"/>
              <a:gd name="connsiteY7" fmla="*/ 51830 h 304800"/>
              <a:gd name="connsiteX8" fmla="*/ 32841 w 209550"/>
              <a:gd name="connsiteY8" fmla="*/ 85358 h 304800"/>
              <a:gd name="connsiteX9" fmla="*/ 1504 w 209550"/>
              <a:gd name="connsiteY9" fmla="*/ 120601 h 304800"/>
              <a:gd name="connsiteX10" fmla="*/ 16363 w 209550"/>
              <a:gd name="connsiteY10" fmla="*/ 151081 h 304800"/>
              <a:gd name="connsiteX11" fmla="*/ 48462 w 209550"/>
              <a:gd name="connsiteY11" fmla="*/ 143461 h 304800"/>
              <a:gd name="connsiteX12" fmla="*/ 67131 w 209550"/>
              <a:gd name="connsiteY12" fmla="*/ 129554 h 304800"/>
              <a:gd name="connsiteX13" fmla="*/ 98468 w 209550"/>
              <a:gd name="connsiteY13" fmla="*/ 126697 h 304800"/>
              <a:gd name="connsiteX14" fmla="*/ 96563 w 209550"/>
              <a:gd name="connsiteY14" fmla="*/ 145080 h 304800"/>
              <a:gd name="connsiteX15" fmla="*/ 48843 w 209550"/>
              <a:gd name="connsiteY15" fmla="*/ 205659 h 304800"/>
              <a:gd name="connsiteX16" fmla="*/ 1694 w 209550"/>
              <a:gd name="connsiteY16" fmla="*/ 271096 h 304800"/>
              <a:gd name="connsiteX17" fmla="*/ 2933 w 209550"/>
              <a:gd name="connsiteY17" fmla="*/ 305291 h 304800"/>
              <a:gd name="connsiteX18" fmla="*/ 182669 w 209550"/>
              <a:gd name="connsiteY18" fmla="*/ 305291 h 304800"/>
              <a:gd name="connsiteX19" fmla="*/ 184098 w 209550"/>
              <a:gd name="connsiteY19" fmla="*/ 258713 h 304800"/>
              <a:gd name="connsiteX20" fmla="*/ 206387 w 209550"/>
              <a:gd name="connsiteY20" fmla="*/ 185657 h 304800"/>
              <a:gd name="connsiteX21" fmla="*/ 182193 w 209550"/>
              <a:gd name="connsiteY21" fmla="*/ 50497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550" h="304800">
                <a:moveTo>
                  <a:pt x="182193" y="50497"/>
                </a:moveTo>
                <a:cubicBezTo>
                  <a:pt x="175050" y="42686"/>
                  <a:pt x="165715" y="35162"/>
                  <a:pt x="155523" y="31447"/>
                </a:cubicBezTo>
                <a:cubicBezTo>
                  <a:pt x="156000" y="29542"/>
                  <a:pt x="156380" y="27542"/>
                  <a:pt x="156761" y="25541"/>
                </a:cubicBezTo>
                <a:cubicBezTo>
                  <a:pt x="157904" y="19541"/>
                  <a:pt x="159047" y="13635"/>
                  <a:pt x="160190" y="7634"/>
                </a:cubicBezTo>
                <a:cubicBezTo>
                  <a:pt x="161619" y="14"/>
                  <a:pt x="158667" y="-1986"/>
                  <a:pt x="152094" y="2015"/>
                </a:cubicBezTo>
                <a:cubicBezTo>
                  <a:pt x="146951" y="5158"/>
                  <a:pt x="141712" y="8396"/>
                  <a:pt x="136568" y="11540"/>
                </a:cubicBezTo>
                <a:cubicBezTo>
                  <a:pt x="128472" y="16493"/>
                  <a:pt x="120947" y="21922"/>
                  <a:pt x="115613" y="29637"/>
                </a:cubicBezTo>
                <a:cubicBezTo>
                  <a:pt x="98945" y="33257"/>
                  <a:pt x="83133" y="41543"/>
                  <a:pt x="70465" y="51830"/>
                </a:cubicBezTo>
                <a:cubicBezTo>
                  <a:pt x="57225" y="62498"/>
                  <a:pt x="43223" y="75262"/>
                  <a:pt x="32841" y="85358"/>
                </a:cubicBezTo>
                <a:cubicBezTo>
                  <a:pt x="23030" y="94883"/>
                  <a:pt x="5695" y="111647"/>
                  <a:pt x="1504" y="120601"/>
                </a:cubicBezTo>
                <a:cubicBezTo>
                  <a:pt x="-2116" y="128411"/>
                  <a:pt x="9600" y="146414"/>
                  <a:pt x="16363" y="151081"/>
                </a:cubicBezTo>
                <a:cubicBezTo>
                  <a:pt x="26555" y="158034"/>
                  <a:pt x="41700" y="152605"/>
                  <a:pt x="48462" y="143461"/>
                </a:cubicBezTo>
                <a:cubicBezTo>
                  <a:pt x="53701" y="136412"/>
                  <a:pt x="57892" y="130793"/>
                  <a:pt x="67131" y="129554"/>
                </a:cubicBezTo>
                <a:cubicBezTo>
                  <a:pt x="77894" y="128030"/>
                  <a:pt x="88277" y="132698"/>
                  <a:pt x="98468" y="126697"/>
                </a:cubicBezTo>
                <a:cubicBezTo>
                  <a:pt x="98468" y="132317"/>
                  <a:pt x="96944" y="142985"/>
                  <a:pt x="96563" y="145080"/>
                </a:cubicBezTo>
                <a:cubicBezTo>
                  <a:pt x="91325" y="171464"/>
                  <a:pt x="68274" y="189181"/>
                  <a:pt x="48843" y="205659"/>
                </a:cubicBezTo>
                <a:cubicBezTo>
                  <a:pt x="27317" y="223852"/>
                  <a:pt x="8457" y="242711"/>
                  <a:pt x="1694" y="271096"/>
                </a:cubicBezTo>
                <a:cubicBezTo>
                  <a:pt x="-782" y="281573"/>
                  <a:pt x="-687" y="294242"/>
                  <a:pt x="2933" y="305291"/>
                </a:cubicBezTo>
                <a:lnTo>
                  <a:pt x="182669" y="305291"/>
                </a:lnTo>
                <a:cubicBezTo>
                  <a:pt x="182860" y="289765"/>
                  <a:pt x="181812" y="274144"/>
                  <a:pt x="184098" y="258713"/>
                </a:cubicBezTo>
                <a:cubicBezTo>
                  <a:pt x="187908" y="233567"/>
                  <a:pt x="200958" y="210517"/>
                  <a:pt x="206387" y="185657"/>
                </a:cubicBezTo>
                <a:cubicBezTo>
                  <a:pt x="216197" y="141556"/>
                  <a:pt x="214388" y="85835"/>
                  <a:pt x="182193" y="50497"/>
                </a:cubicBezTo>
                <a:close/>
              </a:path>
            </a:pathLst>
          </a:custGeom>
          <a:solidFill>
            <a:srgbClr val="FFFFFF"/>
          </a:solidFill>
          <a:ln w="9525" cap="flat">
            <a:noFill/>
            <a:prstDash val="solid"/>
            <a:miter/>
          </a:ln>
        </p:spPr>
        <p:txBody>
          <a:bodyPr rtlCol="0" anchor="ctr"/>
          <a:lstStyle/>
          <a:p>
            <a:endParaRPr lang="en-GB" dirty="0"/>
          </a:p>
        </p:txBody>
      </p:sp>
      <p:sp>
        <p:nvSpPr>
          <p:cNvPr id="19" name="Freeform: Shape 18">
            <a:extLst>
              <a:ext uri="{FF2B5EF4-FFF2-40B4-BE49-F238E27FC236}">
                <a16:creationId xmlns:a16="http://schemas.microsoft.com/office/drawing/2014/main" id="{04DB7A7C-70EC-1423-E9D8-FA2B923F93FC}"/>
              </a:ext>
            </a:extLst>
          </p:cNvPr>
          <p:cNvSpPr/>
          <p:nvPr/>
        </p:nvSpPr>
        <p:spPr>
          <a:xfrm>
            <a:off x="5355744" y="5035234"/>
            <a:ext cx="552474" cy="469513"/>
          </a:xfrm>
          <a:custGeom>
            <a:avLst/>
            <a:gdLst>
              <a:gd name="connsiteX0" fmla="*/ 306634 w 371475"/>
              <a:gd name="connsiteY0" fmla="*/ 192871 h 323850"/>
              <a:gd name="connsiteX1" fmla="*/ 219861 w 371475"/>
              <a:gd name="connsiteY1" fmla="*/ 151914 h 323850"/>
              <a:gd name="connsiteX2" fmla="*/ 257390 w 371475"/>
              <a:gd name="connsiteY2" fmla="*/ 70094 h 323850"/>
              <a:gd name="connsiteX3" fmla="*/ 345115 w 371475"/>
              <a:gd name="connsiteY3" fmla="*/ 110289 h 323850"/>
              <a:gd name="connsiteX4" fmla="*/ 306634 w 371475"/>
              <a:gd name="connsiteY4" fmla="*/ 192871 h 323850"/>
              <a:gd name="connsiteX5" fmla="*/ 211860 w 371475"/>
              <a:gd name="connsiteY5" fmla="*/ 68189 h 323850"/>
              <a:gd name="connsiteX6" fmla="*/ 203669 w 371475"/>
              <a:gd name="connsiteY6" fmla="*/ 61998 h 323850"/>
              <a:gd name="connsiteX7" fmla="*/ 194048 w 371475"/>
              <a:gd name="connsiteY7" fmla="*/ 61712 h 323850"/>
              <a:gd name="connsiteX8" fmla="*/ 192429 w 371475"/>
              <a:gd name="connsiteY8" fmla="*/ 50091 h 323850"/>
              <a:gd name="connsiteX9" fmla="*/ 204050 w 371475"/>
              <a:gd name="connsiteY9" fmla="*/ 48472 h 323850"/>
              <a:gd name="connsiteX10" fmla="*/ 206812 w 371475"/>
              <a:gd name="connsiteY10" fmla="*/ 57902 h 323850"/>
              <a:gd name="connsiteX11" fmla="*/ 214908 w 371475"/>
              <a:gd name="connsiteY11" fmla="*/ 64093 h 323850"/>
              <a:gd name="connsiteX12" fmla="*/ 215384 w 371475"/>
              <a:gd name="connsiteY12" fmla="*/ 67713 h 323850"/>
              <a:gd name="connsiteX13" fmla="*/ 211860 w 371475"/>
              <a:gd name="connsiteY13" fmla="*/ 68189 h 323850"/>
              <a:gd name="connsiteX14" fmla="*/ 150710 w 371475"/>
              <a:gd name="connsiteY14" fmla="*/ 29708 h 323850"/>
              <a:gd name="connsiteX15" fmla="*/ 130231 w 371475"/>
              <a:gd name="connsiteY15" fmla="*/ 34185 h 323850"/>
              <a:gd name="connsiteX16" fmla="*/ 119753 w 371475"/>
              <a:gd name="connsiteY16" fmla="*/ 26660 h 323850"/>
              <a:gd name="connsiteX17" fmla="*/ 125564 w 371475"/>
              <a:gd name="connsiteY17" fmla="*/ 15039 h 323850"/>
              <a:gd name="connsiteX18" fmla="*/ 147566 w 371475"/>
              <a:gd name="connsiteY18" fmla="*/ 10182 h 323850"/>
              <a:gd name="connsiteX19" fmla="*/ 158044 w 371475"/>
              <a:gd name="connsiteY19" fmla="*/ 20469 h 323850"/>
              <a:gd name="connsiteX20" fmla="*/ 150710 w 371475"/>
              <a:gd name="connsiteY20" fmla="*/ 29708 h 323850"/>
              <a:gd name="connsiteX21" fmla="*/ 113753 w 371475"/>
              <a:gd name="connsiteY21" fmla="*/ 50472 h 323850"/>
              <a:gd name="connsiteX22" fmla="*/ 108895 w 371475"/>
              <a:gd name="connsiteY22" fmla="*/ 68475 h 323850"/>
              <a:gd name="connsiteX23" fmla="*/ 96798 w 371475"/>
              <a:gd name="connsiteY23" fmla="*/ 75618 h 323850"/>
              <a:gd name="connsiteX24" fmla="*/ 89750 w 371475"/>
              <a:gd name="connsiteY24" fmla="*/ 63141 h 323850"/>
              <a:gd name="connsiteX25" fmla="*/ 94893 w 371475"/>
              <a:gd name="connsiteY25" fmla="*/ 44472 h 323850"/>
              <a:gd name="connsiteX26" fmla="*/ 104132 w 371475"/>
              <a:gd name="connsiteY26" fmla="*/ 37709 h 323850"/>
              <a:gd name="connsiteX27" fmla="*/ 113753 w 371475"/>
              <a:gd name="connsiteY27" fmla="*/ 50472 h 323850"/>
              <a:gd name="connsiteX28" fmla="*/ 107847 w 371475"/>
              <a:gd name="connsiteY28" fmla="*/ 128577 h 323850"/>
              <a:gd name="connsiteX29" fmla="*/ 102037 w 371475"/>
              <a:gd name="connsiteY29" fmla="*/ 136483 h 323850"/>
              <a:gd name="connsiteX30" fmla="*/ 102037 w 371475"/>
              <a:gd name="connsiteY30" fmla="*/ 146675 h 323850"/>
              <a:gd name="connsiteX31" fmla="*/ 99465 w 371475"/>
              <a:gd name="connsiteY31" fmla="*/ 149247 h 323850"/>
              <a:gd name="connsiteX32" fmla="*/ 96893 w 371475"/>
              <a:gd name="connsiteY32" fmla="*/ 146675 h 323850"/>
              <a:gd name="connsiteX33" fmla="*/ 96893 w 371475"/>
              <a:gd name="connsiteY33" fmla="*/ 136388 h 323850"/>
              <a:gd name="connsiteX34" fmla="*/ 91369 w 371475"/>
              <a:gd name="connsiteY34" fmla="*/ 128577 h 323850"/>
              <a:gd name="connsiteX35" fmla="*/ 99656 w 371475"/>
              <a:gd name="connsiteY35" fmla="*/ 120291 h 323850"/>
              <a:gd name="connsiteX36" fmla="*/ 107847 w 371475"/>
              <a:gd name="connsiteY36" fmla="*/ 128577 h 323850"/>
              <a:gd name="connsiteX37" fmla="*/ 148709 w 371475"/>
              <a:gd name="connsiteY37" fmla="*/ 201348 h 323850"/>
              <a:gd name="connsiteX38" fmla="*/ 160711 w 371475"/>
              <a:gd name="connsiteY38" fmla="*/ 239829 h 323850"/>
              <a:gd name="connsiteX39" fmla="*/ 107657 w 371475"/>
              <a:gd name="connsiteY39" fmla="*/ 305742 h 323850"/>
              <a:gd name="connsiteX40" fmla="*/ 38315 w 371475"/>
              <a:gd name="connsiteY40" fmla="*/ 271929 h 323850"/>
              <a:gd name="connsiteX41" fmla="*/ 79463 w 371475"/>
              <a:gd name="connsiteY41" fmla="*/ 173916 h 323850"/>
              <a:gd name="connsiteX42" fmla="*/ 148709 w 371475"/>
              <a:gd name="connsiteY42" fmla="*/ 201348 h 323850"/>
              <a:gd name="connsiteX43" fmla="*/ 371309 w 371475"/>
              <a:gd name="connsiteY43" fmla="*/ 97431 h 323850"/>
              <a:gd name="connsiteX44" fmla="*/ 338447 w 371475"/>
              <a:gd name="connsiteY44" fmla="*/ 53806 h 323850"/>
              <a:gd name="connsiteX45" fmla="*/ 267486 w 371475"/>
              <a:gd name="connsiteY45" fmla="*/ 37518 h 323850"/>
              <a:gd name="connsiteX46" fmla="*/ 259390 w 371475"/>
              <a:gd name="connsiteY46" fmla="*/ 35518 h 323850"/>
              <a:gd name="connsiteX47" fmla="*/ 233482 w 371475"/>
              <a:gd name="connsiteY47" fmla="*/ 14182 h 323850"/>
              <a:gd name="connsiteX48" fmla="*/ 198811 w 371475"/>
              <a:gd name="connsiteY48" fmla="*/ 17611 h 323850"/>
              <a:gd name="connsiteX49" fmla="*/ 185381 w 371475"/>
              <a:gd name="connsiteY49" fmla="*/ 33899 h 323850"/>
              <a:gd name="connsiteX50" fmla="*/ 167759 w 371475"/>
              <a:gd name="connsiteY50" fmla="*/ 22374 h 323850"/>
              <a:gd name="connsiteX51" fmla="*/ 159092 w 371475"/>
              <a:gd name="connsiteY51" fmla="*/ 2943 h 323850"/>
              <a:gd name="connsiteX52" fmla="*/ 143185 w 371475"/>
              <a:gd name="connsiteY52" fmla="*/ 657 h 323850"/>
              <a:gd name="connsiteX53" fmla="*/ 123754 w 371475"/>
              <a:gd name="connsiteY53" fmla="*/ 5038 h 323850"/>
              <a:gd name="connsiteX54" fmla="*/ 109752 w 371475"/>
              <a:gd name="connsiteY54" fmla="*/ 20945 h 323850"/>
              <a:gd name="connsiteX55" fmla="*/ 109371 w 371475"/>
              <a:gd name="connsiteY55" fmla="*/ 27993 h 323850"/>
              <a:gd name="connsiteX56" fmla="*/ 93274 w 371475"/>
              <a:gd name="connsiteY56" fmla="*/ 30565 h 323850"/>
              <a:gd name="connsiteX57" fmla="*/ 84892 w 371475"/>
              <a:gd name="connsiteY57" fmla="*/ 43043 h 323850"/>
              <a:gd name="connsiteX58" fmla="*/ 80225 w 371475"/>
              <a:gd name="connsiteY58" fmla="*/ 59902 h 323850"/>
              <a:gd name="connsiteX59" fmla="*/ 88416 w 371475"/>
              <a:gd name="connsiteY59" fmla="*/ 82953 h 323850"/>
              <a:gd name="connsiteX60" fmla="*/ 90226 w 371475"/>
              <a:gd name="connsiteY60" fmla="*/ 102669 h 323850"/>
              <a:gd name="connsiteX61" fmla="*/ 72033 w 371475"/>
              <a:gd name="connsiteY61" fmla="*/ 102669 h 323850"/>
              <a:gd name="connsiteX62" fmla="*/ 47363 w 371475"/>
              <a:gd name="connsiteY62" fmla="*/ 127244 h 323850"/>
              <a:gd name="connsiteX63" fmla="*/ 47363 w 371475"/>
              <a:gd name="connsiteY63" fmla="*/ 148580 h 323850"/>
              <a:gd name="connsiteX64" fmla="*/ 38029 w 371475"/>
              <a:gd name="connsiteY64" fmla="*/ 164963 h 323850"/>
              <a:gd name="connsiteX65" fmla="*/ 13454 w 371475"/>
              <a:gd name="connsiteY65" fmla="*/ 288883 h 323850"/>
              <a:gd name="connsiteX66" fmla="*/ 38696 w 371475"/>
              <a:gd name="connsiteY66" fmla="*/ 315458 h 323850"/>
              <a:gd name="connsiteX67" fmla="*/ 135089 w 371475"/>
              <a:gd name="connsiteY67" fmla="*/ 324507 h 323850"/>
              <a:gd name="connsiteX68" fmla="*/ 190048 w 371475"/>
              <a:gd name="connsiteY68" fmla="*/ 252402 h 323850"/>
              <a:gd name="connsiteX69" fmla="*/ 157949 w 371475"/>
              <a:gd name="connsiteY69" fmla="*/ 168011 h 323850"/>
              <a:gd name="connsiteX70" fmla="*/ 154901 w 371475"/>
              <a:gd name="connsiteY70" fmla="*/ 161343 h 323850"/>
              <a:gd name="connsiteX71" fmla="*/ 154901 w 371475"/>
              <a:gd name="connsiteY71" fmla="*/ 128196 h 323850"/>
              <a:gd name="connsiteX72" fmla="*/ 129469 w 371475"/>
              <a:gd name="connsiteY72" fmla="*/ 102669 h 323850"/>
              <a:gd name="connsiteX73" fmla="*/ 108514 w 371475"/>
              <a:gd name="connsiteY73" fmla="*/ 102669 h 323850"/>
              <a:gd name="connsiteX74" fmla="*/ 109847 w 371475"/>
              <a:gd name="connsiteY74" fmla="*/ 83524 h 323850"/>
              <a:gd name="connsiteX75" fmla="*/ 116039 w 371475"/>
              <a:gd name="connsiteY75" fmla="*/ 77619 h 323850"/>
              <a:gd name="connsiteX76" fmla="*/ 119182 w 371475"/>
              <a:gd name="connsiteY76" fmla="*/ 69713 h 323850"/>
              <a:gd name="connsiteX77" fmla="*/ 125659 w 371475"/>
              <a:gd name="connsiteY77" fmla="*/ 45043 h 323850"/>
              <a:gd name="connsiteX78" fmla="*/ 132136 w 371475"/>
              <a:gd name="connsiteY78" fmla="*/ 43805 h 323850"/>
              <a:gd name="connsiteX79" fmla="*/ 159758 w 371475"/>
              <a:gd name="connsiteY79" fmla="*/ 37137 h 323850"/>
              <a:gd name="connsiteX80" fmla="*/ 173284 w 371475"/>
              <a:gd name="connsiteY80" fmla="*/ 48758 h 323850"/>
              <a:gd name="connsiteX81" fmla="*/ 161949 w 371475"/>
              <a:gd name="connsiteY81" fmla="*/ 62664 h 323850"/>
              <a:gd name="connsiteX82" fmla="*/ 165664 w 371475"/>
              <a:gd name="connsiteY82" fmla="*/ 97621 h 323850"/>
              <a:gd name="connsiteX83" fmla="*/ 178332 w 371475"/>
              <a:gd name="connsiteY83" fmla="*/ 108003 h 323850"/>
              <a:gd name="connsiteX84" fmla="*/ 188714 w 371475"/>
              <a:gd name="connsiteY84" fmla="*/ 117338 h 323850"/>
              <a:gd name="connsiteX85" fmla="*/ 188524 w 371475"/>
              <a:gd name="connsiteY85" fmla="*/ 136293 h 323850"/>
              <a:gd name="connsiteX86" fmla="*/ 271106 w 371475"/>
              <a:gd name="connsiteY86" fmla="*/ 226304 h 323850"/>
              <a:gd name="connsiteX87" fmla="*/ 375119 w 371475"/>
              <a:gd name="connsiteY87" fmla="*/ 146770 h 323850"/>
              <a:gd name="connsiteX88" fmla="*/ 371309 w 371475"/>
              <a:gd name="connsiteY88" fmla="*/ 9743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71475" h="323850">
                <a:moveTo>
                  <a:pt x="306634" y="192871"/>
                </a:moveTo>
                <a:cubicBezTo>
                  <a:pt x="271201" y="205920"/>
                  <a:pt x="232910" y="187728"/>
                  <a:pt x="219861" y="151914"/>
                </a:cubicBezTo>
                <a:cubicBezTo>
                  <a:pt x="209098" y="120862"/>
                  <a:pt x="219575" y="84572"/>
                  <a:pt x="257390" y="70094"/>
                </a:cubicBezTo>
                <a:cubicBezTo>
                  <a:pt x="293204" y="56378"/>
                  <a:pt x="332828" y="74571"/>
                  <a:pt x="345115" y="110289"/>
                </a:cubicBezTo>
                <a:cubicBezTo>
                  <a:pt x="357021" y="144675"/>
                  <a:pt x="342924" y="179536"/>
                  <a:pt x="306634" y="192871"/>
                </a:cubicBezTo>
                <a:moveTo>
                  <a:pt x="211860" y="68189"/>
                </a:moveTo>
                <a:lnTo>
                  <a:pt x="203669" y="61998"/>
                </a:lnTo>
                <a:cubicBezTo>
                  <a:pt x="200811" y="63903"/>
                  <a:pt x="197001" y="63903"/>
                  <a:pt x="194048" y="61712"/>
                </a:cubicBezTo>
                <a:cubicBezTo>
                  <a:pt x="190429" y="58950"/>
                  <a:pt x="189667" y="53711"/>
                  <a:pt x="192429" y="50091"/>
                </a:cubicBezTo>
                <a:cubicBezTo>
                  <a:pt x="195191" y="46472"/>
                  <a:pt x="200335" y="45710"/>
                  <a:pt x="204050" y="48472"/>
                </a:cubicBezTo>
                <a:cubicBezTo>
                  <a:pt x="207002" y="50663"/>
                  <a:pt x="208050" y="54568"/>
                  <a:pt x="206812" y="57902"/>
                </a:cubicBezTo>
                <a:lnTo>
                  <a:pt x="214908" y="64093"/>
                </a:lnTo>
                <a:cubicBezTo>
                  <a:pt x="216051" y="64950"/>
                  <a:pt x="216242" y="66570"/>
                  <a:pt x="215384" y="67713"/>
                </a:cubicBezTo>
                <a:cubicBezTo>
                  <a:pt x="214622" y="68856"/>
                  <a:pt x="213003" y="69046"/>
                  <a:pt x="211860" y="68189"/>
                </a:cubicBezTo>
                <a:moveTo>
                  <a:pt x="150710" y="29708"/>
                </a:moveTo>
                <a:cubicBezTo>
                  <a:pt x="143852" y="31327"/>
                  <a:pt x="137089" y="32851"/>
                  <a:pt x="130231" y="34185"/>
                </a:cubicBezTo>
                <a:cubicBezTo>
                  <a:pt x="125373" y="35137"/>
                  <a:pt x="120992" y="31899"/>
                  <a:pt x="119753" y="26660"/>
                </a:cubicBezTo>
                <a:cubicBezTo>
                  <a:pt x="118515" y="21326"/>
                  <a:pt x="120801" y="16278"/>
                  <a:pt x="125564" y="15039"/>
                </a:cubicBezTo>
                <a:cubicBezTo>
                  <a:pt x="132803" y="13134"/>
                  <a:pt x="140137" y="11515"/>
                  <a:pt x="147566" y="10182"/>
                </a:cubicBezTo>
                <a:cubicBezTo>
                  <a:pt x="153091" y="9134"/>
                  <a:pt x="158139" y="14373"/>
                  <a:pt x="158044" y="20469"/>
                </a:cubicBezTo>
                <a:cubicBezTo>
                  <a:pt x="157949" y="25231"/>
                  <a:pt x="155377" y="28565"/>
                  <a:pt x="150710" y="29708"/>
                </a:cubicBezTo>
                <a:moveTo>
                  <a:pt x="113753" y="50472"/>
                </a:moveTo>
                <a:cubicBezTo>
                  <a:pt x="112133" y="56473"/>
                  <a:pt x="110514" y="62474"/>
                  <a:pt x="108895" y="68475"/>
                </a:cubicBezTo>
                <a:cubicBezTo>
                  <a:pt x="107180" y="74380"/>
                  <a:pt x="102418" y="77238"/>
                  <a:pt x="96798" y="75618"/>
                </a:cubicBezTo>
                <a:cubicBezTo>
                  <a:pt x="90607" y="73904"/>
                  <a:pt x="88035" y="69332"/>
                  <a:pt x="89750" y="63141"/>
                </a:cubicBezTo>
                <a:cubicBezTo>
                  <a:pt x="91464" y="56854"/>
                  <a:pt x="93179" y="50663"/>
                  <a:pt x="94893" y="44472"/>
                </a:cubicBezTo>
                <a:cubicBezTo>
                  <a:pt x="96227" y="39995"/>
                  <a:pt x="99465" y="37614"/>
                  <a:pt x="104132" y="37709"/>
                </a:cubicBezTo>
                <a:cubicBezTo>
                  <a:pt x="111371" y="37709"/>
                  <a:pt x="115658" y="43424"/>
                  <a:pt x="113753" y="50472"/>
                </a:cubicBezTo>
                <a:moveTo>
                  <a:pt x="107847" y="128577"/>
                </a:moveTo>
                <a:cubicBezTo>
                  <a:pt x="107847" y="132292"/>
                  <a:pt x="105371" y="135435"/>
                  <a:pt x="102037" y="136483"/>
                </a:cubicBezTo>
                <a:lnTo>
                  <a:pt x="102037" y="146675"/>
                </a:lnTo>
                <a:cubicBezTo>
                  <a:pt x="102037" y="148104"/>
                  <a:pt x="100894" y="149247"/>
                  <a:pt x="99465" y="149247"/>
                </a:cubicBezTo>
                <a:cubicBezTo>
                  <a:pt x="98036" y="149247"/>
                  <a:pt x="96893" y="148104"/>
                  <a:pt x="96893" y="146675"/>
                </a:cubicBezTo>
                <a:lnTo>
                  <a:pt x="96893" y="136388"/>
                </a:lnTo>
                <a:cubicBezTo>
                  <a:pt x="93655" y="135245"/>
                  <a:pt x="91369" y="132197"/>
                  <a:pt x="91369" y="128577"/>
                </a:cubicBezTo>
                <a:cubicBezTo>
                  <a:pt x="91369" y="124005"/>
                  <a:pt x="95084" y="120291"/>
                  <a:pt x="99656" y="120291"/>
                </a:cubicBezTo>
                <a:cubicBezTo>
                  <a:pt x="104228" y="120386"/>
                  <a:pt x="107847" y="124005"/>
                  <a:pt x="107847" y="128577"/>
                </a:cubicBezTo>
                <a:moveTo>
                  <a:pt x="148709" y="201348"/>
                </a:moveTo>
                <a:cubicBezTo>
                  <a:pt x="156901" y="213159"/>
                  <a:pt x="160520" y="225066"/>
                  <a:pt x="160711" y="239829"/>
                </a:cubicBezTo>
                <a:cubicBezTo>
                  <a:pt x="161187" y="271071"/>
                  <a:pt x="138327" y="300123"/>
                  <a:pt x="107657" y="305742"/>
                </a:cubicBezTo>
                <a:cubicBezTo>
                  <a:pt x="80225" y="310695"/>
                  <a:pt x="52412" y="297265"/>
                  <a:pt x="38315" y="271929"/>
                </a:cubicBezTo>
                <a:cubicBezTo>
                  <a:pt x="16979" y="233733"/>
                  <a:pt x="37172" y="185156"/>
                  <a:pt x="79463" y="173916"/>
                </a:cubicBezTo>
                <a:cubicBezTo>
                  <a:pt x="102704" y="167725"/>
                  <a:pt x="132041" y="177155"/>
                  <a:pt x="148709" y="201348"/>
                </a:cubicBezTo>
                <a:moveTo>
                  <a:pt x="371309" y="97431"/>
                </a:moveTo>
                <a:cubicBezTo>
                  <a:pt x="365022" y="80000"/>
                  <a:pt x="353497" y="64665"/>
                  <a:pt x="338447" y="53806"/>
                </a:cubicBezTo>
                <a:cubicBezTo>
                  <a:pt x="317111" y="38471"/>
                  <a:pt x="293394" y="33137"/>
                  <a:pt x="267486" y="37518"/>
                </a:cubicBezTo>
                <a:cubicBezTo>
                  <a:pt x="264533" y="37995"/>
                  <a:pt x="261676" y="37518"/>
                  <a:pt x="259390" y="35518"/>
                </a:cubicBezTo>
                <a:cubicBezTo>
                  <a:pt x="250913" y="28184"/>
                  <a:pt x="242245" y="21231"/>
                  <a:pt x="233482" y="14182"/>
                </a:cubicBezTo>
                <a:cubicBezTo>
                  <a:pt x="222338" y="5229"/>
                  <a:pt x="207955" y="6657"/>
                  <a:pt x="198811" y="17611"/>
                </a:cubicBezTo>
                <a:cubicBezTo>
                  <a:pt x="197763" y="18849"/>
                  <a:pt x="185952" y="34185"/>
                  <a:pt x="185381" y="33899"/>
                </a:cubicBezTo>
                <a:cubicBezTo>
                  <a:pt x="178808" y="30565"/>
                  <a:pt x="174903" y="23326"/>
                  <a:pt x="167759" y="22374"/>
                </a:cubicBezTo>
                <a:cubicBezTo>
                  <a:pt x="168140" y="14944"/>
                  <a:pt x="164807" y="6848"/>
                  <a:pt x="159092" y="2943"/>
                </a:cubicBezTo>
                <a:cubicBezTo>
                  <a:pt x="154424" y="-201"/>
                  <a:pt x="148519" y="-582"/>
                  <a:pt x="143185" y="657"/>
                </a:cubicBezTo>
                <a:cubicBezTo>
                  <a:pt x="136708" y="2085"/>
                  <a:pt x="130231" y="3514"/>
                  <a:pt x="123754" y="5038"/>
                </a:cubicBezTo>
                <a:cubicBezTo>
                  <a:pt x="116134" y="6848"/>
                  <a:pt x="110705" y="13039"/>
                  <a:pt x="109752" y="20945"/>
                </a:cubicBezTo>
                <a:cubicBezTo>
                  <a:pt x="109466" y="23231"/>
                  <a:pt x="109562" y="25517"/>
                  <a:pt x="109371" y="27993"/>
                </a:cubicBezTo>
                <a:cubicBezTo>
                  <a:pt x="103751" y="27517"/>
                  <a:pt x="98132" y="27422"/>
                  <a:pt x="93274" y="30565"/>
                </a:cubicBezTo>
                <a:cubicBezTo>
                  <a:pt x="88892" y="33327"/>
                  <a:pt x="86225" y="38090"/>
                  <a:pt x="84892" y="43043"/>
                </a:cubicBezTo>
                <a:cubicBezTo>
                  <a:pt x="83368" y="48663"/>
                  <a:pt x="81749" y="54282"/>
                  <a:pt x="80225" y="59902"/>
                </a:cubicBezTo>
                <a:cubicBezTo>
                  <a:pt x="77462" y="70094"/>
                  <a:pt x="79844" y="76761"/>
                  <a:pt x="88416" y="82953"/>
                </a:cubicBezTo>
                <a:cubicBezTo>
                  <a:pt x="90988" y="84858"/>
                  <a:pt x="90321" y="102669"/>
                  <a:pt x="90226" y="102669"/>
                </a:cubicBezTo>
                <a:cubicBezTo>
                  <a:pt x="83654" y="102669"/>
                  <a:pt x="77843" y="102669"/>
                  <a:pt x="72033" y="102669"/>
                </a:cubicBezTo>
                <a:cubicBezTo>
                  <a:pt x="57555" y="102765"/>
                  <a:pt x="47459" y="112766"/>
                  <a:pt x="47363" y="127244"/>
                </a:cubicBezTo>
                <a:cubicBezTo>
                  <a:pt x="47268" y="134388"/>
                  <a:pt x="47268" y="141436"/>
                  <a:pt x="47363" y="148580"/>
                </a:cubicBezTo>
                <a:cubicBezTo>
                  <a:pt x="47459" y="157629"/>
                  <a:pt x="45077" y="159724"/>
                  <a:pt x="38029" y="164963"/>
                </a:cubicBezTo>
                <a:cubicBezTo>
                  <a:pt x="500" y="193157"/>
                  <a:pt x="-12263" y="248211"/>
                  <a:pt x="13454" y="288883"/>
                </a:cubicBezTo>
                <a:cubicBezTo>
                  <a:pt x="20027" y="299265"/>
                  <a:pt x="28790" y="308219"/>
                  <a:pt x="38696" y="315458"/>
                </a:cubicBezTo>
                <a:cubicBezTo>
                  <a:pt x="66128" y="335746"/>
                  <a:pt x="104228" y="338223"/>
                  <a:pt x="135089" y="324507"/>
                </a:cubicBezTo>
                <a:cubicBezTo>
                  <a:pt x="164045" y="311648"/>
                  <a:pt x="185571" y="283835"/>
                  <a:pt x="190048" y="252402"/>
                </a:cubicBezTo>
                <a:cubicBezTo>
                  <a:pt x="194525" y="220684"/>
                  <a:pt x="181952" y="188966"/>
                  <a:pt x="157949" y="168011"/>
                </a:cubicBezTo>
                <a:cubicBezTo>
                  <a:pt x="155758" y="166106"/>
                  <a:pt x="154901" y="164201"/>
                  <a:pt x="154901" y="161343"/>
                </a:cubicBezTo>
                <a:cubicBezTo>
                  <a:pt x="154996" y="150294"/>
                  <a:pt x="154996" y="139245"/>
                  <a:pt x="154901" y="128196"/>
                </a:cubicBezTo>
                <a:cubicBezTo>
                  <a:pt x="154805" y="112956"/>
                  <a:pt x="144709" y="102765"/>
                  <a:pt x="129469" y="102669"/>
                </a:cubicBezTo>
                <a:cubicBezTo>
                  <a:pt x="122706" y="102669"/>
                  <a:pt x="116039" y="102669"/>
                  <a:pt x="108514" y="102669"/>
                </a:cubicBezTo>
                <a:cubicBezTo>
                  <a:pt x="108514" y="97431"/>
                  <a:pt x="106037" y="87620"/>
                  <a:pt x="109847" y="83524"/>
                </a:cubicBezTo>
                <a:cubicBezTo>
                  <a:pt x="111848" y="81333"/>
                  <a:pt x="114324" y="80286"/>
                  <a:pt x="116039" y="77619"/>
                </a:cubicBezTo>
                <a:cubicBezTo>
                  <a:pt x="117563" y="75237"/>
                  <a:pt x="118515" y="72475"/>
                  <a:pt x="119182" y="69713"/>
                </a:cubicBezTo>
                <a:cubicBezTo>
                  <a:pt x="121277" y="61331"/>
                  <a:pt x="123563" y="53044"/>
                  <a:pt x="125659" y="45043"/>
                </a:cubicBezTo>
                <a:cubicBezTo>
                  <a:pt x="125945" y="43995"/>
                  <a:pt x="131279" y="43900"/>
                  <a:pt x="132136" y="43805"/>
                </a:cubicBezTo>
                <a:cubicBezTo>
                  <a:pt x="140804" y="42757"/>
                  <a:pt x="154139" y="38566"/>
                  <a:pt x="159758" y="37137"/>
                </a:cubicBezTo>
                <a:cubicBezTo>
                  <a:pt x="163283" y="40852"/>
                  <a:pt x="168902" y="45138"/>
                  <a:pt x="173284" y="48758"/>
                </a:cubicBezTo>
                <a:cubicBezTo>
                  <a:pt x="169283" y="53616"/>
                  <a:pt x="165569" y="58092"/>
                  <a:pt x="161949" y="62664"/>
                </a:cubicBezTo>
                <a:cubicBezTo>
                  <a:pt x="152900" y="73999"/>
                  <a:pt x="154424" y="88382"/>
                  <a:pt x="165664" y="97621"/>
                </a:cubicBezTo>
                <a:cubicBezTo>
                  <a:pt x="169855" y="101145"/>
                  <a:pt x="174046" y="104670"/>
                  <a:pt x="178332" y="108003"/>
                </a:cubicBezTo>
                <a:cubicBezTo>
                  <a:pt x="181666" y="110670"/>
                  <a:pt x="187000" y="113242"/>
                  <a:pt x="188714" y="117338"/>
                </a:cubicBezTo>
                <a:cubicBezTo>
                  <a:pt x="190810" y="122386"/>
                  <a:pt x="188333" y="130863"/>
                  <a:pt x="188524" y="136293"/>
                </a:cubicBezTo>
                <a:cubicBezTo>
                  <a:pt x="189572" y="180774"/>
                  <a:pt x="226624" y="221827"/>
                  <a:pt x="271106" y="226304"/>
                </a:cubicBezTo>
                <a:cubicBezTo>
                  <a:pt x="321112" y="231352"/>
                  <a:pt x="365975" y="195443"/>
                  <a:pt x="375119" y="146770"/>
                </a:cubicBezTo>
                <a:cubicBezTo>
                  <a:pt x="378071" y="130387"/>
                  <a:pt x="376928" y="113242"/>
                  <a:pt x="371309" y="97431"/>
                </a:cubicBezTo>
              </a:path>
            </a:pathLst>
          </a:custGeom>
          <a:solidFill>
            <a:srgbClr val="FFFFFF"/>
          </a:solidFill>
          <a:ln w="9525" cap="flat">
            <a:noFill/>
            <a:prstDash val="solid"/>
            <a:miter/>
          </a:ln>
        </p:spPr>
        <p:txBody>
          <a:bodyPr rtlCol="0" anchor="ctr"/>
          <a:lstStyle/>
          <a:p>
            <a:endParaRPr lang="en-GB" dirty="0"/>
          </a:p>
        </p:txBody>
      </p:sp>
      <p:grpSp>
        <p:nvGrpSpPr>
          <p:cNvPr id="4" name="Group 3">
            <a:extLst>
              <a:ext uri="{FF2B5EF4-FFF2-40B4-BE49-F238E27FC236}">
                <a16:creationId xmlns:a16="http://schemas.microsoft.com/office/drawing/2014/main" id="{9CE0FC18-7489-F2C4-5C67-197CDD190358}"/>
              </a:ext>
            </a:extLst>
          </p:cNvPr>
          <p:cNvGrpSpPr/>
          <p:nvPr/>
        </p:nvGrpSpPr>
        <p:grpSpPr>
          <a:xfrm>
            <a:off x="3615202" y="1685968"/>
            <a:ext cx="4586032" cy="4464344"/>
            <a:chOff x="3740735" y="1686372"/>
            <a:chExt cx="4586032" cy="4464344"/>
          </a:xfrm>
        </p:grpSpPr>
        <p:grpSp>
          <p:nvGrpSpPr>
            <p:cNvPr id="11" name="Group 10">
              <a:extLst>
                <a:ext uri="{FF2B5EF4-FFF2-40B4-BE49-F238E27FC236}">
                  <a16:creationId xmlns:a16="http://schemas.microsoft.com/office/drawing/2014/main" id="{6A13AA35-04FD-98D0-FC2F-9BF217F80D3D}"/>
                </a:ext>
              </a:extLst>
            </p:cNvPr>
            <p:cNvGrpSpPr/>
            <p:nvPr/>
          </p:nvGrpSpPr>
          <p:grpSpPr>
            <a:xfrm rot="2682295">
              <a:off x="5157823" y="1686372"/>
              <a:ext cx="2283061" cy="1797235"/>
              <a:chOff x="5088253" y="1341102"/>
              <a:chExt cx="1209115" cy="951820"/>
            </a:xfrm>
          </p:grpSpPr>
          <p:sp>
            <p:nvSpPr>
              <p:cNvPr id="408" name="Freeform: Shape 407">
                <a:extLst>
                  <a:ext uri="{FF2B5EF4-FFF2-40B4-BE49-F238E27FC236}">
                    <a16:creationId xmlns:a16="http://schemas.microsoft.com/office/drawing/2014/main" id="{29890695-A582-ABC1-CCC3-84DC056DA10F}"/>
                  </a:ext>
                </a:extLst>
              </p:cNvPr>
              <p:cNvSpPr/>
              <p:nvPr/>
            </p:nvSpPr>
            <p:spPr>
              <a:xfrm>
                <a:off x="5088253" y="1341102"/>
                <a:ext cx="1209115" cy="951820"/>
              </a:xfrm>
              <a:custGeom>
                <a:avLst/>
                <a:gdLst>
                  <a:gd name="connsiteX0" fmla="*/ 672836 w 1709433"/>
                  <a:gd name="connsiteY0" fmla="*/ 0 h 1345672"/>
                  <a:gd name="connsiteX1" fmla="*/ 0 w 1709433"/>
                  <a:gd name="connsiteY1" fmla="*/ 672837 h 1345672"/>
                  <a:gd name="connsiteX2" fmla="*/ 672836 w 1709433"/>
                  <a:gd name="connsiteY2" fmla="*/ 1345673 h 1345672"/>
                  <a:gd name="connsiteX3" fmla="*/ 1345673 w 1709433"/>
                  <a:gd name="connsiteY3" fmla="*/ 672837 h 1345672"/>
                  <a:gd name="connsiteX4" fmla="*/ 1709434 w 1709433"/>
                  <a:gd name="connsiteY4" fmla="*/ 0 h 1345672"/>
                  <a:gd name="connsiteX5" fmla="*/ 672836 w 1709433"/>
                  <a:gd name="connsiteY5" fmla="*/ 0 h 134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9433" h="1345672">
                    <a:moveTo>
                      <a:pt x="672836" y="0"/>
                    </a:moveTo>
                    <a:cubicBezTo>
                      <a:pt x="301290" y="0"/>
                      <a:pt x="0" y="301290"/>
                      <a:pt x="0" y="672837"/>
                    </a:cubicBezTo>
                    <a:cubicBezTo>
                      <a:pt x="0" y="1044383"/>
                      <a:pt x="301290" y="1345673"/>
                      <a:pt x="672836" y="1345673"/>
                    </a:cubicBezTo>
                    <a:cubicBezTo>
                      <a:pt x="1044383" y="1345673"/>
                      <a:pt x="1345673" y="1044383"/>
                      <a:pt x="1345673" y="672837"/>
                    </a:cubicBezTo>
                    <a:cubicBezTo>
                      <a:pt x="1345673" y="391364"/>
                      <a:pt x="1490395" y="143679"/>
                      <a:pt x="1709434" y="0"/>
                    </a:cubicBezTo>
                    <a:lnTo>
                      <a:pt x="672836" y="0"/>
                    </a:lnTo>
                    <a:close/>
                  </a:path>
                </a:pathLst>
              </a:custGeom>
              <a:solidFill>
                <a:srgbClr val="66CCCC"/>
              </a:solidFill>
              <a:ln w="3725" cap="flat">
                <a:noFill/>
                <a:prstDash val="solid"/>
                <a:miter/>
              </a:ln>
            </p:spPr>
            <p:txBody>
              <a:bodyPr rtlCol="0" anchor="ctr"/>
              <a:lstStyle/>
              <a:p>
                <a:endParaRPr lang="en-GB"/>
              </a:p>
            </p:txBody>
          </p:sp>
          <p:sp>
            <p:nvSpPr>
              <p:cNvPr id="421" name="Freeform: Shape 420">
                <a:extLst>
                  <a:ext uri="{FF2B5EF4-FFF2-40B4-BE49-F238E27FC236}">
                    <a16:creationId xmlns:a16="http://schemas.microsoft.com/office/drawing/2014/main" id="{1BBBA500-7D9A-CE74-812B-2D067C0BEEE8}"/>
                  </a:ext>
                </a:extLst>
              </p:cNvPr>
              <p:cNvSpPr/>
              <p:nvPr/>
            </p:nvSpPr>
            <p:spPr>
              <a:xfrm rot="18917705">
                <a:off x="5194016" y="1446875"/>
                <a:ext cx="740293" cy="740293"/>
              </a:xfrm>
              <a:custGeom>
                <a:avLst/>
                <a:gdLst>
                  <a:gd name="connsiteX0" fmla="*/ 1046618 w 1046618"/>
                  <a:gd name="connsiteY0" fmla="*/ 523309 h 1046618"/>
                  <a:gd name="connsiteX1" fmla="*/ 523309 w 1046618"/>
                  <a:gd name="connsiteY1" fmla="*/ 1046618 h 1046618"/>
                  <a:gd name="connsiteX2" fmla="*/ 0 w 1046618"/>
                  <a:gd name="connsiteY2" fmla="*/ 523309 h 1046618"/>
                  <a:gd name="connsiteX3" fmla="*/ 523309 w 1046618"/>
                  <a:gd name="connsiteY3" fmla="*/ 0 h 1046618"/>
                  <a:gd name="connsiteX4" fmla="*/ 1046618 w 1046618"/>
                  <a:gd name="connsiteY4" fmla="*/ 523309 h 104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618" h="1046618">
                    <a:moveTo>
                      <a:pt x="1046618" y="523309"/>
                    </a:moveTo>
                    <a:cubicBezTo>
                      <a:pt x="1046618" y="812325"/>
                      <a:pt x="812325" y="1046618"/>
                      <a:pt x="523309" y="1046618"/>
                    </a:cubicBezTo>
                    <a:cubicBezTo>
                      <a:pt x="234293" y="1046618"/>
                      <a:pt x="0" y="812325"/>
                      <a:pt x="0" y="523309"/>
                    </a:cubicBezTo>
                    <a:cubicBezTo>
                      <a:pt x="0" y="234293"/>
                      <a:pt x="234293" y="0"/>
                      <a:pt x="523309" y="0"/>
                    </a:cubicBezTo>
                    <a:cubicBezTo>
                      <a:pt x="812325" y="0"/>
                      <a:pt x="1046618" y="234293"/>
                      <a:pt x="1046618" y="523309"/>
                    </a:cubicBezTo>
                    <a:close/>
                  </a:path>
                </a:pathLst>
              </a:custGeom>
              <a:solidFill>
                <a:schemeClr val="bg1"/>
              </a:solidFill>
              <a:ln w="3725" cap="flat">
                <a:noFill/>
                <a:prstDash val="solid"/>
                <a:miter/>
              </a:ln>
            </p:spPr>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a:ea typeface="+mn-ea"/>
                    <a:cs typeface="Arial"/>
                  </a:rPr>
                  <a:t>Regulatory enforcement</a:t>
                </a:r>
              </a:p>
            </p:txBody>
          </p:sp>
        </p:grpSp>
        <p:grpSp>
          <p:nvGrpSpPr>
            <p:cNvPr id="13" name="Group 12">
              <a:extLst>
                <a:ext uri="{FF2B5EF4-FFF2-40B4-BE49-F238E27FC236}">
                  <a16:creationId xmlns:a16="http://schemas.microsoft.com/office/drawing/2014/main" id="{71B9F003-A9AB-75AE-CACA-D04CE49650AA}"/>
                </a:ext>
              </a:extLst>
            </p:cNvPr>
            <p:cNvGrpSpPr/>
            <p:nvPr/>
          </p:nvGrpSpPr>
          <p:grpSpPr>
            <a:xfrm rot="6326636">
              <a:off x="6154540" y="3260733"/>
              <a:ext cx="2547002" cy="1797452"/>
              <a:chOff x="6132869" y="1341045"/>
              <a:chExt cx="1348899" cy="951935"/>
            </a:xfrm>
          </p:grpSpPr>
          <p:sp>
            <p:nvSpPr>
              <p:cNvPr id="407" name="Freeform: Shape 406">
                <a:extLst>
                  <a:ext uri="{FF2B5EF4-FFF2-40B4-BE49-F238E27FC236}">
                    <a16:creationId xmlns:a16="http://schemas.microsoft.com/office/drawing/2014/main" id="{A988AF2A-9918-8299-CF29-F144DD1BDB49}"/>
                  </a:ext>
                </a:extLst>
              </p:cNvPr>
              <p:cNvSpPr/>
              <p:nvPr/>
            </p:nvSpPr>
            <p:spPr>
              <a:xfrm>
                <a:off x="6132869" y="1341045"/>
                <a:ext cx="1348899" cy="951935"/>
              </a:xfrm>
              <a:custGeom>
                <a:avLst/>
                <a:gdLst>
                  <a:gd name="connsiteX0" fmla="*/ 1009336 w 1907059"/>
                  <a:gd name="connsiteY0" fmla="*/ 90230 h 1345835"/>
                  <a:gd name="connsiteX1" fmla="*/ 90230 w 1907059"/>
                  <a:gd name="connsiteY1" fmla="*/ 336499 h 1345835"/>
                  <a:gd name="connsiteX2" fmla="*/ 336500 w 1907059"/>
                  <a:gd name="connsiteY2" fmla="*/ 1255606 h 1345835"/>
                  <a:gd name="connsiteX3" fmla="*/ 1255606 w 1907059"/>
                  <a:gd name="connsiteY3" fmla="*/ 1009336 h 1345835"/>
                  <a:gd name="connsiteX4" fmla="*/ 1907060 w 1907059"/>
                  <a:gd name="connsiteY4" fmla="*/ 608547 h 1345835"/>
                  <a:gd name="connsiteX5" fmla="*/ 1009336 w 1907059"/>
                  <a:gd name="connsiteY5" fmla="*/ 90267 h 1345835"/>
                  <a:gd name="connsiteX6" fmla="*/ 1009336 w 1907059"/>
                  <a:gd name="connsiteY6" fmla="*/ 90267 h 13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7059" h="1345835">
                    <a:moveTo>
                      <a:pt x="1009336" y="90230"/>
                    </a:moveTo>
                    <a:cubicBezTo>
                      <a:pt x="687595" y="-95543"/>
                      <a:pt x="276003" y="14758"/>
                      <a:pt x="90230" y="336499"/>
                    </a:cubicBezTo>
                    <a:cubicBezTo>
                      <a:pt x="-95543" y="658241"/>
                      <a:pt x="14758" y="1069832"/>
                      <a:pt x="336500" y="1255606"/>
                    </a:cubicBezTo>
                    <a:cubicBezTo>
                      <a:pt x="658241" y="1441379"/>
                      <a:pt x="1069833" y="1331077"/>
                      <a:pt x="1255606" y="1009336"/>
                    </a:cubicBezTo>
                    <a:cubicBezTo>
                      <a:pt x="1396342" y="765599"/>
                      <a:pt x="1645517" y="623448"/>
                      <a:pt x="1907060" y="608547"/>
                    </a:cubicBezTo>
                    <a:lnTo>
                      <a:pt x="1009336" y="90267"/>
                    </a:lnTo>
                    <a:lnTo>
                      <a:pt x="1009336" y="90267"/>
                    </a:lnTo>
                    <a:close/>
                  </a:path>
                </a:pathLst>
              </a:custGeom>
              <a:solidFill>
                <a:srgbClr val="CC5C99"/>
              </a:solidFill>
              <a:ln w="3725" cap="flat">
                <a:noFill/>
                <a:prstDash val="solid"/>
                <a:miter/>
              </a:ln>
            </p:spPr>
            <p:txBody>
              <a:bodyPr rtlCol="0" anchor="ctr"/>
              <a:lstStyle/>
              <a:p>
                <a:endParaRPr lang="en-GB"/>
              </a:p>
            </p:txBody>
          </p:sp>
          <p:sp>
            <p:nvSpPr>
              <p:cNvPr id="422" name="Freeform: Shape 421">
                <a:extLst>
                  <a:ext uri="{FF2B5EF4-FFF2-40B4-BE49-F238E27FC236}">
                    <a16:creationId xmlns:a16="http://schemas.microsoft.com/office/drawing/2014/main" id="{A1C72186-0E34-6D09-486B-A4F563B16515}"/>
                  </a:ext>
                </a:extLst>
              </p:cNvPr>
              <p:cNvSpPr/>
              <p:nvPr/>
            </p:nvSpPr>
            <p:spPr>
              <a:xfrm rot="15273364">
                <a:off x="6238699" y="1446865"/>
                <a:ext cx="740293" cy="740293"/>
              </a:xfrm>
              <a:custGeom>
                <a:avLst/>
                <a:gdLst>
                  <a:gd name="connsiteX0" fmla="*/ 1046618 w 1046618"/>
                  <a:gd name="connsiteY0" fmla="*/ 523309 h 1046618"/>
                  <a:gd name="connsiteX1" fmla="*/ 523309 w 1046618"/>
                  <a:gd name="connsiteY1" fmla="*/ 1046618 h 1046618"/>
                  <a:gd name="connsiteX2" fmla="*/ 0 w 1046618"/>
                  <a:gd name="connsiteY2" fmla="*/ 523309 h 1046618"/>
                  <a:gd name="connsiteX3" fmla="*/ 523309 w 1046618"/>
                  <a:gd name="connsiteY3" fmla="*/ 0 h 1046618"/>
                  <a:gd name="connsiteX4" fmla="*/ 1046618 w 1046618"/>
                  <a:gd name="connsiteY4" fmla="*/ 523309 h 104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618" h="1046618">
                    <a:moveTo>
                      <a:pt x="1046618" y="523309"/>
                    </a:moveTo>
                    <a:cubicBezTo>
                      <a:pt x="1046618" y="812325"/>
                      <a:pt x="812325" y="1046618"/>
                      <a:pt x="523309" y="1046618"/>
                    </a:cubicBezTo>
                    <a:cubicBezTo>
                      <a:pt x="234293" y="1046618"/>
                      <a:pt x="0" y="812325"/>
                      <a:pt x="0" y="523309"/>
                    </a:cubicBezTo>
                    <a:cubicBezTo>
                      <a:pt x="0" y="234293"/>
                      <a:pt x="234293" y="0"/>
                      <a:pt x="523309" y="0"/>
                    </a:cubicBezTo>
                    <a:cubicBezTo>
                      <a:pt x="812325" y="0"/>
                      <a:pt x="1046618" y="234293"/>
                      <a:pt x="1046618" y="523309"/>
                    </a:cubicBezTo>
                    <a:close/>
                  </a:path>
                </a:pathLst>
              </a:custGeom>
              <a:solidFill>
                <a:schemeClr val="bg1"/>
              </a:solidFill>
              <a:ln w="3725" cap="flat">
                <a:noFill/>
                <a:prstDash val="solid"/>
                <a:miter/>
              </a:ln>
            </p:spPr>
            <p:txBody>
              <a:bodyPr lIns="36000" tIns="36000" rIns="36000" bIns="36000" rtlCol="0" anchor="ctr"/>
              <a:lstStyle/>
              <a:p>
                <a:pPr algn="ctr"/>
                <a:r>
                  <a:rPr lang="en-GB" sz="1400" b="1" dirty="0"/>
                  <a:t>Private Litigation</a:t>
                </a:r>
              </a:p>
            </p:txBody>
          </p:sp>
        </p:grpSp>
        <p:grpSp>
          <p:nvGrpSpPr>
            <p:cNvPr id="15" name="Group 14">
              <a:extLst>
                <a:ext uri="{FF2B5EF4-FFF2-40B4-BE49-F238E27FC236}">
                  <a16:creationId xmlns:a16="http://schemas.microsoft.com/office/drawing/2014/main" id="{04FF4C1F-9176-3594-4512-2E6DDD7DA3C2}"/>
                </a:ext>
              </a:extLst>
            </p:cNvPr>
            <p:cNvGrpSpPr/>
            <p:nvPr/>
          </p:nvGrpSpPr>
          <p:grpSpPr>
            <a:xfrm rot="9846309">
              <a:off x="4650921" y="4353264"/>
              <a:ext cx="2369141" cy="1797452"/>
              <a:chOff x="7037604" y="1863407"/>
              <a:chExt cx="1254703" cy="951935"/>
            </a:xfrm>
          </p:grpSpPr>
          <p:sp>
            <p:nvSpPr>
              <p:cNvPr id="406" name="Freeform: Shape 405">
                <a:extLst>
                  <a:ext uri="{FF2B5EF4-FFF2-40B4-BE49-F238E27FC236}">
                    <a16:creationId xmlns:a16="http://schemas.microsoft.com/office/drawing/2014/main" id="{E3377E70-998C-3DE8-3360-DD83759836DE}"/>
                  </a:ext>
                </a:extLst>
              </p:cNvPr>
              <p:cNvSpPr/>
              <p:nvPr/>
            </p:nvSpPr>
            <p:spPr>
              <a:xfrm>
                <a:off x="7037604" y="1863407"/>
                <a:ext cx="1254703" cy="951935"/>
              </a:xfrm>
              <a:custGeom>
                <a:avLst/>
                <a:gdLst>
                  <a:gd name="connsiteX0" fmla="*/ 1255606 w 1773885"/>
                  <a:gd name="connsiteY0" fmla="*/ 336499 h 1345835"/>
                  <a:gd name="connsiteX1" fmla="*/ 336499 w 1773885"/>
                  <a:gd name="connsiteY1" fmla="*/ 90230 h 1345835"/>
                  <a:gd name="connsiteX2" fmla="*/ 90230 w 1773885"/>
                  <a:gd name="connsiteY2" fmla="*/ 1009336 h 1345835"/>
                  <a:gd name="connsiteX3" fmla="*/ 1009336 w 1773885"/>
                  <a:gd name="connsiteY3" fmla="*/ 1255606 h 1345835"/>
                  <a:gd name="connsiteX4" fmla="*/ 1773886 w 1773885"/>
                  <a:gd name="connsiteY4" fmla="*/ 1234223 h 1345835"/>
                  <a:gd name="connsiteX5" fmla="*/ 1255606 w 1773885"/>
                  <a:gd name="connsiteY5" fmla="*/ 336499 h 1345835"/>
                  <a:gd name="connsiteX6" fmla="*/ 1255606 w 1773885"/>
                  <a:gd name="connsiteY6" fmla="*/ 336499 h 1345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3885" h="1345835">
                    <a:moveTo>
                      <a:pt x="1255606" y="336499"/>
                    </a:moveTo>
                    <a:cubicBezTo>
                      <a:pt x="1069832" y="14758"/>
                      <a:pt x="658241" y="-95543"/>
                      <a:pt x="336499" y="90230"/>
                    </a:cubicBezTo>
                    <a:cubicBezTo>
                      <a:pt x="14758" y="276003"/>
                      <a:pt x="-95543" y="687595"/>
                      <a:pt x="90230" y="1009336"/>
                    </a:cubicBezTo>
                    <a:cubicBezTo>
                      <a:pt x="276003" y="1331077"/>
                      <a:pt x="687557" y="1441379"/>
                      <a:pt x="1009336" y="1255606"/>
                    </a:cubicBezTo>
                    <a:cubicBezTo>
                      <a:pt x="1253072" y="1114869"/>
                      <a:pt x="1539946" y="1116360"/>
                      <a:pt x="1773886" y="1234223"/>
                    </a:cubicBezTo>
                    <a:lnTo>
                      <a:pt x="1255606" y="336499"/>
                    </a:lnTo>
                    <a:lnTo>
                      <a:pt x="1255606" y="336499"/>
                    </a:lnTo>
                    <a:close/>
                  </a:path>
                </a:pathLst>
              </a:custGeom>
              <a:solidFill>
                <a:srgbClr val="CCCC99"/>
              </a:solidFill>
              <a:ln w="3725" cap="flat">
                <a:noFill/>
                <a:prstDash val="solid"/>
                <a:miter/>
              </a:ln>
            </p:spPr>
            <p:txBody>
              <a:bodyPr rtlCol="0" anchor="ctr"/>
              <a:lstStyle/>
              <a:p>
                <a:endParaRPr lang="en-GB"/>
              </a:p>
            </p:txBody>
          </p:sp>
          <p:sp>
            <p:nvSpPr>
              <p:cNvPr id="423" name="Freeform: Shape 422">
                <a:extLst>
                  <a:ext uri="{FF2B5EF4-FFF2-40B4-BE49-F238E27FC236}">
                    <a16:creationId xmlns:a16="http://schemas.microsoft.com/office/drawing/2014/main" id="{6C9A7A61-25AD-829A-001C-2ADBAE06A2D2}"/>
                  </a:ext>
                </a:extLst>
              </p:cNvPr>
              <p:cNvSpPr/>
              <p:nvPr/>
            </p:nvSpPr>
            <p:spPr>
              <a:xfrm rot="11753691">
                <a:off x="7143425" y="1969195"/>
                <a:ext cx="740293" cy="740293"/>
              </a:xfrm>
              <a:custGeom>
                <a:avLst/>
                <a:gdLst>
                  <a:gd name="connsiteX0" fmla="*/ 1046618 w 1046618"/>
                  <a:gd name="connsiteY0" fmla="*/ 523309 h 1046618"/>
                  <a:gd name="connsiteX1" fmla="*/ 523309 w 1046618"/>
                  <a:gd name="connsiteY1" fmla="*/ 1046618 h 1046618"/>
                  <a:gd name="connsiteX2" fmla="*/ 0 w 1046618"/>
                  <a:gd name="connsiteY2" fmla="*/ 523309 h 1046618"/>
                  <a:gd name="connsiteX3" fmla="*/ 523309 w 1046618"/>
                  <a:gd name="connsiteY3" fmla="*/ 0 h 1046618"/>
                  <a:gd name="connsiteX4" fmla="*/ 1046618 w 1046618"/>
                  <a:gd name="connsiteY4" fmla="*/ 523309 h 104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618" h="1046618">
                    <a:moveTo>
                      <a:pt x="1046618" y="523309"/>
                    </a:moveTo>
                    <a:cubicBezTo>
                      <a:pt x="1046618" y="812325"/>
                      <a:pt x="812325" y="1046618"/>
                      <a:pt x="523309" y="1046618"/>
                    </a:cubicBezTo>
                    <a:cubicBezTo>
                      <a:pt x="234293" y="1046618"/>
                      <a:pt x="0" y="812325"/>
                      <a:pt x="0" y="523309"/>
                    </a:cubicBezTo>
                    <a:cubicBezTo>
                      <a:pt x="0" y="234293"/>
                      <a:pt x="234293" y="0"/>
                      <a:pt x="523309" y="0"/>
                    </a:cubicBezTo>
                    <a:cubicBezTo>
                      <a:pt x="812325" y="0"/>
                      <a:pt x="1046618" y="234293"/>
                      <a:pt x="1046618" y="523309"/>
                    </a:cubicBezTo>
                    <a:close/>
                  </a:path>
                </a:pathLst>
              </a:custGeom>
              <a:solidFill>
                <a:schemeClr val="bg1"/>
              </a:solidFill>
              <a:ln w="3725" cap="flat">
                <a:noFill/>
                <a:prstDash val="solid"/>
                <a:miter/>
              </a:ln>
            </p:spPr>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a:ea typeface="+mn-ea"/>
                    <a:cs typeface="Arial"/>
                  </a:rPr>
                  <a:t>Criminal law risks </a:t>
                </a:r>
              </a:p>
            </p:txBody>
          </p:sp>
        </p:grpSp>
        <p:grpSp>
          <p:nvGrpSpPr>
            <p:cNvPr id="17" name="Group 16">
              <a:extLst>
                <a:ext uri="{FF2B5EF4-FFF2-40B4-BE49-F238E27FC236}">
                  <a16:creationId xmlns:a16="http://schemas.microsoft.com/office/drawing/2014/main" id="{9BF609F6-C1DA-C742-22BA-0760E391632F}"/>
                </a:ext>
              </a:extLst>
            </p:cNvPr>
            <p:cNvGrpSpPr/>
            <p:nvPr/>
          </p:nvGrpSpPr>
          <p:grpSpPr>
            <a:xfrm rot="13533722">
              <a:off x="3983648" y="2476222"/>
              <a:ext cx="1797235" cy="2283061"/>
              <a:chOff x="7559997" y="2768173"/>
              <a:chExt cx="951820" cy="1209115"/>
            </a:xfrm>
          </p:grpSpPr>
          <p:sp>
            <p:nvSpPr>
              <p:cNvPr id="405" name="Freeform: Shape 404">
                <a:extLst>
                  <a:ext uri="{FF2B5EF4-FFF2-40B4-BE49-F238E27FC236}">
                    <a16:creationId xmlns:a16="http://schemas.microsoft.com/office/drawing/2014/main" id="{72EA7334-B5ED-3DEF-C61B-FCF0A4D3E3D4}"/>
                  </a:ext>
                </a:extLst>
              </p:cNvPr>
              <p:cNvSpPr/>
              <p:nvPr/>
            </p:nvSpPr>
            <p:spPr>
              <a:xfrm>
                <a:off x="7559997" y="2768173"/>
                <a:ext cx="951820" cy="1209115"/>
              </a:xfrm>
              <a:custGeom>
                <a:avLst/>
                <a:gdLst>
                  <a:gd name="connsiteX0" fmla="*/ 1345673 w 1345672"/>
                  <a:gd name="connsiteY0" fmla="*/ 672836 h 1709433"/>
                  <a:gd name="connsiteX1" fmla="*/ 672836 w 1345672"/>
                  <a:gd name="connsiteY1" fmla="*/ 0 h 1709433"/>
                  <a:gd name="connsiteX2" fmla="*/ 0 w 1345672"/>
                  <a:gd name="connsiteY2" fmla="*/ 672836 h 1709433"/>
                  <a:gd name="connsiteX3" fmla="*/ 672836 w 1345672"/>
                  <a:gd name="connsiteY3" fmla="*/ 1345673 h 1709433"/>
                  <a:gd name="connsiteX4" fmla="*/ 1345673 w 1345672"/>
                  <a:gd name="connsiteY4" fmla="*/ 1709434 h 1709433"/>
                  <a:gd name="connsiteX5" fmla="*/ 1345673 w 1345672"/>
                  <a:gd name="connsiteY5" fmla="*/ 672836 h 1709433"/>
                  <a:gd name="connsiteX6" fmla="*/ 1345673 w 1345672"/>
                  <a:gd name="connsiteY6" fmla="*/ 672836 h 1709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5672" h="1709433">
                    <a:moveTo>
                      <a:pt x="1345673" y="672836"/>
                    </a:moveTo>
                    <a:cubicBezTo>
                      <a:pt x="1345673" y="301290"/>
                      <a:pt x="1044383" y="0"/>
                      <a:pt x="672836" y="0"/>
                    </a:cubicBezTo>
                    <a:cubicBezTo>
                      <a:pt x="301290" y="0"/>
                      <a:pt x="0" y="301290"/>
                      <a:pt x="0" y="672836"/>
                    </a:cubicBezTo>
                    <a:cubicBezTo>
                      <a:pt x="0" y="1044383"/>
                      <a:pt x="301290" y="1345673"/>
                      <a:pt x="672836" y="1345673"/>
                    </a:cubicBezTo>
                    <a:cubicBezTo>
                      <a:pt x="954309" y="1345673"/>
                      <a:pt x="1201994" y="1490395"/>
                      <a:pt x="1345673" y="1709434"/>
                    </a:cubicBezTo>
                    <a:lnTo>
                      <a:pt x="1345673" y="672836"/>
                    </a:lnTo>
                    <a:lnTo>
                      <a:pt x="1345673" y="672836"/>
                    </a:lnTo>
                    <a:close/>
                  </a:path>
                </a:pathLst>
              </a:custGeom>
              <a:solidFill>
                <a:srgbClr val="99CCFF"/>
              </a:solidFill>
              <a:ln w="3725" cap="flat">
                <a:noFill/>
                <a:prstDash val="solid"/>
                <a:miter/>
              </a:ln>
            </p:spPr>
            <p:txBody>
              <a:bodyPr rtlCol="0" anchor="ctr"/>
              <a:lstStyle/>
              <a:p>
                <a:endParaRPr lang="en-GB"/>
              </a:p>
            </p:txBody>
          </p:sp>
          <p:sp>
            <p:nvSpPr>
              <p:cNvPr id="424" name="Freeform: Shape 423">
                <a:extLst>
                  <a:ext uri="{FF2B5EF4-FFF2-40B4-BE49-F238E27FC236}">
                    <a16:creationId xmlns:a16="http://schemas.microsoft.com/office/drawing/2014/main" id="{98C401D9-DA4E-B3F6-AD80-CA661FD65210}"/>
                  </a:ext>
                </a:extLst>
              </p:cNvPr>
              <p:cNvSpPr/>
              <p:nvPr/>
            </p:nvSpPr>
            <p:spPr>
              <a:xfrm rot="8066278">
                <a:off x="7665752" y="2873937"/>
                <a:ext cx="740293" cy="740293"/>
              </a:xfrm>
              <a:custGeom>
                <a:avLst/>
                <a:gdLst>
                  <a:gd name="connsiteX0" fmla="*/ 1046618 w 1046618"/>
                  <a:gd name="connsiteY0" fmla="*/ 523309 h 1046618"/>
                  <a:gd name="connsiteX1" fmla="*/ 523309 w 1046618"/>
                  <a:gd name="connsiteY1" fmla="*/ 1046618 h 1046618"/>
                  <a:gd name="connsiteX2" fmla="*/ 0 w 1046618"/>
                  <a:gd name="connsiteY2" fmla="*/ 523309 h 1046618"/>
                  <a:gd name="connsiteX3" fmla="*/ 523309 w 1046618"/>
                  <a:gd name="connsiteY3" fmla="*/ 0 h 1046618"/>
                  <a:gd name="connsiteX4" fmla="*/ 1046618 w 1046618"/>
                  <a:gd name="connsiteY4" fmla="*/ 523309 h 1046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618" h="1046618">
                    <a:moveTo>
                      <a:pt x="1046618" y="523309"/>
                    </a:moveTo>
                    <a:cubicBezTo>
                      <a:pt x="1046618" y="812325"/>
                      <a:pt x="812325" y="1046618"/>
                      <a:pt x="523309" y="1046618"/>
                    </a:cubicBezTo>
                    <a:cubicBezTo>
                      <a:pt x="234293" y="1046618"/>
                      <a:pt x="0" y="812325"/>
                      <a:pt x="0" y="523309"/>
                    </a:cubicBezTo>
                    <a:cubicBezTo>
                      <a:pt x="0" y="234293"/>
                      <a:pt x="234293" y="0"/>
                      <a:pt x="523309" y="0"/>
                    </a:cubicBezTo>
                    <a:cubicBezTo>
                      <a:pt x="812325" y="0"/>
                      <a:pt x="1046618" y="234293"/>
                      <a:pt x="1046618" y="523309"/>
                    </a:cubicBezTo>
                    <a:close/>
                  </a:path>
                </a:pathLst>
              </a:custGeom>
              <a:solidFill>
                <a:schemeClr val="bg1"/>
              </a:solidFill>
              <a:ln w="3725" cap="flat">
                <a:noFill/>
                <a:prstDash val="solid"/>
                <a:miter/>
              </a:ln>
            </p:spPr>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a:ea typeface="+mn-ea"/>
                    <a:cs typeface="Arial"/>
                  </a:rPr>
                  <a:t>Soft law mechanisms</a:t>
                </a:r>
              </a:p>
            </p:txBody>
          </p:sp>
        </p:grpSp>
      </p:grpSp>
      <p:sp>
        <p:nvSpPr>
          <p:cNvPr id="18" name="Rectangle 17">
            <a:extLst>
              <a:ext uri="{FF2B5EF4-FFF2-40B4-BE49-F238E27FC236}">
                <a16:creationId xmlns:a16="http://schemas.microsoft.com/office/drawing/2014/main" id="{D20CF752-D466-0F47-CBA3-13E60CF6B054}"/>
              </a:ext>
            </a:extLst>
          </p:cNvPr>
          <p:cNvSpPr/>
          <p:nvPr/>
        </p:nvSpPr>
        <p:spPr>
          <a:xfrm>
            <a:off x="7674951" y="1747161"/>
            <a:ext cx="4259890" cy="540000"/>
          </a:xfrm>
          <a:prstGeom prst="rect">
            <a:avLst/>
          </a:prstGeom>
          <a:noFill/>
          <a:ln w="0" cap="flat">
            <a:noFill/>
            <a:prstDash val="solid"/>
            <a:miter/>
          </a:ln>
        </p:spPr>
        <p:txBody>
          <a:bodyPr rtlCol="0" anchor="ctr"/>
          <a:lstStyle/>
          <a:p>
            <a:r>
              <a:rPr lang="en-GB" sz="1400" dirty="0">
                <a:solidFill>
                  <a:schemeClr val="tx2"/>
                </a:solidFill>
              </a:rPr>
              <a:t>Regulatory enforcement</a:t>
            </a:r>
            <a:r>
              <a:rPr lang="en-GB" sz="1400" dirty="0"/>
              <a:t>: fines and orders by regulators (fair trade practice, consumer protection, advertisement, securities regulators), on their own motion or following a complaint from a third party (competitor or consumer organisations) </a:t>
            </a:r>
          </a:p>
        </p:txBody>
      </p:sp>
      <p:sp>
        <p:nvSpPr>
          <p:cNvPr id="32" name="Rectangle 31">
            <a:extLst>
              <a:ext uri="{FF2B5EF4-FFF2-40B4-BE49-F238E27FC236}">
                <a16:creationId xmlns:a16="http://schemas.microsoft.com/office/drawing/2014/main" id="{5091F05D-2BBD-A455-E961-DEA8FBACF551}"/>
              </a:ext>
            </a:extLst>
          </p:cNvPr>
          <p:cNvSpPr/>
          <p:nvPr/>
        </p:nvSpPr>
        <p:spPr>
          <a:xfrm>
            <a:off x="7363466" y="5066680"/>
            <a:ext cx="4980351" cy="540000"/>
          </a:xfrm>
          <a:prstGeom prst="rect">
            <a:avLst/>
          </a:prstGeom>
          <a:noFill/>
          <a:ln w="0" cap="flat">
            <a:noFill/>
            <a:prstDash val="solid"/>
            <a:miter/>
          </a:ln>
        </p:spPr>
        <p:txBody>
          <a:bodyPr rtlCol="0" anchor="ctr"/>
          <a:lstStyle/>
          <a:p>
            <a:pPr lvl="2"/>
            <a:r>
              <a:rPr lang="en-GB" sz="1400" dirty="0">
                <a:solidFill>
                  <a:schemeClr val="tx2"/>
                </a:solidFill>
              </a:rPr>
              <a:t>Private litigation</a:t>
            </a:r>
            <a:r>
              <a:rPr lang="en-GB" sz="1400" dirty="0"/>
              <a:t>, initiated by: </a:t>
            </a:r>
            <a:br>
              <a:rPr lang="en-GB" sz="1400" dirty="0"/>
            </a:br>
            <a:r>
              <a:rPr lang="en-GB" sz="1400" dirty="0"/>
              <a:t>- </a:t>
            </a:r>
            <a:r>
              <a:rPr lang="en-GB" sz="1400" b="1" dirty="0"/>
              <a:t>competitors</a:t>
            </a:r>
            <a:r>
              <a:rPr lang="en-GB" sz="1400" dirty="0"/>
              <a:t> (unfair commercial practices, competition law, etc.), </a:t>
            </a:r>
            <a:br>
              <a:rPr lang="en-GB" sz="1400" dirty="0"/>
            </a:br>
            <a:r>
              <a:rPr lang="en-GB" sz="1400" dirty="0"/>
              <a:t>- </a:t>
            </a:r>
            <a:r>
              <a:rPr lang="en-GB" sz="1400" b="1" dirty="0"/>
              <a:t>business partners </a:t>
            </a:r>
            <a:r>
              <a:rPr lang="en-GB" sz="1400" dirty="0"/>
              <a:t>(contractual terms), </a:t>
            </a:r>
            <a:br>
              <a:rPr lang="en-GB" sz="1400" dirty="0"/>
            </a:br>
            <a:r>
              <a:rPr lang="en-GB" sz="1400" dirty="0"/>
              <a:t>- </a:t>
            </a:r>
            <a:r>
              <a:rPr lang="en-GB" sz="1400" b="1" dirty="0"/>
              <a:t>Investors</a:t>
            </a:r>
            <a:r>
              <a:rPr lang="en-GB" sz="1400" dirty="0"/>
              <a:t> (securities / disclosure litigation), </a:t>
            </a:r>
            <a:br>
              <a:rPr lang="en-GB" sz="1400" dirty="0"/>
            </a:br>
            <a:r>
              <a:rPr lang="en-GB" sz="1400" dirty="0"/>
              <a:t>- </a:t>
            </a:r>
            <a:r>
              <a:rPr lang="en-GB" sz="1400" b="1" dirty="0"/>
              <a:t>consumer organisations </a:t>
            </a:r>
            <a:r>
              <a:rPr lang="en-GB" sz="1400" dirty="0"/>
              <a:t>(including class actions)</a:t>
            </a:r>
          </a:p>
          <a:p>
            <a:r>
              <a:rPr lang="en-GB" sz="1400" dirty="0"/>
              <a:t>. </a:t>
            </a:r>
          </a:p>
        </p:txBody>
      </p:sp>
      <p:sp>
        <p:nvSpPr>
          <p:cNvPr id="33" name="Rectangle 32">
            <a:extLst>
              <a:ext uri="{FF2B5EF4-FFF2-40B4-BE49-F238E27FC236}">
                <a16:creationId xmlns:a16="http://schemas.microsoft.com/office/drawing/2014/main" id="{8B0EC38E-3BC0-5C77-278D-99F22EB6871A}"/>
              </a:ext>
            </a:extLst>
          </p:cNvPr>
          <p:cNvSpPr/>
          <p:nvPr/>
        </p:nvSpPr>
        <p:spPr>
          <a:xfrm>
            <a:off x="235036" y="5058197"/>
            <a:ext cx="4089506" cy="1056815"/>
          </a:xfrm>
          <a:prstGeom prst="rect">
            <a:avLst/>
          </a:prstGeom>
          <a:noFill/>
          <a:ln w="0" cap="flat">
            <a:noFill/>
            <a:prstDash val="solid"/>
            <a:miter/>
          </a:ln>
        </p:spPr>
        <p:txBody>
          <a:bodyPr rtlCol="0" anchor="ctr"/>
          <a:lstStyle/>
          <a:p>
            <a:pPr lvl="2"/>
            <a:r>
              <a:rPr lang="en-GB" sz="1400" dirty="0">
                <a:solidFill>
                  <a:schemeClr val="tx2"/>
                </a:solidFill>
              </a:rPr>
              <a:t>Criminal law risks</a:t>
            </a:r>
            <a:r>
              <a:rPr lang="en-GB" sz="1400" dirty="0"/>
              <a:t>: communication to criminal authorities by regulators; complaints by NGO / activist organisations; etc.</a:t>
            </a:r>
          </a:p>
        </p:txBody>
      </p:sp>
      <p:sp>
        <p:nvSpPr>
          <p:cNvPr id="34" name="Rectangle 33">
            <a:extLst>
              <a:ext uri="{FF2B5EF4-FFF2-40B4-BE49-F238E27FC236}">
                <a16:creationId xmlns:a16="http://schemas.microsoft.com/office/drawing/2014/main" id="{3ECE53A8-7DB3-55B8-1FA5-7C14070C5139}"/>
              </a:ext>
            </a:extLst>
          </p:cNvPr>
          <p:cNvSpPr/>
          <p:nvPr/>
        </p:nvSpPr>
        <p:spPr>
          <a:xfrm>
            <a:off x="-278971" y="2176500"/>
            <a:ext cx="4249612" cy="1056815"/>
          </a:xfrm>
          <a:prstGeom prst="rect">
            <a:avLst/>
          </a:prstGeom>
          <a:noFill/>
          <a:ln w="0" cap="flat">
            <a:noFill/>
            <a:prstDash val="solid"/>
            <a:miter/>
          </a:ln>
        </p:spPr>
        <p:txBody>
          <a:bodyPr rtlCol="0" anchor="ctr"/>
          <a:lstStyle/>
          <a:p>
            <a:pPr lvl="2"/>
            <a:r>
              <a:rPr lang="en-GB" sz="1400" dirty="0">
                <a:solidFill>
                  <a:schemeClr val="tx2"/>
                </a:solidFill>
              </a:rPr>
              <a:t>Soft law mechanisms: </a:t>
            </a:r>
            <a:r>
              <a:rPr lang="en-GB" sz="1400" dirty="0"/>
              <a:t>more complaints are being made against companies via the National Contact Point (NCP) non-judicial grievance mechanism set up under OECD Guidelines</a:t>
            </a:r>
          </a:p>
        </p:txBody>
      </p:sp>
    </p:spTree>
    <p:custDataLst>
      <p:tags r:id="rId1"/>
    </p:custDataLst>
    <p:extLst>
      <p:ext uri="{BB962C8B-B14F-4D97-AF65-F5344CB8AC3E}">
        <p14:creationId xmlns:p14="http://schemas.microsoft.com/office/powerpoint/2010/main" val="2364321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412800" y="374650"/>
            <a:ext cx="11347400" cy="856800"/>
          </a:xfrm>
        </p:spPr>
        <p:txBody>
          <a:bodyPr anchor="ctr">
            <a:normAutofit fontScale="90000"/>
          </a:bodyPr>
          <a:lstStyle/>
          <a:p>
            <a:r>
              <a:rPr lang="en-GB" dirty="0"/>
              <a:t>These risks will be reinforced by upcoming EU legislation</a:t>
            </a:r>
            <a:r>
              <a:rPr lang="en-BE" dirty="0"/>
              <a:t> (see next class)</a:t>
            </a:r>
            <a:endParaRPr lang="en-GB" dirty="0"/>
          </a:p>
        </p:txBody>
      </p:sp>
      <p:sp>
        <p:nvSpPr>
          <p:cNvPr id="3" name="Content Placeholder 2">
            <a:extLst>
              <a:ext uri="{FF2B5EF4-FFF2-40B4-BE49-F238E27FC236}">
                <a16:creationId xmlns:a16="http://schemas.microsoft.com/office/drawing/2014/main" id="{DBB03FA8-4633-BCBC-DB71-B4163716FAFC}"/>
              </a:ext>
            </a:extLst>
          </p:cNvPr>
          <p:cNvSpPr txBox="1">
            <a:spLocks/>
          </p:cNvSpPr>
          <p:nvPr/>
        </p:nvSpPr>
        <p:spPr>
          <a:xfrm>
            <a:off x="422300" y="1483035"/>
            <a:ext cx="11347399"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t>The EU is at the forefront of putting in place new legislation aimed at tightening restrictions on sustainability claims and prescribing requirements for those that are permitted</a:t>
            </a:r>
          </a:p>
          <a:p>
            <a:pPr lvl="1"/>
            <a:r>
              <a:rPr lang="en-GB" sz="1600" dirty="0"/>
              <a:t>The new rules are contained in two separate but complementary EU Directives applicable to B2C relations:</a:t>
            </a:r>
          </a:p>
          <a:p>
            <a:pPr lvl="1"/>
            <a:endParaRPr lang="en-GB" sz="1600" dirty="0"/>
          </a:p>
          <a:p>
            <a:pPr lvl="1"/>
            <a:endParaRPr lang="en-GB" sz="1600" dirty="0"/>
          </a:p>
          <a:p>
            <a:pPr lvl="1"/>
            <a:endParaRPr lang="en-GB" sz="1600" dirty="0"/>
          </a:p>
          <a:p>
            <a:pPr lvl="1"/>
            <a:endParaRPr lang="en-GB" sz="1600" dirty="0"/>
          </a:p>
          <a:p>
            <a:pPr lvl="1"/>
            <a:endParaRPr lang="en-GB" sz="1600" dirty="0"/>
          </a:p>
          <a:p>
            <a:pPr lvl="1"/>
            <a:r>
              <a:rPr lang="en-GB" sz="1600" dirty="0"/>
              <a:t>These new rules are important in the </a:t>
            </a:r>
            <a:r>
              <a:rPr lang="en-GB" sz="1600" dirty="0">
                <a:solidFill>
                  <a:schemeClr val="tx2"/>
                </a:solidFill>
              </a:rPr>
              <a:t>B2B context </a:t>
            </a:r>
            <a:r>
              <a:rPr lang="en-GB" sz="1600" dirty="0"/>
              <a:t>too:</a:t>
            </a:r>
          </a:p>
          <a:p>
            <a:pPr lvl="2"/>
            <a:r>
              <a:rPr lang="en-GB" sz="1600" dirty="0"/>
              <a:t>In some EU Member States, the relevant consumer protection legislation also applies in B2B relationships</a:t>
            </a:r>
          </a:p>
          <a:p>
            <a:pPr lvl="2"/>
            <a:r>
              <a:rPr lang="en-GB" sz="1600" dirty="0"/>
              <a:t>Other EU Member States have a separate B2B unfair practice regime, for which the criteria of B2C regimes are source of inspiration</a:t>
            </a:r>
          </a:p>
          <a:p>
            <a:pPr lvl="2"/>
            <a:r>
              <a:rPr lang="en-GB" sz="1600" dirty="0"/>
              <a:t>Ongoing discussions on regulating B2B ecolabelling at both EU and Member State levels</a:t>
            </a:r>
          </a:p>
          <a:p>
            <a:pPr lvl="1"/>
            <a:endParaRPr lang="en-GB" sz="1600" dirty="0"/>
          </a:p>
          <a:p>
            <a:pPr marL="269994" lvl="2" indent="0">
              <a:buNone/>
            </a:pPr>
            <a:endParaRPr lang="en-GB" sz="1600" dirty="0"/>
          </a:p>
          <a:p>
            <a:pPr lvl="2"/>
            <a:endParaRPr lang="en-GB" sz="1600" dirty="0"/>
          </a:p>
          <a:p>
            <a:pPr lvl="2"/>
            <a:endParaRPr lang="en-GB" sz="1600" dirty="0"/>
          </a:p>
        </p:txBody>
      </p:sp>
      <p:sp>
        <p:nvSpPr>
          <p:cNvPr id="13" name="Freeform: Shape 12">
            <a:extLst>
              <a:ext uri="{FF2B5EF4-FFF2-40B4-BE49-F238E27FC236}">
                <a16:creationId xmlns:a16="http://schemas.microsoft.com/office/drawing/2014/main" id="{110C7A62-A349-6A81-8F8F-AC8C69DA4519}"/>
              </a:ext>
            </a:extLst>
          </p:cNvPr>
          <p:cNvSpPr/>
          <p:nvPr/>
        </p:nvSpPr>
        <p:spPr>
          <a:xfrm>
            <a:off x="6483788" y="2712878"/>
            <a:ext cx="4900478" cy="415207"/>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94C8FF">
              <a:lumMod val="60000"/>
              <a:lumOff val="40000"/>
              <a:alpha val="40000"/>
            </a:srgbClr>
          </a:solidFill>
          <a:ln w="9525" cap="flat" cmpd="sng" algn="ctr">
            <a:noFill/>
            <a:prstDash val="solid"/>
            <a:miter lim="800000"/>
          </a:ln>
          <a:effectLst/>
        </p:spPr>
        <p:txBody>
          <a:bodyPr lIns="144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9863"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4D4D4D"/>
                </a:solidFill>
                <a:effectLst/>
                <a:uLnTx/>
                <a:uFillTx/>
                <a:latin typeface="Arial"/>
                <a:ea typeface="SimSun"/>
                <a:cs typeface="Arial"/>
              </a:rPr>
              <a:t>Green Claims Directive (the “GCD”) </a:t>
            </a:r>
          </a:p>
        </p:txBody>
      </p:sp>
      <p:sp>
        <p:nvSpPr>
          <p:cNvPr id="14" name="Freeform: Shape 13">
            <a:extLst>
              <a:ext uri="{FF2B5EF4-FFF2-40B4-BE49-F238E27FC236}">
                <a16:creationId xmlns:a16="http://schemas.microsoft.com/office/drawing/2014/main" id="{1C841E5B-5533-0110-3EF5-09462511679B}"/>
              </a:ext>
            </a:extLst>
          </p:cNvPr>
          <p:cNvSpPr/>
          <p:nvPr/>
        </p:nvSpPr>
        <p:spPr>
          <a:xfrm>
            <a:off x="6054836" y="2712878"/>
            <a:ext cx="691200" cy="415207"/>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94C8FF"/>
          </a:solidFill>
          <a:ln w="9525"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a:ea typeface="SimSun"/>
              <a:cs typeface="Arial"/>
            </a:endParaRPr>
          </a:p>
        </p:txBody>
      </p:sp>
      <p:sp>
        <p:nvSpPr>
          <p:cNvPr id="15" name="Freeform: Shape 14">
            <a:extLst>
              <a:ext uri="{FF2B5EF4-FFF2-40B4-BE49-F238E27FC236}">
                <a16:creationId xmlns:a16="http://schemas.microsoft.com/office/drawing/2014/main" id="{A1D38D13-939C-8B83-DF5C-11E4E0169FC7}"/>
              </a:ext>
            </a:extLst>
          </p:cNvPr>
          <p:cNvSpPr/>
          <p:nvPr/>
        </p:nvSpPr>
        <p:spPr>
          <a:xfrm>
            <a:off x="1236684" y="2712878"/>
            <a:ext cx="4389201" cy="415207"/>
          </a:xfrm>
          <a:custGeom>
            <a:avLst/>
            <a:gdLst>
              <a:gd name="connsiteX0" fmla="*/ 238125 w 4499543"/>
              <a:gd name="connsiteY0" fmla="*/ 0 h 952500"/>
              <a:gd name="connsiteX1" fmla="*/ 4340790 w 4499543"/>
              <a:gd name="connsiteY1" fmla="*/ 0 h 952500"/>
              <a:gd name="connsiteX2" fmla="*/ 4499543 w 4499543"/>
              <a:gd name="connsiteY2" fmla="*/ 158753 h 952500"/>
              <a:gd name="connsiteX3" fmla="*/ 4499543 w 4499543"/>
              <a:gd name="connsiteY3" fmla="*/ 952500 h 952500"/>
              <a:gd name="connsiteX4" fmla="*/ 0 w 4499543"/>
              <a:gd name="connsiteY4" fmla="*/ 952500 h 952500"/>
              <a:gd name="connsiteX5" fmla="*/ 238125 w 4499543"/>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9543" h="952500">
                <a:moveTo>
                  <a:pt x="238125" y="0"/>
                </a:moveTo>
                <a:lnTo>
                  <a:pt x="4340790" y="0"/>
                </a:lnTo>
                <a:cubicBezTo>
                  <a:pt x="4428467" y="0"/>
                  <a:pt x="4499543" y="71076"/>
                  <a:pt x="4499543" y="158753"/>
                </a:cubicBezTo>
                <a:lnTo>
                  <a:pt x="4499543" y="952500"/>
                </a:lnTo>
                <a:lnTo>
                  <a:pt x="0" y="952500"/>
                </a:lnTo>
                <a:lnTo>
                  <a:pt x="238125" y="0"/>
                </a:lnTo>
                <a:close/>
              </a:path>
            </a:pathLst>
          </a:custGeom>
          <a:solidFill>
            <a:srgbClr val="99CC99">
              <a:alpha val="40000"/>
            </a:srgbClr>
          </a:solidFill>
          <a:ln w="9525" cap="flat" cmpd="sng" algn="ctr">
            <a:noFill/>
            <a:prstDash val="solid"/>
            <a:miter lim="800000"/>
          </a:ln>
          <a:effectLst/>
        </p:spPr>
        <p:txBody>
          <a:bodyPr lIns="144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9863" marR="0" lvl="0" indent="0" algn="l" defTabSz="914400" rtl="0" eaLnBrk="1" fontAlgn="auto" latinLnBrk="0" hangingPunct="1">
              <a:lnSpc>
                <a:spcPct val="100000"/>
              </a:lnSpc>
              <a:spcBef>
                <a:spcPts val="0"/>
              </a:spcBef>
              <a:spcAft>
                <a:spcPts val="0"/>
              </a:spcAft>
              <a:buClrTx/>
              <a:buSzTx/>
              <a:buFontTx/>
              <a:buNone/>
              <a:tabLst/>
              <a:defRPr/>
            </a:pPr>
            <a:r>
              <a:rPr kumimoji="0" lang="en-GB" sz="1300" b="1" i="0" u="none" strike="noStrike" kern="0" cap="none" spc="0" normalizeH="0" baseline="0" noProof="0" dirty="0">
                <a:ln>
                  <a:noFill/>
                </a:ln>
                <a:solidFill>
                  <a:srgbClr val="4D4D4D"/>
                </a:solidFill>
                <a:effectLst/>
                <a:uLnTx/>
                <a:uFillTx/>
                <a:latin typeface="Arial"/>
                <a:ea typeface="SimSun"/>
                <a:cs typeface="Arial"/>
              </a:rPr>
              <a:t>Directive on Empowering Consumers for the Green Transition (the “ECD”)</a:t>
            </a:r>
          </a:p>
        </p:txBody>
      </p:sp>
      <p:sp>
        <p:nvSpPr>
          <p:cNvPr id="16" name="Freeform: Shape 15">
            <a:extLst>
              <a:ext uri="{FF2B5EF4-FFF2-40B4-BE49-F238E27FC236}">
                <a16:creationId xmlns:a16="http://schemas.microsoft.com/office/drawing/2014/main" id="{FE225A73-AA5B-98E3-313E-F4CE5B4DE473}"/>
              </a:ext>
            </a:extLst>
          </p:cNvPr>
          <p:cNvSpPr/>
          <p:nvPr/>
        </p:nvSpPr>
        <p:spPr>
          <a:xfrm>
            <a:off x="807733" y="2712878"/>
            <a:ext cx="690089" cy="415207"/>
          </a:xfrm>
          <a:custGeom>
            <a:avLst/>
            <a:gdLst>
              <a:gd name="connsiteX0" fmla="*/ 158753 w 1091632"/>
              <a:gd name="connsiteY0" fmla="*/ 0 h 952500"/>
              <a:gd name="connsiteX1" fmla="*/ 1091632 w 1091632"/>
              <a:gd name="connsiteY1" fmla="*/ 0 h 952500"/>
              <a:gd name="connsiteX2" fmla="*/ 853507 w 1091632"/>
              <a:gd name="connsiteY2" fmla="*/ 952500 h 952500"/>
              <a:gd name="connsiteX3" fmla="*/ 0 w 1091632"/>
              <a:gd name="connsiteY3" fmla="*/ 952500 h 952500"/>
              <a:gd name="connsiteX4" fmla="*/ 0 w 1091632"/>
              <a:gd name="connsiteY4" fmla="*/ 158753 h 952500"/>
              <a:gd name="connsiteX5" fmla="*/ 158753 w 1091632"/>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1632" h="952500">
                <a:moveTo>
                  <a:pt x="158753" y="0"/>
                </a:moveTo>
                <a:lnTo>
                  <a:pt x="1091632" y="0"/>
                </a:lnTo>
                <a:lnTo>
                  <a:pt x="853507" y="952500"/>
                </a:lnTo>
                <a:lnTo>
                  <a:pt x="0" y="952500"/>
                </a:lnTo>
                <a:lnTo>
                  <a:pt x="0" y="158753"/>
                </a:lnTo>
                <a:cubicBezTo>
                  <a:pt x="0" y="71076"/>
                  <a:pt x="71076" y="0"/>
                  <a:pt x="158753" y="0"/>
                </a:cubicBezTo>
                <a:close/>
              </a:path>
            </a:pathLst>
          </a:custGeom>
          <a:solidFill>
            <a:srgbClr val="99CC99"/>
          </a:solidFill>
          <a:ln w="9525"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a:ea typeface="SimSun"/>
              <a:cs typeface="Arial"/>
            </a:endParaRPr>
          </a:p>
        </p:txBody>
      </p:sp>
      <p:sp>
        <p:nvSpPr>
          <p:cNvPr id="17" name="TextBox 8">
            <a:extLst>
              <a:ext uri="{FF2B5EF4-FFF2-40B4-BE49-F238E27FC236}">
                <a16:creationId xmlns:a16="http://schemas.microsoft.com/office/drawing/2014/main" id="{A868F12C-6199-DD19-CD51-EE7D492ED1C3}"/>
              </a:ext>
            </a:extLst>
          </p:cNvPr>
          <p:cNvSpPr txBox="1"/>
          <p:nvPr/>
        </p:nvSpPr>
        <p:spPr>
          <a:xfrm>
            <a:off x="6054835" y="3128086"/>
            <a:ext cx="5329431" cy="1229842"/>
          </a:xfrm>
          <a:prstGeom prst="rect">
            <a:avLst/>
          </a:prstGeom>
          <a:solidFill>
            <a:srgbClr val="FAFAF8"/>
          </a:solidFill>
          <a:ln>
            <a:solidFill>
              <a:srgbClr val="F6F5F3"/>
            </a:solidFill>
          </a:ln>
        </p:spPr>
        <p:txBody>
          <a:bodyPr wrap="square" tIns="7200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4" indent="0" defTabSz="914400" rtl="0" eaLnBrk="1" fontAlgn="auto" latinLnBrk="0" hangingPunct="1">
              <a:lnSpc>
                <a:spcPct val="100000"/>
              </a:lnSpc>
              <a:spcBef>
                <a:spcPts val="0"/>
              </a:spcBef>
              <a:spcAft>
                <a:spcPts val="600"/>
              </a:spcAft>
              <a:buClr>
                <a:srgbClr val="AF005F"/>
              </a:buClr>
              <a:buSzTx/>
              <a:buFontTx/>
              <a:buNone/>
              <a:tabLst/>
              <a:defRPr/>
            </a:pPr>
            <a:r>
              <a:rPr kumimoji="0" lang="en-GB" sz="1300" b="0" i="0" u="none" strike="noStrike" kern="0" cap="none" spc="0" normalizeH="0" baseline="0" noProof="0" dirty="0">
                <a:ln>
                  <a:noFill/>
                </a:ln>
                <a:solidFill>
                  <a:srgbClr val="4D4D4D"/>
                </a:solidFill>
                <a:effectLst/>
                <a:uLnTx/>
                <a:uFillTx/>
                <a:latin typeface="Arial"/>
                <a:ea typeface="SimSun"/>
                <a:cs typeface="Arial"/>
              </a:rPr>
              <a:t>Still being negotiated. Not </a:t>
            </a:r>
            <a:r>
              <a:rPr lang="en-GB" sz="1300" kern="0" dirty="0">
                <a:solidFill>
                  <a:srgbClr val="4D4D4D"/>
                </a:solidFill>
                <a:latin typeface="Arial"/>
                <a:ea typeface="SimSun"/>
                <a:cs typeface="Arial"/>
              </a:rPr>
              <a:t>expected to be finalised until Q1 2025. The earliest it is likely to apply to business is therefore </a:t>
            </a:r>
            <a:r>
              <a:rPr lang="en-GB" sz="1300" b="1" kern="0" dirty="0">
                <a:solidFill>
                  <a:srgbClr val="4D4D4D"/>
                </a:solidFill>
                <a:latin typeface="Arial"/>
                <a:ea typeface="SimSun"/>
                <a:cs typeface="Arial"/>
              </a:rPr>
              <a:t>some time in 2027</a:t>
            </a:r>
            <a:r>
              <a:rPr lang="en-GB" sz="1300" kern="0" dirty="0">
                <a:solidFill>
                  <a:srgbClr val="4D4D4D"/>
                </a:solidFill>
                <a:latin typeface="Arial"/>
                <a:ea typeface="SimSun"/>
                <a:cs typeface="Arial"/>
              </a:rPr>
              <a:t>.</a:t>
            </a:r>
            <a:endParaRPr kumimoji="0" lang="en-GB" sz="1300" b="0" i="0" u="none" strike="noStrike" kern="0" cap="none" spc="0" normalizeH="0" baseline="0" noProof="0" dirty="0">
              <a:ln>
                <a:noFill/>
              </a:ln>
              <a:solidFill>
                <a:srgbClr val="4D4D4D"/>
              </a:solidFill>
              <a:effectLst/>
              <a:uLnTx/>
              <a:uFillTx/>
              <a:latin typeface="Arial"/>
              <a:ea typeface="SimSun"/>
              <a:cs typeface="Arial"/>
            </a:endParaRPr>
          </a:p>
          <a:p>
            <a:pPr marL="0" marR="0" lvl="4" indent="0" defTabSz="914400" rtl="0" eaLnBrk="1" fontAlgn="auto" latinLnBrk="0" hangingPunct="1">
              <a:lnSpc>
                <a:spcPct val="100000"/>
              </a:lnSpc>
              <a:spcBef>
                <a:spcPts val="0"/>
              </a:spcBef>
              <a:spcAft>
                <a:spcPts val="600"/>
              </a:spcAft>
              <a:buClr>
                <a:srgbClr val="AF005F"/>
              </a:buClr>
              <a:buSzTx/>
              <a:buFontTx/>
              <a:buNone/>
              <a:tabLst/>
              <a:defRPr/>
            </a:pPr>
            <a:r>
              <a:rPr kumimoji="0" lang="en-GB" sz="1300" b="0" i="0" u="none" strike="noStrike" kern="0" cap="none" spc="0" normalizeH="0" baseline="0" noProof="0" dirty="0">
                <a:ln>
                  <a:noFill/>
                </a:ln>
                <a:solidFill>
                  <a:srgbClr val="4D4D4D"/>
                </a:solidFill>
                <a:effectLst/>
                <a:uLnTx/>
                <a:uFillTx/>
                <a:latin typeface="Arial"/>
                <a:ea typeface="SimSun"/>
                <a:cs typeface="Arial"/>
              </a:rPr>
              <a:t>Intended to be complementary to the ECD by (i) setting minimum criteria that </a:t>
            </a:r>
            <a:r>
              <a:rPr lang="en-GB" sz="1300" kern="0" dirty="0">
                <a:solidFill>
                  <a:srgbClr val="4D4D4D"/>
                </a:solidFill>
                <a:latin typeface="Arial"/>
                <a:ea typeface="SimSun"/>
                <a:cs typeface="Arial"/>
              </a:rPr>
              <a:t>must be satisfied when making explicit green claims and (ii) regulating ecolabelling</a:t>
            </a:r>
            <a:r>
              <a:rPr kumimoji="0" lang="en-GB" sz="1300" b="0" i="0" u="none" strike="noStrike" kern="0" cap="none" spc="0" normalizeH="0" baseline="0" noProof="0" dirty="0">
                <a:ln>
                  <a:noFill/>
                </a:ln>
                <a:solidFill>
                  <a:srgbClr val="4D4D4D"/>
                </a:solidFill>
                <a:effectLst/>
                <a:uLnTx/>
                <a:uFillTx/>
                <a:latin typeface="Arial"/>
                <a:ea typeface="SimSun"/>
                <a:cs typeface="Arial"/>
              </a:rPr>
              <a:t>. </a:t>
            </a:r>
          </a:p>
        </p:txBody>
      </p:sp>
      <p:sp>
        <p:nvSpPr>
          <p:cNvPr id="18" name="TextBox 2">
            <a:extLst>
              <a:ext uri="{FF2B5EF4-FFF2-40B4-BE49-F238E27FC236}">
                <a16:creationId xmlns:a16="http://schemas.microsoft.com/office/drawing/2014/main" id="{FF2FE677-5E94-EA72-65F6-630650BE2919}"/>
              </a:ext>
            </a:extLst>
          </p:cNvPr>
          <p:cNvSpPr txBox="1"/>
          <p:nvPr/>
        </p:nvSpPr>
        <p:spPr>
          <a:xfrm>
            <a:off x="807733" y="3128085"/>
            <a:ext cx="4818152" cy="1218475"/>
          </a:xfrm>
          <a:prstGeom prst="rect">
            <a:avLst/>
          </a:prstGeom>
          <a:solidFill>
            <a:srgbClr val="FAFAF8"/>
          </a:solidFill>
          <a:ln>
            <a:solidFill>
              <a:srgbClr val="F6F5F3"/>
            </a:solidFill>
          </a:ln>
        </p:spPr>
        <p:txBody>
          <a:bodyPr wrap="square" tIns="7200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4" indent="0" algn="l" defTabSz="914400" rtl="0" eaLnBrk="1" fontAlgn="auto" latinLnBrk="0" hangingPunct="1">
              <a:lnSpc>
                <a:spcPct val="100000"/>
              </a:lnSpc>
              <a:spcBef>
                <a:spcPts val="0"/>
              </a:spcBef>
              <a:spcAft>
                <a:spcPts val="600"/>
              </a:spcAft>
              <a:buClr>
                <a:srgbClr val="AF005F"/>
              </a:buClr>
              <a:buSzTx/>
              <a:buFontTx/>
              <a:buNone/>
              <a:tabLst/>
              <a:defRPr/>
            </a:pPr>
            <a:r>
              <a:rPr lang="en-GB" sz="1300" dirty="0">
                <a:solidFill>
                  <a:srgbClr val="4D4D4D"/>
                </a:solidFill>
                <a:latin typeface="Arial"/>
                <a:cs typeface="Arial"/>
              </a:rPr>
              <a:t>Adopted at EU level. The new rules will apply to businesses from </a:t>
            </a:r>
            <a:r>
              <a:rPr lang="en-GB" sz="1300" b="1" dirty="0">
                <a:solidFill>
                  <a:srgbClr val="4D4D4D"/>
                </a:solidFill>
                <a:latin typeface="Arial"/>
                <a:cs typeface="Arial"/>
              </a:rPr>
              <a:t>27 September 2026</a:t>
            </a:r>
            <a:r>
              <a:rPr lang="en-GB" sz="1300" dirty="0">
                <a:solidFill>
                  <a:srgbClr val="4D4D4D"/>
                </a:solidFill>
                <a:latin typeface="Arial"/>
                <a:cs typeface="Arial"/>
              </a:rPr>
              <a:t>.</a:t>
            </a:r>
          </a:p>
          <a:p>
            <a:pPr marL="0" marR="0" lvl="4" indent="0" algn="l" defTabSz="914400" rtl="0" eaLnBrk="1" fontAlgn="auto" latinLnBrk="0" hangingPunct="1">
              <a:lnSpc>
                <a:spcPct val="100000"/>
              </a:lnSpc>
              <a:spcBef>
                <a:spcPts val="0"/>
              </a:spcBef>
              <a:spcAft>
                <a:spcPts val="600"/>
              </a:spcAft>
              <a:buClr>
                <a:srgbClr val="AF005F"/>
              </a:buClr>
              <a:buSzTx/>
              <a:buFontTx/>
              <a:buNone/>
              <a:tabLst/>
              <a:defRPr/>
            </a:pPr>
            <a:r>
              <a:rPr lang="en-GB" sz="1300" dirty="0">
                <a:solidFill>
                  <a:srgbClr val="4D4D4D"/>
                </a:solidFill>
                <a:latin typeface="Arial"/>
                <a:cs typeface="Arial"/>
              </a:rPr>
              <a:t>Amends existing consumer protection legislation and regulates the types of sustainability claim that can be made.</a:t>
            </a:r>
          </a:p>
        </p:txBody>
      </p:sp>
      <p:pic>
        <p:nvPicPr>
          <p:cNvPr id="19" name="Graphic 19" descr="Open hand with plant with solid fill">
            <a:extLst>
              <a:ext uri="{FF2B5EF4-FFF2-40B4-BE49-F238E27FC236}">
                <a16:creationId xmlns:a16="http://schemas.microsoft.com/office/drawing/2014/main" id="{9FE49332-AF20-9B5F-DDAA-4896D6534FBA}"/>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39489" y="2701510"/>
            <a:ext cx="426575" cy="426575"/>
          </a:xfrm>
          <a:prstGeom prst="rect">
            <a:avLst/>
          </a:prstGeom>
        </p:spPr>
      </p:pic>
      <p:pic>
        <p:nvPicPr>
          <p:cNvPr id="20" name="Graphic 20">
            <a:extLst>
              <a:ext uri="{FF2B5EF4-FFF2-40B4-BE49-F238E27FC236}">
                <a16:creationId xmlns:a16="http://schemas.microsoft.com/office/drawing/2014/main" id="{B161D32E-03EF-24EC-7681-B5504F1BF84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16399" y="2754912"/>
            <a:ext cx="324568" cy="324568"/>
          </a:xfrm>
          <a:prstGeom prst="rect">
            <a:avLst/>
          </a:prstGeom>
        </p:spPr>
      </p:pic>
    </p:spTree>
    <p:custDataLst>
      <p:tags r:id="rId1"/>
    </p:custDataLst>
    <p:extLst>
      <p:ext uri="{BB962C8B-B14F-4D97-AF65-F5344CB8AC3E}">
        <p14:creationId xmlns:p14="http://schemas.microsoft.com/office/powerpoint/2010/main" val="3396943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08939-D779-BD14-B739-49692C89025C}"/>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33069157-7866-41AC-C4FC-8B5B9201C706}"/>
              </a:ext>
            </a:extLst>
          </p:cNvPr>
          <p:cNvSpPr>
            <a:spLocks noGrp="1"/>
          </p:cNvSpPr>
          <p:nvPr>
            <p:ph type="title"/>
          </p:nvPr>
        </p:nvSpPr>
        <p:spPr>
          <a:xfrm>
            <a:off x="412800" y="351403"/>
            <a:ext cx="11401554" cy="856800"/>
          </a:xfrm>
        </p:spPr>
        <p:txBody>
          <a:bodyPr/>
          <a:lstStyle/>
          <a:p>
            <a:r>
              <a:rPr lang="en-GB" dirty="0"/>
              <a:t>Other relevant regimes – the many faces of greenwashing risks</a:t>
            </a:r>
          </a:p>
        </p:txBody>
      </p:sp>
      <p:grpSp>
        <p:nvGrpSpPr>
          <p:cNvPr id="3" name="Group 2">
            <a:extLst>
              <a:ext uri="{FF2B5EF4-FFF2-40B4-BE49-F238E27FC236}">
                <a16:creationId xmlns:a16="http://schemas.microsoft.com/office/drawing/2014/main" id="{36F61752-40B2-4AED-BAD9-B3F41791ED4F}"/>
              </a:ext>
            </a:extLst>
          </p:cNvPr>
          <p:cNvGrpSpPr/>
          <p:nvPr/>
        </p:nvGrpSpPr>
        <p:grpSpPr>
          <a:xfrm>
            <a:off x="818035" y="1346478"/>
            <a:ext cx="8920976" cy="4909649"/>
            <a:chOff x="814260" y="1051838"/>
            <a:chExt cx="9286524" cy="5110828"/>
          </a:xfrm>
        </p:grpSpPr>
        <p:sp>
          <p:nvSpPr>
            <p:cNvPr id="6" name="Oval 5">
              <a:extLst>
                <a:ext uri="{FF2B5EF4-FFF2-40B4-BE49-F238E27FC236}">
                  <a16:creationId xmlns:a16="http://schemas.microsoft.com/office/drawing/2014/main" id="{FCD46CD7-F101-4E4A-8A23-FB7BEFF5DB19}"/>
                </a:ext>
              </a:extLst>
            </p:cNvPr>
            <p:cNvSpPr/>
            <p:nvPr/>
          </p:nvSpPr>
          <p:spPr>
            <a:xfrm>
              <a:off x="7492747" y="1212041"/>
              <a:ext cx="2316176" cy="2209828"/>
            </a:xfrm>
            <a:prstGeom prst="ellipse">
              <a:avLst/>
            </a:prstGeom>
            <a:solidFill>
              <a:srgbClr val="9999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Regulatory requirements</a:t>
              </a:r>
            </a:p>
          </p:txBody>
        </p:sp>
        <p:sp>
          <p:nvSpPr>
            <p:cNvPr id="7" name="Oval 6">
              <a:extLst>
                <a:ext uri="{FF2B5EF4-FFF2-40B4-BE49-F238E27FC236}">
                  <a16:creationId xmlns:a16="http://schemas.microsoft.com/office/drawing/2014/main" id="{88F37E77-7C1D-4B41-973E-465849C344F3}"/>
                </a:ext>
              </a:extLst>
            </p:cNvPr>
            <p:cNvSpPr/>
            <p:nvPr/>
          </p:nvSpPr>
          <p:spPr>
            <a:xfrm>
              <a:off x="6019378" y="1429280"/>
              <a:ext cx="1954353" cy="1890445"/>
            </a:xfrm>
            <a:prstGeom prst="ellipse">
              <a:avLst/>
            </a:prstGeom>
            <a:solidFill>
              <a:srgbClr val="99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Governance failures</a:t>
              </a:r>
            </a:p>
          </p:txBody>
        </p:sp>
        <p:sp>
          <p:nvSpPr>
            <p:cNvPr id="8" name="Oval 7">
              <a:extLst>
                <a:ext uri="{FF2B5EF4-FFF2-40B4-BE49-F238E27FC236}">
                  <a16:creationId xmlns:a16="http://schemas.microsoft.com/office/drawing/2014/main" id="{91781E28-D88C-4BD2-B390-358D9555AFA0}"/>
                </a:ext>
              </a:extLst>
            </p:cNvPr>
            <p:cNvSpPr/>
            <p:nvPr/>
          </p:nvSpPr>
          <p:spPr>
            <a:xfrm>
              <a:off x="4089120" y="2712326"/>
              <a:ext cx="3462388" cy="3287828"/>
            </a:xfrm>
            <a:prstGeom prst="ellipse">
              <a:avLst/>
            </a:prstGeom>
            <a:solidFill>
              <a:srgbClr val="99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Ecolabelling rules</a:t>
              </a:r>
            </a:p>
          </p:txBody>
        </p:sp>
        <p:sp>
          <p:nvSpPr>
            <p:cNvPr id="9" name="Oval 8">
              <a:extLst>
                <a:ext uri="{FF2B5EF4-FFF2-40B4-BE49-F238E27FC236}">
                  <a16:creationId xmlns:a16="http://schemas.microsoft.com/office/drawing/2014/main" id="{9DBBC85B-760E-408A-A789-08427788D5FA}"/>
                </a:ext>
              </a:extLst>
            </p:cNvPr>
            <p:cNvSpPr/>
            <p:nvPr/>
          </p:nvSpPr>
          <p:spPr>
            <a:xfrm>
              <a:off x="814260" y="3319725"/>
              <a:ext cx="2127981" cy="1890444"/>
            </a:xfrm>
            <a:prstGeom prst="ellipse">
              <a:avLst/>
            </a:prstGeom>
            <a:solidFill>
              <a:srgbClr val="6699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Criminal law</a:t>
              </a:r>
            </a:p>
          </p:txBody>
        </p:sp>
        <p:sp>
          <p:nvSpPr>
            <p:cNvPr id="10" name="Oval 9">
              <a:extLst>
                <a:ext uri="{FF2B5EF4-FFF2-40B4-BE49-F238E27FC236}">
                  <a16:creationId xmlns:a16="http://schemas.microsoft.com/office/drawing/2014/main" id="{EF4AE837-54D7-42A6-A74C-9855A0B01FB2}"/>
                </a:ext>
              </a:extLst>
            </p:cNvPr>
            <p:cNvSpPr/>
            <p:nvPr/>
          </p:nvSpPr>
          <p:spPr>
            <a:xfrm>
              <a:off x="2033647" y="1687528"/>
              <a:ext cx="2671278" cy="2671278"/>
            </a:xfrm>
            <a:prstGeom prst="ellipse">
              <a:avLst/>
            </a:prstGeom>
            <a:solidFill>
              <a:srgbClr val="66CC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Contractual liability</a:t>
              </a:r>
            </a:p>
          </p:txBody>
        </p:sp>
        <p:sp>
          <p:nvSpPr>
            <p:cNvPr id="11" name="Oval 10">
              <a:extLst>
                <a:ext uri="{FF2B5EF4-FFF2-40B4-BE49-F238E27FC236}">
                  <a16:creationId xmlns:a16="http://schemas.microsoft.com/office/drawing/2014/main" id="{7F58A3DB-F5B3-4678-ADAC-D8FA132FA2B8}"/>
                </a:ext>
              </a:extLst>
            </p:cNvPr>
            <p:cNvSpPr/>
            <p:nvPr/>
          </p:nvSpPr>
          <p:spPr>
            <a:xfrm>
              <a:off x="2723780" y="3671181"/>
              <a:ext cx="2023689" cy="1890445"/>
            </a:xfrm>
            <a:prstGeom prst="ellipse">
              <a:avLst/>
            </a:prstGeom>
            <a:solidFill>
              <a:srgbClr val="6666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Tort law</a:t>
              </a:r>
            </a:p>
          </p:txBody>
        </p:sp>
        <p:sp>
          <p:nvSpPr>
            <p:cNvPr id="12" name="Oval 11">
              <a:extLst>
                <a:ext uri="{FF2B5EF4-FFF2-40B4-BE49-F238E27FC236}">
                  <a16:creationId xmlns:a16="http://schemas.microsoft.com/office/drawing/2014/main" id="{2174D464-48C2-4034-8B80-3F860D95AC47}"/>
                </a:ext>
              </a:extLst>
            </p:cNvPr>
            <p:cNvSpPr/>
            <p:nvPr/>
          </p:nvSpPr>
          <p:spPr>
            <a:xfrm>
              <a:off x="7429506" y="3191416"/>
              <a:ext cx="2671278" cy="2671278"/>
            </a:xfrm>
            <a:prstGeom prst="ellipse">
              <a:avLst/>
            </a:prstGeom>
            <a:solidFill>
              <a:srgbClr val="99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Prospectus legislation</a:t>
              </a:r>
            </a:p>
          </p:txBody>
        </p:sp>
        <p:sp>
          <p:nvSpPr>
            <p:cNvPr id="13" name="Oval 12">
              <a:extLst>
                <a:ext uri="{FF2B5EF4-FFF2-40B4-BE49-F238E27FC236}">
                  <a16:creationId xmlns:a16="http://schemas.microsoft.com/office/drawing/2014/main" id="{1921513D-0A47-41AA-960E-F171ADA9F03B}"/>
                </a:ext>
              </a:extLst>
            </p:cNvPr>
            <p:cNvSpPr/>
            <p:nvPr/>
          </p:nvSpPr>
          <p:spPr>
            <a:xfrm>
              <a:off x="7078894" y="2667589"/>
              <a:ext cx="1865054" cy="1546262"/>
            </a:xfrm>
            <a:prstGeom prst="ellipse">
              <a:avLst/>
            </a:prstGeom>
            <a:solidFill>
              <a:srgbClr val="6666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Unfair competition (B2B)</a:t>
              </a:r>
            </a:p>
          </p:txBody>
        </p:sp>
        <p:sp>
          <p:nvSpPr>
            <p:cNvPr id="14" name="Oval 13">
              <a:extLst>
                <a:ext uri="{FF2B5EF4-FFF2-40B4-BE49-F238E27FC236}">
                  <a16:creationId xmlns:a16="http://schemas.microsoft.com/office/drawing/2014/main" id="{2C0EA735-275C-4074-8DDA-33F7778F3595}"/>
                </a:ext>
              </a:extLst>
            </p:cNvPr>
            <p:cNvSpPr/>
            <p:nvPr/>
          </p:nvSpPr>
          <p:spPr>
            <a:xfrm>
              <a:off x="6778377" y="4616404"/>
              <a:ext cx="1546262" cy="1546262"/>
            </a:xfrm>
            <a:prstGeom prst="ellipse">
              <a:avLst/>
            </a:prstGeom>
            <a:solidFill>
              <a:srgbClr val="66CC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MiFID </a:t>
              </a:r>
            </a:p>
          </p:txBody>
        </p:sp>
        <p:sp>
          <p:nvSpPr>
            <p:cNvPr id="17" name="Oval 16">
              <a:extLst>
                <a:ext uri="{FF2B5EF4-FFF2-40B4-BE49-F238E27FC236}">
                  <a16:creationId xmlns:a16="http://schemas.microsoft.com/office/drawing/2014/main" id="{887B1555-2B5A-441B-AD85-544B77808944}"/>
                </a:ext>
              </a:extLst>
            </p:cNvPr>
            <p:cNvSpPr/>
            <p:nvPr/>
          </p:nvSpPr>
          <p:spPr>
            <a:xfrm>
              <a:off x="3846399" y="1051838"/>
              <a:ext cx="2555390" cy="2209829"/>
            </a:xfrm>
            <a:prstGeom prst="ellipse">
              <a:avLst/>
            </a:prstGeom>
            <a:solidFill>
              <a:srgbClr val="9999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GB" sz="1600" dirty="0">
                  <a:solidFill>
                    <a:schemeClr val="bg1"/>
                  </a:solidFill>
                </a:rPr>
                <a:t>Advertisement rules</a:t>
              </a:r>
            </a:p>
          </p:txBody>
        </p:sp>
      </p:grpSp>
    </p:spTree>
    <p:custDataLst>
      <p:tags r:id="rId1"/>
    </p:custDataLst>
    <p:extLst>
      <p:ext uri="{BB962C8B-B14F-4D97-AF65-F5344CB8AC3E}">
        <p14:creationId xmlns:p14="http://schemas.microsoft.com/office/powerpoint/2010/main" val="30189464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8D649FC-1EEB-C87A-08C4-2B8CF2A3F63E}"/>
              </a:ext>
            </a:extLst>
          </p:cNvPr>
          <p:cNvPicPr>
            <a:picLocks noChangeAspect="1"/>
          </p:cNvPicPr>
          <p:nvPr/>
        </p:nvPicPr>
        <p:blipFill>
          <a:blip r:embed="rId4"/>
          <a:stretch>
            <a:fillRect/>
          </a:stretch>
        </p:blipFill>
        <p:spPr>
          <a:xfrm>
            <a:off x="10131082" y="3269536"/>
            <a:ext cx="2044426" cy="1503488"/>
          </a:xfrm>
          <a:prstGeom prst="rect">
            <a:avLst/>
          </a:prstGeom>
        </p:spPr>
      </p:pic>
      <p:sp>
        <p:nvSpPr>
          <p:cNvPr id="2" name="Title 1" descr="|"/>
          <p:cNvSpPr>
            <a:spLocks noGrp="1"/>
          </p:cNvSpPr>
          <p:nvPr>
            <p:ph type="title"/>
          </p:nvPr>
        </p:nvSpPr>
        <p:spPr/>
        <p:txBody>
          <a:bodyPr/>
          <a:lstStyle/>
          <a:p>
            <a:r>
              <a:rPr lang="en-BE" dirty="0"/>
              <a:t>Regulators</a:t>
            </a:r>
            <a:r>
              <a:rPr lang="en-GB" dirty="0"/>
              <a:t>’ guidelines and expectations</a:t>
            </a:r>
          </a:p>
        </p:txBody>
      </p:sp>
      <p:pic>
        <p:nvPicPr>
          <p:cNvPr id="4" name="Picture 3">
            <a:extLst>
              <a:ext uri="{FF2B5EF4-FFF2-40B4-BE49-F238E27FC236}">
                <a16:creationId xmlns:a16="http://schemas.microsoft.com/office/drawing/2014/main" id="{40FC0B47-A111-0D54-403F-4D05775202C9}"/>
              </a:ext>
            </a:extLst>
          </p:cNvPr>
          <p:cNvPicPr>
            <a:picLocks noChangeAspect="1"/>
          </p:cNvPicPr>
          <p:nvPr/>
        </p:nvPicPr>
        <p:blipFill>
          <a:blip r:embed="rId5"/>
          <a:stretch>
            <a:fillRect/>
          </a:stretch>
        </p:blipFill>
        <p:spPr>
          <a:xfrm>
            <a:off x="8170605" y="5180990"/>
            <a:ext cx="3856001" cy="1004711"/>
          </a:xfrm>
          <a:prstGeom prst="rect">
            <a:avLst/>
          </a:prstGeom>
        </p:spPr>
      </p:pic>
      <p:pic>
        <p:nvPicPr>
          <p:cNvPr id="8" name="Picture 7">
            <a:extLst>
              <a:ext uri="{FF2B5EF4-FFF2-40B4-BE49-F238E27FC236}">
                <a16:creationId xmlns:a16="http://schemas.microsoft.com/office/drawing/2014/main" id="{1716B272-3452-8474-EEA8-DE07DDC57316}"/>
              </a:ext>
            </a:extLst>
          </p:cNvPr>
          <p:cNvPicPr>
            <a:picLocks noChangeAspect="1"/>
          </p:cNvPicPr>
          <p:nvPr/>
        </p:nvPicPr>
        <p:blipFill>
          <a:blip r:embed="rId6"/>
          <a:stretch>
            <a:fillRect/>
          </a:stretch>
        </p:blipFill>
        <p:spPr>
          <a:xfrm>
            <a:off x="10415496" y="2108262"/>
            <a:ext cx="1561500" cy="867500"/>
          </a:xfrm>
          <a:prstGeom prst="rect">
            <a:avLst/>
          </a:prstGeom>
        </p:spPr>
      </p:pic>
      <p:pic>
        <p:nvPicPr>
          <p:cNvPr id="16" name="Picture 15">
            <a:extLst>
              <a:ext uri="{FF2B5EF4-FFF2-40B4-BE49-F238E27FC236}">
                <a16:creationId xmlns:a16="http://schemas.microsoft.com/office/drawing/2014/main" id="{35C8DDE4-8960-7E4D-A2AD-72EA44EE2361}"/>
              </a:ext>
            </a:extLst>
          </p:cNvPr>
          <p:cNvPicPr>
            <a:picLocks noChangeAspect="1"/>
          </p:cNvPicPr>
          <p:nvPr/>
        </p:nvPicPr>
        <p:blipFill>
          <a:blip r:embed="rId7"/>
          <a:stretch>
            <a:fillRect/>
          </a:stretch>
        </p:blipFill>
        <p:spPr>
          <a:xfrm>
            <a:off x="4462245" y="5174468"/>
            <a:ext cx="2695575" cy="1072835"/>
          </a:xfrm>
          <a:prstGeom prst="rect">
            <a:avLst/>
          </a:prstGeom>
        </p:spPr>
      </p:pic>
      <p:sp>
        <p:nvSpPr>
          <p:cNvPr id="3" name="Content Placeholder 2">
            <a:extLst>
              <a:ext uri="{FF2B5EF4-FFF2-40B4-BE49-F238E27FC236}">
                <a16:creationId xmlns:a16="http://schemas.microsoft.com/office/drawing/2014/main" id="{2035CD56-1759-D80B-759D-0093F378C422}"/>
              </a:ext>
            </a:extLst>
          </p:cNvPr>
          <p:cNvSpPr txBox="1">
            <a:spLocks/>
          </p:cNvSpPr>
          <p:nvPr/>
        </p:nvSpPr>
        <p:spPr>
          <a:xfrm>
            <a:off x="412800" y="1442315"/>
            <a:ext cx="11347399"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t>Regulators globally have made the fight against greenwashing a priority and issued guidelines setting out their expectations regarding the prohibition of greenwashing  B2C relations</a:t>
            </a:r>
          </a:p>
          <a:p>
            <a:pPr lvl="1"/>
            <a:r>
              <a:rPr lang="en-GB" sz="1600" dirty="0"/>
              <a:t>Most of these guidelines have been issued by consumer protection and financial regulators</a:t>
            </a:r>
          </a:p>
          <a:p>
            <a:pPr lvl="1"/>
            <a:r>
              <a:rPr lang="en-GB" sz="1600" dirty="0"/>
              <a:t>However, they are relevant for </a:t>
            </a:r>
            <a:r>
              <a:rPr lang="en-BE" sz="1600" dirty="0"/>
              <a:t>B2B cases too</a:t>
            </a:r>
            <a:r>
              <a:rPr lang="en-GB" sz="1600" dirty="0"/>
              <a:t>:</a:t>
            </a:r>
          </a:p>
          <a:p>
            <a:pPr lvl="2"/>
            <a:r>
              <a:rPr lang="en-GB" sz="1600" dirty="0"/>
              <a:t>Some of these guidelines are expressly applicable in the B2B context too </a:t>
            </a:r>
            <a:br>
              <a:rPr lang="en-GB" sz="1600" dirty="0"/>
            </a:br>
            <a:r>
              <a:rPr lang="en-GB" sz="1600" dirty="0"/>
              <a:t>(e.g. U.S. Green Guides and UK Green Claims Code)</a:t>
            </a:r>
          </a:p>
          <a:p>
            <a:pPr lvl="2"/>
            <a:r>
              <a:rPr lang="en-GB" sz="1600" dirty="0"/>
              <a:t>They provide helpful and practical guidance</a:t>
            </a:r>
          </a:p>
        </p:txBody>
      </p:sp>
      <p:pic>
        <p:nvPicPr>
          <p:cNvPr id="7" name="Picture 6">
            <a:extLst>
              <a:ext uri="{FF2B5EF4-FFF2-40B4-BE49-F238E27FC236}">
                <a16:creationId xmlns:a16="http://schemas.microsoft.com/office/drawing/2014/main" id="{A2FB70AA-2D4E-F0B9-C508-DF86F928AABE}"/>
              </a:ext>
            </a:extLst>
          </p:cNvPr>
          <p:cNvPicPr>
            <a:picLocks noChangeAspect="1"/>
          </p:cNvPicPr>
          <p:nvPr/>
        </p:nvPicPr>
        <p:blipFill>
          <a:blip r:embed="rId8"/>
          <a:stretch>
            <a:fillRect/>
          </a:stretch>
        </p:blipFill>
        <p:spPr>
          <a:xfrm>
            <a:off x="583215" y="4956223"/>
            <a:ext cx="3337320" cy="1291080"/>
          </a:xfrm>
          <a:prstGeom prst="rect">
            <a:avLst/>
          </a:prstGeom>
        </p:spPr>
      </p:pic>
      <p:pic>
        <p:nvPicPr>
          <p:cNvPr id="11" name="Picture 10">
            <a:extLst>
              <a:ext uri="{FF2B5EF4-FFF2-40B4-BE49-F238E27FC236}">
                <a16:creationId xmlns:a16="http://schemas.microsoft.com/office/drawing/2014/main" id="{DA170A82-0A2F-5323-C516-2F83885DA4B8}"/>
              </a:ext>
            </a:extLst>
          </p:cNvPr>
          <p:cNvPicPr>
            <a:picLocks noChangeAspect="1"/>
          </p:cNvPicPr>
          <p:nvPr/>
        </p:nvPicPr>
        <p:blipFill>
          <a:blip r:embed="rId9"/>
          <a:stretch>
            <a:fillRect/>
          </a:stretch>
        </p:blipFill>
        <p:spPr>
          <a:xfrm>
            <a:off x="2588636" y="4182786"/>
            <a:ext cx="2478497" cy="858278"/>
          </a:xfrm>
          <a:prstGeom prst="rect">
            <a:avLst/>
          </a:prstGeom>
        </p:spPr>
      </p:pic>
      <p:pic>
        <p:nvPicPr>
          <p:cNvPr id="12" name="Picture 11">
            <a:extLst>
              <a:ext uri="{FF2B5EF4-FFF2-40B4-BE49-F238E27FC236}">
                <a16:creationId xmlns:a16="http://schemas.microsoft.com/office/drawing/2014/main" id="{79CC48EF-8067-ED5E-BC56-E42D2CC92688}"/>
              </a:ext>
            </a:extLst>
          </p:cNvPr>
          <p:cNvPicPr>
            <a:picLocks noChangeAspect="1"/>
          </p:cNvPicPr>
          <p:nvPr/>
        </p:nvPicPr>
        <p:blipFill>
          <a:blip r:embed="rId10"/>
          <a:stretch>
            <a:fillRect/>
          </a:stretch>
        </p:blipFill>
        <p:spPr>
          <a:xfrm>
            <a:off x="6008674" y="4182786"/>
            <a:ext cx="3856001" cy="794221"/>
          </a:xfrm>
          <a:prstGeom prst="rect">
            <a:avLst/>
          </a:prstGeom>
        </p:spPr>
      </p:pic>
    </p:spTree>
    <p:custDataLst>
      <p:tags r:id="rId1"/>
    </p:custDataLst>
    <p:extLst>
      <p:ext uri="{BB962C8B-B14F-4D97-AF65-F5344CB8AC3E}">
        <p14:creationId xmlns:p14="http://schemas.microsoft.com/office/powerpoint/2010/main" val="3555682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84663A-E0AD-0C48-706C-1DBADE8A11F3}"/>
              </a:ext>
            </a:extLst>
          </p:cNvPr>
          <p:cNvPicPr>
            <a:picLocks noChangeAspect="1"/>
          </p:cNvPicPr>
          <p:nvPr/>
        </p:nvPicPr>
        <p:blipFill>
          <a:blip r:embed="rId3"/>
          <a:stretch>
            <a:fillRect/>
          </a:stretch>
        </p:blipFill>
        <p:spPr>
          <a:xfrm>
            <a:off x="10138383" y="2111572"/>
            <a:ext cx="1853279" cy="2543994"/>
          </a:xfrm>
          <a:prstGeom prst="rect">
            <a:avLst/>
          </a:prstGeom>
        </p:spPr>
      </p:pic>
      <p:sp>
        <p:nvSpPr>
          <p:cNvPr id="8" name="Rectangle: Single Corner Snipped 7">
            <a:extLst>
              <a:ext uri="{FF2B5EF4-FFF2-40B4-BE49-F238E27FC236}">
                <a16:creationId xmlns:a16="http://schemas.microsoft.com/office/drawing/2014/main" id="{4CA0C4B4-1806-49E2-A05E-EEC77A19629E}"/>
              </a:ext>
            </a:extLst>
          </p:cNvPr>
          <p:cNvSpPr/>
          <p:nvPr/>
        </p:nvSpPr>
        <p:spPr>
          <a:xfrm>
            <a:off x="431800" y="1809750"/>
            <a:ext cx="3211623"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algn="ctr">
              <a:defRPr/>
            </a:pP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Claims should be </a:t>
            </a:r>
            <a:r>
              <a:rPr kumimoji="0" lang="en-GB" sz="1200" i="0" u="none" strike="noStrike" kern="1200" cap="none" spc="0" normalizeH="0" baseline="0" noProof="0" dirty="0">
                <a:ln>
                  <a:noFill/>
                </a:ln>
                <a:solidFill>
                  <a:schemeClr val="tx2"/>
                </a:solidFill>
                <a:effectLst/>
                <a:uLnTx/>
                <a:uFillTx/>
                <a:latin typeface="Arial"/>
                <a:ea typeface="+mn-ea"/>
                <a:cs typeface="Arial"/>
              </a:rPr>
              <a:t>accurate, truthful, specific and not hide or omit important information </a:t>
            </a: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which is relevant to the description of the environmental/sustainable impact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a:ea typeface="+mn-ea"/>
              <a:cs typeface="Arial"/>
            </a:endParaRPr>
          </a:p>
        </p:txBody>
      </p:sp>
      <p:sp>
        <p:nvSpPr>
          <p:cNvPr id="3" name="Rectangle 2">
            <a:extLst>
              <a:ext uri="{FF2B5EF4-FFF2-40B4-BE49-F238E27FC236}">
                <a16:creationId xmlns:a16="http://schemas.microsoft.com/office/drawing/2014/main" id="{6937795E-D171-4066-BED4-19CE47FCDBA1}"/>
              </a:ext>
            </a:extLst>
          </p:cNvPr>
          <p:cNvSpPr/>
          <p:nvPr/>
        </p:nvSpPr>
        <p:spPr>
          <a:xfrm rot="16200000">
            <a:off x="1974111" y="1416788"/>
            <a:ext cx="127000" cy="3211622"/>
          </a:xfrm>
          <a:prstGeom prst="rect">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19" name="Rectangle: Single Corner Snipped 18">
            <a:extLst>
              <a:ext uri="{FF2B5EF4-FFF2-40B4-BE49-F238E27FC236}">
                <a16:creationId xmlns:a16="http://schemas.microsoft.com/office/drawing/2014/main" id="{CF918C93-9E01-493E-A336-50C4F5F29F07}"/>
              </a:ext>
            </a:extLst>
          </p:cNvPr>
          <p:cNvSpPr/>
          <p:nvPr/>
        </p:nvSpPr>
        <p:spPr>
          <a:xfrm>
            <a:off x="4047314" y="1809750"/>
            <a:ext cx="3211623"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Claims need to be supported with a high level of </a:t>
            </a:r>
            <a:r>
              <a:rPr kumimoji="0" lang="en-GB" sz="1200" i="0" u="none" strike="noStrike" kern="1200" cap="none" spc="0" normalizeH="0" baseline="0" noProof="0" dirty="0">
                <a:ln>
                  <a:noFill/>
                </a:ln>
                <a:solidFill>
                  <a:schemeClr val="tx2"/>
                </a:solidFill>
                <a:effectLst/>
                <a:uLnTx/>
                <a:uFillTx/>
                <a:latin typeface="Arial"/>
                <a:ea typeface="+mn-ea"/>
                <a:cs typeface="Arial"/>
              </a:rPr>
              <a:t>substantiation</a:t>
            </a: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 particularly absolute claims such as “sustainable” or “environmentally friendly”</a:t>
            </a:r>
          </a:p>
        </p:txBody>
      </p:sp>
      <p:sp>
        <p:nvSpPr>
          <p:cNvPr id="20" name="Rectangle 19">
            <a:extLst>
              <a:ext uri="{FF2B5EF4-FFF2-40B4-BE49-F238E27FC236}">
                <a16:creationId xmlns:a16="http://schemas.microsoft.com/office/drawing/2014/main" id="{D97F1F49-3C0B-439F-9CA5-6AA507987D3F}"/>
              </a:ext>
            </a:extLst>
          </p:cNvPr>
          <p:cNvSpPr/>
          <p:nvPr/>
        </p:nvSpPr>
        <p:spPr>
          <a:xfrm rot="16200000">
            <a:off x="5589627" y="1416787"/>
            <a:ext cx="127000" cy="3211624"/>
          </a:xfrm>
          <a:prstGeom prst="rect">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1" name="Rectangle: Single Corner Snipped 20">
            <a:extLst>
              <a:ext uri="{FF2B5EF4-FFF2-40B4-BE49-F238E27FC236}">
                <a16:creationId xmlns:a16="http://schemas.microsoft.com/office/drawing/2014/main" id="{06515E7D-11A8-4F34-AEBF-6529AB83C77E}"/>
              </a:ext>
            </a:extLst>
          </p:cNvPr>
          <p:cNvSpPr/>
          <p:nvPr/>
        </p:nvSpPr>
        <p:spPr>
          <a:xfrm>
            <a:off x="431800" y="3248025"/>
            <a:ext cx="3211623"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Claims which refer to a business’ lower-carbon activities without including information about its </a:t>
            </a:r>
            <a:r>
              <a:rPr kumimoji="0" lang="en-GB" sz="1200" i="0" u="none" strike="noStrike" kern="1200" cap="none" spc="0" normalizeH="0" baseline="0" noProof="0" dirty="0">
                <a:ln>
                  <a:noFill/>
                </a:ln>
                <a:solidFill>
                  <a:schemeClr val="tx2"/>
                </a:solidFill>
                <a:effectLst/>
                <a:uLnTx/>
                <a:uFillTx/>
                <a:latin typeface="Arial"/>
                <a:ea typeface="+mn-ea"/>
                <a:cs typeface="Arial"/>
              </a:rPr>
              <a:t>overall</a:t>
            </a: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 harmful environmental </a:t>
            </a:r>
            <a:r>
              <a:rPr kumimoji="0" lang="en-GB" sz="1200" i="0" u="none" strike="noStrike" kern="1200" cap="none" spc="0" normalizeH="0" baseline="0" noProof="0" dirty="0">
                <a:ln>
                  <a:noFill/>
                </a:ln>
                <a:solidFill>
                  <a:schemeClr val="tx2"/>
                </a:solidFill>
                <a:effectLst/>
                <a:uLnTx/>
                <a:uFillTx/>
                <a:latin typeface="Arial"/>
                <a:ea typeface="+mn-ea"/>
                <a:cs typeface="Arial"/>
              </a:rPr>
              <a:t>impact</a:t>
            </a: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 may provide a misleading impression</a:t>
            </a:r>
          </a:p>
        </p:txBody>
      </p:sp>
      <p:sp>
        <p:nvSpPr>
          <p:cNvPr id="22" name="Rectangle 21">
            <a:extLst>
              <a:ext uri="{FF2B5EF4-FFF2-40B4-BE49-F238E27FC236}">
                <a16:creationId xmlns:a16="http://schemas.microsoft.com/office/drawing/2014/main" id="{DC65F0AB-D748-4B63-8C0C-C6924B1B8EE6}"/>
              </a:ext>
            </a:extLst>
          </p:cNvPr>
          <p:cNvSpPr/>
          <p:nvPr/>
        </p:nvSpPr>
        <p:spPr>
          <a:xfrm rot="16200000">
            <a:off x="1974111" y="2855063"/>
            <a:ext cx="127000" cy="3211622"/>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3" name="Rectangle: Single Corner Snipped 22">
            <a:extLst>
              <a:ext uri="{FF2B5EF4-FFF2-40B4-BE49-F238E27FC236}">
                <a16:creationId xmlns:a16="http://schemas.microsoft.com/office/drawing/2014/main" id="{7D8CB650-E5CF-46E5-AF0E-D6B9D040CE90}"/>
              </a:ext>
            </a:extLst>
          </p:cNvPr>
          <p:cNvSpPr/>
          <p:nvPr/>
        </p:nvSpPr>
        <p:spPr>
          <a:xfrm>
            <a:off x="4047314" y="3248025"/>
            <a:ext cx="3211623"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Claims which appear supported by </a:t>
            </a:r>
            <a:r>
              <a:rPr kumimoji="0" lang="en-GB" sz="1200" i="0" u="none" strike="noStrike" kern="1200" cap="none" spc="0" normalizeH="0" baseline="0" noProof="0" dirty="0">
                <a:ln>
                  <a:noFill/>
                </a:ln>
                <a:solidFill>
                  <a:schemeClr val="tx2"/>
                </a:solidFill>
                <a:effectLst/>
                <a:uLnTx/>
                <a:uFillTx/>
                <a:latin typeface="Arial"/>
                <a:ea typeface="+mn-ea"/>
                <a:cs typeface="Arial"/>
              </a:rPr>
              <a:t>labels / logos </a:t>
            </a: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which do not correspond to an independent third-party review</a:t>
            </a:r>
          </a:p>
        </p:txBody>
      </p:sp>
      <p:sp>
        <p:nvSpPr>
          <p:cNvPr id="24" name="Rectangle 23">
            <a:extLst>
              <a:ext uri="{FF2B5EF4-FFF2-40B4-BE49-F238E27FC236}">
                <a16:creationId xmlns:a16="http://schemas.microsoft.com/office/drawing/2014/main" id="{070423DE-0D2F-4279-8A17-43D77D74814E}"/>
              </a:ext>
            </a:extLst>
          </p:cNvPr>
          <p:cNvSpPr/>
          <p:nvPr/>
        </p:nvSpPr>
        <p:spPr>
          <a:xfrm rot="16200000">
            <a:off x="5589627" y="2855062"/>
            <a:ext cx="127000" cy="3211624"/>
          </a:xfrm>
          <a:prstGeom prst="rect">
            <a:avLst/>
          </a:prstGeom>
          <a:solidFill>
            <a:srgbClr val="D5E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5" name="Rectangle: Single Corner Snipped 24">
            <a:extLst>
              <a:ext uri="{FF2B5EF4-FFF2-40B4-BE49-F238E27FC236}">
                <a16:creationId xmlns:a16="http://schemas.microsoft.com/office/drawing/2014/main" id="{87D6BEC6-AF50-47C1-95F8-2CF68A3968EE}"/>
              </a:ext>
            </a:extLst>
          </p:cNvPr>
          <p:cNvSpPr/>
          <p:nvPr/>
        </p:nvSpPr>
        <p:spPr>
          <a:xfrm>
            <a:off x="431800" y="4686300"/>
            <a:ext cx="3211623"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chemeClr val="tx2"/>
                </a:solidFill>
                <a:effectLst/>
                <a:uLnTx/>
                <a:uFillTx/>
                <a:latin typeface="Arial"/>
                <a:ea typeface="+mn-ea"/>
                <a:cs typeface="Arial"/>
              </a:rPr>
              <a:t>Conditions or qualifications </a:t>
            </a:r>
            <a:r>
              <a:rPr kumimoji="0" lang="en-GB" sz="1200" i="0" u="none" strike="noStrike" kern="1200" cap="none" spc="0" normalizeH="0" baseline="0" noProof="0" dirty="0">
                <a:ln>
                  <a:noFill/>
                </a:ln>
                <a:solidFill>
                  <a:schemeClr val="accent4">
                    <a:lumMod val="50000"/>
                  </a:schemeClr>
                </a:solidFill>
                <a:effectLst/>
                <a:uLnTx/>
                <a:uFillTx/>
                <a:latin typeface="Arial"/>
                <a:ea typeface="+mn-ea"/>
                <a:cs typeface="Arial"/>
              </a:rPr>
              <a:t>to claims should be clearly explained and ideally incorporated as part of the claim</a:t>
            </a:r>
          </a:p>
        </p:txBody>
      </p:sp>
      <p:sp>
        <p:nvSpPr>
          <p:cNvPr id="26" name="Rectangle 25">
            <a:extLst>
              <a:ext uri="{FF2B5EF4-FFF2-40B4-BE49-F238E27FC236}">
                <a16:creationId xmlns:a16="http://schemas.microsoft.com/office/drawing/2014/main" id="{A4E2905A-F43E-4AC0-B270-DEFF46DF1F6B}"/>
              </a:ext>
            </a:extLst>
          </p:cNvPr>
          <p:cNvSpPr/>
          <p:nvPr/>
        </p:nvSpPr>
        <p:spPr>
          <a:xfrm rot="16200000">
            <a:off x="1974111" y="4293338"/>
            <a:ext cx="127000" cy="3211622"/>
          </a:xfrm>
          <a:prstGeom prst="rect">
            <a:avLst/>
          </a:prstGeom>
          <a:solidFill>
            <a:srgbClr val="BF3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7" name="Rectangle: Single Corner Snipped 26">
            <a:extLst>
              <a:ext uri="{FF2B5EF4-FFF2-40B4-BE49-F238E27FC236}">
                <a16:creationId xmlns:a16="http://schemas.microsoft.com/office/drawing/2014/main" id="{67C5C784-04B8-4E32-AC54-B9AFAEC02F04}"/>
              </a:ext>
            </a:extLst>
          </p:cNvPr>
          <p:cNvSpPr/>
          <p:nvPr/>
        </p:nvSpPr>
        <p:spPr>
          <a:xfrm>
            <a:off x="4047314" y="4686300"/>
            <a:ext cx="3211623" cy="1149349"/>
          </a:xfrm>
          <a:prstGeom prst="snip1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2"/>
                </a:solidFill>
              </a:rPr>
              <a:t>Imagery</a:t>
            </a:r>
            <a:r>
              <a:rPr lang="en-GB" sz="1200" dirty="0">
                <a:solidFill>
                  <a:schemeClr val="accent4">
                    <a:lumMod val="50000"/>
                  </a:schemeClr>
                </a:solidFill>
              </a:rPr>
              <a:t> </a:t>
            </a:r>
            <a:r>
              <a:rPr lang="en-GB" sz="1200" dirty="0">
                <a:solidFill>
                  <a:schemeClr val="tx2"/>
                </a:solidFill>
              </a:rPr>
              <a:t>of the natural world </a:t>
            </a:r>
            <a:r>
              <a:rPr lang="en-GB" sz="1200" dirty="0">
                <a:solidFill>
                  <a:schemeClr val="accent4">
                    <a:lumMod val="50000"/>
                  </a:schemeClr>
                </a:solidFill>
              </a:rPr>
              <a:t>in claims may contribute to the impression that the relevant activity is making a significant contribution towards reducing greenhouse gas emissions</a:t>
            </a:r>
            <a:endParaRPr kumimoji="0" lang="en-GB" sz="1200" b="0" i="0" u="none" strike="noStrike" kern="1200" cap="none" spc="0" normalizeH="0" baseline="0" noProof="0" dirty="0">
              <a:ln>
                <a:noFill/>
              </a:ln>
              <a:solidFill>
                <a:schemeClr val="accent4">
                  <a:lumMod val="50000"/>
                </a:schemeClr>
              </a:solidFill>
              <a:effectLst/>
              <a:uLnTx/>
              <a:uFillTx/>
              <a:latin typeface="Arial"/>
              <a:ea typeface="+mn-ea"/>
              <a:cs typeface="Arial"/>
            </a:endParaRPr>
          </a:p>
        </p:txBody>
      </p:sp>
      <p:sp>
        <p:nvSpPr>
          <p:cNvPr id="28" name="Rectangle 27">
            <a:extLst>
              <a:ext uri="{FF2B5EF4-FFF2-40B4-BE49-F238E27FC236}">
                <a16:creationId xmlns:a16="http://schemas.microsoft.com/office/drawing/2014/main" id="{7392F041-0E71-4918-B177-485D2F1794B7}"/>
              </a:ext>
            </a:extLst>
          </p:cNvPr>
          <p:cNvSpPr/>
          <p:nvPr/>
        </p:nvSpPr>
        <p:spPr>
          <a:xfrm rot="16200000">
            <a:off x="5589627" y="4293337"/>
            <a:ext cx="127000" cy="3211624"/>
          </a:xfrm>
          <a:prstGeom prst="rect">
            <a:avLst/>
          </a:prstGeom>
          <a:solidFill>
            <a:srgbClr val="E5AD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sp>
        <p:nvSpPr>
          <p:cNvPr id="2" name="Title 1" descr="|">
            <a:extLst>
              <a:ext uri="{FF2B5EF4-FFF2-40B4-BE49-F238E27FC236}">
                <a16:creationId xmlns:a16="http://schemas.microsoft.com/office/drawing/2014/main" id="{D97D0DE1-02EF-4343-879E-F690C64A4C46}"/>
              </a:ext>
            </a:extLst>
          </p:cNvPr>
          <p:cNvSpPr>
            <a:spLocks noGrp="1"/>
          </p:cNvSpPr>
          <p:nvPr>
            <p:ph type="title"/>
          </p:nvPr>
        </p:nvSpPr>
        <p:spPr/>
        <p:txBody>
          <a:bodyPr/>
          <a:lstStyle/>
          <a:p>
            <a:r>
              <a:rPr lang="en-BE" dirty="0"/>
              <a:t>Regulators</a:t>
            </a:r>
            <a:r>
              <a:rPr lang="en-GB" dirty="0"/>
              <a:t>’ guidelines and expectations</a:t>
            </a:r>
          </a:p>
        </p:txBody>
      </p:sp>
      <p:pic>
        <p:nvPicPr>
          <p:cNvPr id="6" name="Picture 5">
            <a:extLst>
              <a:ext uri="{FF2B5EF4-FFF2-40B4-BE49-F238E27FC236}">
                <a16:creationId xmlns:a16="http://schemas.microsoft.com/office/drawing/2014/main" id="{59441ABD-EAC7-F468-FC4E-B98EA6619B21}"/>
              </a:ext>
            </a:extLst>
          </p:cNvPr>
          <p:cNvPicPr>
            <a:picLocks noChangeAspect="1"/>
          </p:cNvPicPr>
          <p:nvPr/>
        </p:nvPicPr>
        <p:blipFill>
          <a:blip r:embed="rId4"/>
          <a:stretch>
            <a:fillRect/>
          </a:stretch>
        </p:blipFill>
        <p:spPr>
          <a:xfrm>
            <a:off x="7458266" y="1425475"/>
            <a:ext cx="2856139" cy="1267483"/>
          </a:xfrm>
          <a:prstGeom prst="rect">
            <a:avLst/>
          </a:prstGeom>
        </p:spPr>
      </p:pic>
      <p:grpSp>
        <p:nvGrpSpPr>
          <p:cNvPr id="12" name="Group 11">
            <a:extLst>
              <a:ext uri="{FF2B5EF4-FFF2-40B4-BE49-F238E27FC236}">
                <a16:creationId xmlns:a16="http://schemas.microsoft.com/office/drawing/2014/main" id="{6F8C0026-AEAB-8113-7186-8F085AB61A73}"/>
              </a:ext>
            </a:extLst>
          </p:cNvPr>
          <p:cNvGrpSpPr/>
          <p:nvPr/>
        </p:nvGrpSpPr>
        <p:grpSpPr>
          <a:xfrm>
            <a:off x="7458266" y="3049368"/>
            <a:ext cx="2610182" cy="1477518"/>
            <a:chOff x="9117086" y="3176534"/>
            <a:chExt cx="2955455" cy="1600201"/>
          </a:xfrm>
        </p:grpSpPr>
        <p:pic>
          <p:nvPicPr>
            <p:cNvPr id="7" name="Picture 6">
              <a:extLst>
                <a:ext uri="{FF2B5EF4-FFF2-40B4-BE49-F238E27FC236}">
                  <a16:creationId xmlns:a16="http://schemas.microsoft.com/office/drawing/2014/main" id="{9E975CF6-9B1A-3505-44DD-C061DA58B789}"/>
                </a:ext>
              </a:extLst>
            </p:cNvPr>
            <p:cNvPicPr>
              <a:picLocks noChangeAspect="1"/>
            </p:cNvPicPr>
            <p:nvPr/>
          </p:nvPicPr>
          <p:blipFill>
            <a:blip r:embed="rId5"/>
            <a:stretch>
              <a:fillRect/>
            </a:stretch>
          </p:blipFill>
          <p:spPr>
            <a:xfrm>
              <a:off x="9117086" y="3857385"/>
              <a:ext cx="2955455" cy="919350"/>
            </a:xfrm>
            <a:prstGeom prst="rect">
              <a:avLst/>
            </a:prstGeom>
          </p:spPr>
        </p:pic>
        <p:pic>
          <p:nvPicPr>
            <p:cNvPr id="10" name="Picture 9">
              <a:extLst>
                <a:ext uri="{FF2B5EF4-FFF2-40B4-BE49-F238E27FC236}">
                  <a16:creationId xmlns:a16="http://schemas.microsoft.com/office/drawing/2014/main" id="{B98387AA-58D9-7DAF-6EB2-5C07E6460231}"/>
                </a:ext>
              </a:extLst>
            </p:cNvPr>
            <p:cNvPicPr>
              <a:picLocks noChangeAspect="1"/>
            </p:cNvPicPr>
            <p:nvPr/>
          </p:nvPicPr>
          <p:blipFill>
            <a:blip r:embed="rId6"/>
            <a:stretch>
              <a:fillRect/>
            </a:stretch>
          </p:blipFill>
          <p:spPr>
            <a:xfrm>
              <a:off x="9508612" y="3176534"/>
              <a:ext cx="2251588" cy="723903"/>
            </a:xfrm>
            <a:prstGeom prst="rect">
              <a:avLst/>
            </a:prstGeom>
          </p:spPr>
        </p:pic>
      </p:grpSp>
      <p:pic>
        <p:nvPicPr>
          <p:cNvPr id="13" name="Picture 12">
            <a:extLst>
              <a:ext uri="{FF2B5EF4-FFF2-40B4-BE49-F238E27FC236}">
                <a16:creationId xmlns:a16="http://schemas.microsoft.com/office/drawing/2014/main" id="{33ECCCDA-29CA-065A-E35E-F50D9E81DEBF}"/>
              </a:ext>
            </a:extLst>
          </p:cNvPr>
          <p:cNvPicPr>
            <a:picLocks noChangeAspect="1"/>
          </p:cNvPicPr>
          <p:nvPr/>
        </p:nvPicPr>
        <p:blipFill>
          <a:blip r:embed="rId7"/>
          <a:stretch>
            <a:fillRect/>
          </a:stretch>
        </p:blipFill>
        <p:spPr>
          <a:xfrm>
            <a:off x="7666855" y="4563617"/>
            <a:ext cx="3406429" cy="1622824"/>
          </a:xfrm>
          <a:prstGeom prst="rect">
            <a:avLst/>
          </a:prstGeom>
        </p:spPr>
      </p:pic>
    </p:spTree>
    <p:extLst>
      <p:ext uri="{BB962C8B-B14F-4D97-AF65-F5344CB8AC3E}">
        <p14:creationId xmlns:p14="http://schemas.microsoft.com/office/powerpoint/2010/main" val="3811103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BE" dirty="0"/>
              <a:t>R</a:t>
            </a:r>
            <a:r>
              <a:rPr lang="en-GB" dirty="0" err="1"/>
              <a:t>egulatory</a:t>
            </a:r>
            <a:r>
              <a:rPr lang="en-GB" dirty="0"/>
              <a:t> crack down</a:t>
            </a:r>
          </a:p>
        </p:txBody>
      </p:sp>
      <p:pic>
        <p:nvPicPr>
          <p:cNvPr id="7" name="Picture 6">
            <a:extLst>
              <a:ext uri="{FF2B5EF4-FFF2-40B4-BE49-F238E27FC236}">
                <a16:creationId xmlns:a16="http://schemas.microsoft.com/office/drawing/2014/main" id="{8A42744D-07EB-6D59-DD7A-C0DC358486BD}"/>
              </a:ext>
            </a:extLst>
          </p:cNvPr>
          <p:cNvPicPr>
            <a:picLocks noChangeAspect="1"/>
          </p:cNvPicPr>
          <p:nvPr/>
        </p:nvPicPr>
        <p:blipFill>
          <a:blip r:embed="rId4"/>
          <a:stretch>
            <a:fillRect/>
          </a:stretch>
        </p:blipFill>
        <p:spPr>
          <a:xfrm>
            <a:off x="9023856" y="1459474"/>
            <a:ext cx="2736344" cy="2372710"/>
          </a:xfrm>
          <a:prstGeom prst="rect">
            <a:avLst/>
          </a:prstGeom>
        </p:spPr>
      </p:pic>
      <p:pic>
        <p:nvPicPr>
          <p:cNvPr id="5" name="Picture 4">
            <a:extLst>
              <a:ext uri="{FF2B5EF4-FFF2-40B4-BE49-F238E27FC236}">
                <a16:creationId xmlns:a16="http://schemas.microsoft.com/office/drawing/2014/main" id="{C481B825-FBD2-9F29-1A19-17A720D84DAB}"/>
              </a:ext>
            </a:extLst>
          </p:cNvPr>
          <p:cNvPicPr>
            <a:picLocks noChangeAspect="1"/>
          </p:cNvPicPr>
          <p:nvPr/>
        </p:nvPicPr>
        <p:blipFill>
          <a:blip r:embed="rId5"/>
          <a:stretch>
            <a:fillRect/>
          </a:stretch>
        </p:blipFill>
        <p:spPr>
          <a:xfrm>
            <a:off x="1365402" y="5252710"/>
            <a:ext cx="5123426" cy="809770"/>
          </a:xfrm>
          <a:prstGeom prst="rect">
            <a:avLst/>
          </a:prstGeom>
        </p:spPr>
      </p:pic>
      <p:pic>
        <p:nvPicPr>
          <p:cNvPr id="8" name="Picture 7">
            <a:extLst>
              <a:ext uri="{FF2B5EF4-FFF2-40B4-BE49-F238E27FC236}">
                <a16:creationId xmlns:a16="http://schemas.microsoft.com/office/drawing/2014/main" id="{9A0B461F-686F-2A13-D134-04AC741569C6}"/>
              </a:ext>
            </a:extLst>
          </p:cNvPr>
          <p:cNvPicPr>
            <a:picLocks noChangeAspect="1"/>
          </p:cNvPicPr>
          <p:nvPr/>
        </p:nvPicPr>
        <p:blipFill>
          <a:blip r:embed="rId6"/>
          <a:stretch>
            <a:fillRect/>
          </a:stretch>
        </p:blipFill>
        <p:spPr>
          <a:xfrm>
            <a:off x="6567486" y="4060208"/>
            <a:ext cx="5319713" cy="2185988"/>
          </a:xfrm>
          <a:prstGeom prst="rect">
            <a:avLst/>
          </a:prstGeom>
        </p:spPr>
      </p:pic>
      <p:sp>
        <p:nvSpPr>
          <p:cNvPr id="9" name="Content Placeholder 2">
            <a:extLst>
              <a:ext uri="{FF2B5EF4-FFF2-40B4-BE49-F238E27FC236}">
                <a16:creationId xmlns:a16="http://schemas.microsoft.com/office/drawing/2014/main" id="{4581D6AE-17FE-E494-57EE-B8C18993C35A}"/>
              </a:ext>
            </a:extLst>
          </p:cNvPr>
          <p:cNvSpPr txBox="1">
            <a:spLocks/>
          </p:cNvSpPr>
          <p:nvPr/>
        </p:nvSpPr>
        <p:spPr>
          <a:xfrm>
            <a:off x="431800" y="1503103"/>
            <a:ext cx="8006761"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t>In recent years, regulators have imposed billion in fines globally, in hundreds of cases pertaining to e.g. unsubstantiated sustainability claims on labels, the recyclability of products, the environmental impact of products, the use of general terms such as “green” or “sustainable”, etc. </a:t>
            </a:r>
          </a:p>
          <a:p>
            <a:pPr lvl="1"/>
            <a:r>
              <a:rPr lang="en-GB" sz="1600" dirty="0"/>
              <a:t>Most of these cases have occurred in (i) consumer protection, (ii) advertising, </a:t>
            </a:r>
            <a:br>
              <a:rPr lang="en-GB" sz="1600" dirty="0"/>
            </a:br>
            <a:r>
              <a:rPr lang="en-GB" sz="1600" dirty="0"/>
              <a:t>(iii) financial sector or (iv) financial disclosure contexts</a:t>
            </a:r>
          </a:p>
          <a:p>
            <a:pPr lvl="1"/>
            <a:r>
              <a:rPr lang="en-GB" sz="1600" dirty="0"/>
              <a:t>In a number of countries, regulators have also powers for B2B unfair market practices, including misleading practices such as greenwashing</a:t>
            </a:r>
          </a:p>
          <a:p>
            <a:pPr lvl="1"/>
            <a:endParaRPr lang="en-GB" sz="1600" dirty="0"/>
          </a:p>
          <a:p>
            <a:pPr lvl="2"/>
            <a:endParaRPr lang="en-GB" sz="1600" dirty="0"/>
          </a:p>
          <a:p>
            <a:pPr lvl="2"/>
            <a:endParaRPr lang="en-GB" sz="1600" dirty="0"/>
          </a:p>
        </p:txBody>
      </p:sp>
      <p:pic>
        <p:nvPicPr>
          <p:cNvPr id="12" name="Picture 11">
            <a:extLst>
              <a:ext uri="{FF2B5EF4-FFF2-40B4-BE49-F238E27FC236}">
                <a16:creationId xmlns:a16="http://schemas.microsoft.com/office/drawing/2014/main" id="{EBE51F43-115C-2341-2695-A14D2F9D3D36}"/>
              </a:ext>
            </a:extLst>
          </p:cNvPr>
          <p:cNvPicPr>
            <a:picLocks noChangeAspect="1"/>
          </p:cNvPicPr>
          <p:nvPr/>
        </p:nvPicPr>
        <p:blipFill>
          <a:blip r:embed="rId7"/>
          <a:stretch>
            <a:fillRect/>
          </a:stretch>
        </p:blipFill>
        <p:spPr>
          <a:xfrm>
            <a:off x="2588341" y="4314498"/>
            <a:ext cx="3900487" cy="938212"/>
          </a:xfrm>
          <a:prstGeom prst="rect">
            <a:avLst/>
          </a:prstGeom>
        </p:spPr>
      </p:pic>
    </p:spTree>
    <p:custDataLst>
      <p:tags r:id="rId1"/>
    </p:custDataLst>
    <p:extLst>
      <p:ext uri="{BB962C8B-B14F-4D97-AF65-F5344CB8AC3E}">
        <p14:creationId xmlns:p14="http://schemas.microsoft.com/office/powerpoint/2010/main" val="3552583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0E2BE-7220-74E1-9527-AE7D5C233E5B}"/>
              </a:ext>
            </a:extLst>
          </p:cNvPr>
          <p:cNvPicPr>
            <a:picLocks noChangeAspect="1"/>
          </p:cNvPicPr>
          <p:nvPr/>
        </p:nvPicPr>
        <p:blipFill>
          <a:blip r:embed="rId4"/>
          <a:stretch>
            <a:fillRect/>
          </a:stretch>
        </p:blipFill>
        <p:spPr>
          <a:xfrm>
            <a:off x="5009206" y="1408393"/>
            <a:ext cx="7144352" cy="3124696"/>
          </a:xfrm>
          <a:prstGeom prst="rect">
            <a:avLst/>
          </a:prstGeom>
        </p:spPr>
      </p:pic>
      <p:sp>
        <p:nvSpPr>
          <p:cNvPr id="2" name="Title 1" descr="|"/>
          <p:cNvSpPr>
            <a:spLocks noGrp="1"/>
          </p:cNvSpPr>
          <p:nvPr>
            <p:ph type="title"/>
          </p:nvPr>
        </p:nvSpPr>
        <p:spPr/>
        <p:txBody>
          <a:bodyPr/>
          <a:lstStyle/>
          <a:p>
            <a:r>
              <a:rPr lang="en-GB" dirty="0"/>
              <a:t>Court cases are also skyrocketing</a:t>
            </a:r>
          </a:p>
        </p:txBody>
      </p:sp>
      <p:pic>
        <p:nvPicPr>
          <p:cNvPr id="8" name="Picture 7">
            <a:extLst>
              <a:ext uri="{FF2B5EF4-FFF2-40B4-BE49-F238E27FC236}">
                <a16:creationId xmlns:a16="http://schemas.microsoft.com/office/drawing/2014/main" id="{42C4EBDD-10F4-8E51-BFE1-B01C4CEDCAB6}"/>
              </a:ext>
            </a:extLst>
          </p:cNvPr>
          <p:cNvPicPr>
            <a:picLocks noChangeAspect="1"/>
          </p:cNvPicPr>
          <p:nvPr/>
        </p:nvPicPr>
        <p:blipFill>
          <a:blip r:embed="rId5"/>
          <a:stretch>
            <a:fillRect/>
          </a:stretch>
        </p:blipFill>
        <p:spPr>
          <a:xfrm>
            <a:off x="328008" y="1364984"/>
            <a:ext cx="4571976" cy="1631656"/>
          </a:xfrm>
          <a:prstGeom prst="rect">
            <a:avLst/>
          </a:prstGeom>
        </p:spPr>
      </p:pic>
      <p:pic>
        <p:nvPicPr>
          <p:cNvPr id="4" name="Picture 3">
            <a:extLst>
              <a:ext uri="{FF2B5EF4-FFF2-40B4-BE49-F238E27FC236}">
                <a16:creationId xmlns:a16="http://schemas.microsoft.com/office/drawing/2014/main" id="{583FCF74-B192-4CBA-365F-9DEBB899470F}"/>
              </a:ext>
            </a:extLst>
          </p:cNvPr>
          <p:cNvPicPr>
            <a:picLocks noChangeAspect="1"/>
          </p:cNvPicPr>
          <p:nvPr/>
        </p:nvPicPr>
        <p:blipFill>
          <a:blip r:embed="rId6"/>
          <a:stretch>
            <a:fillRect/>
          </a:stretch>
        </p:blipFill>
        <p:spPr>
          <a:xfrm>
            <a:off x="296223" y="4168652"/>
            <a:ext cx="4209622" cy="2009618"/>
          </a:xfrm>
          <a:prstGeom prst="rect">
            <a:avLst/>
          </a:prstGeom>
        </p:spPr>
      </p:pic>
      <p:pic>
        <p:nvPicPr>
          <p:cNvPr id="12" name="Picture 11">
            <a:extLst>
              <a:ext uri="{FF2B5EF4-FFF2-40B4-BE49-F238E27FC236}">
                <a16:creationId xmlns:a16="http://schemas.microsoft.com/office/drawing/2014/main" id="{4C027ED0-9EBA-CE5B-0CE4-05CD490B95FC}"/>
              </a:ext>
            </a:extLst>
          </p:cNvPr>
          <p:cNvPicPr>
            <a:picLocks noChangeAspect="1"/>
          </p:cNvPicPr>
          <p:nvPr/>
        </p:nvPicPr>
        <p:blipFill>
          <a:blip r:embed="rId7"/>
          <a:stretch>
            <a:fillRect/>
          </a:stretch>
        </p:blipFill>
        <p:spPr>
          <a:xfrm>
            <a:off x="5913932" y="3270653"/>
            <a:ext cx="3555554" cy="1795998"/>
          </a:xfrm>
          <a:prstGeom prst="rect">
            <a:avLst/>
          </a:prstGeom>
        </p:spPr>
      </p:pic>
      <p:pic>
        <p:nvPicPr>
          <p:cNvPr id="13" name="Picture 12">
            <a:extLst>
              <a:ext uri="{FF2B5EF4-FFF2-40B4-BE49-F238E27FC236}">
                <a16:creationId xmlns:a16="http://schemas.microsoft.com/office/drawing/2014/main" id="{4B68B038-D86F-37F5-8962-C46976A6A7FD}"/>
              </a:ext>
            </a:extLst>
          </p:cNvPr>
          <p:cNvPicPr>
            <a:picLocks noChangeAspect="1"/>
          </p:cNvPicPr>
          <p:nvPr/>
        </p:nvPicPr>
        <p:blipFill>
          <a:blip r:embed="rId8"/>
          <a:stretch>
            <a:fillRect/>
          </a:stretch>
        </p:blipFill>
        <p:spPr>
          <a:xfrm>
            <a:off x="8961380" y="4071572"/>
            <a:ext cx="2934397" cy="2009618"/>
          </a:xfrm>
          <a:prstGeom prst="rect">
            <a:avLst/>
          </a:prstGeom>
        </p:spPr>
      </p:pic>
      <p:pic>
        <p:nvPicPr>
          <p:cNvPr id="17" name="Picture 16">
            <a:extLst>
              <a:ext uri="{FF2B5EF4-FFF2-40B4-BE49-F238E27FC236}">
                <a16:creationId xmlns:a16="http://schemas.microsoft.com/office/drawing/2014/main" id="{A2E56FF5-6934-4FEE-A0C9-899D10E13A8F}"/>
              </a:ext>
            </a:extLst>
          </p:cNvPr>
          <p:cNvPicPr>
            <a:picLocks noChangeAspect="1"/>
          </p:cNvPicPr>
          <p:nvPr/>
        </p:nvPicPr>
        <p:blipFill>
          <a:blip r:embed="rId9"/>
          <a:stretch>
            <a:fillRect/>
          </a:stretch>
        </p:blipFill>
        <p:spPr>
          <a:xfrm>
            <a:off x="4994971" y="4265732"/>
            <a:ext cx="3397224" cy="1912538"/>
          </a:xfrm>
          <a:prstGeom prst="rect">
            <a:avLst/>
          </a:prstGeom>
        </p:spPr>
      </p:pic>
      <p:pic>
        <p:nvPicPr>
          <p:cNvPr id="15" name="Picture 14">
            <a:extLst>
              <a:ext uri="{FF2B5EF4-FFF2-40B4-BE49-F238E27FC236}">
                <a16:creationId xmlns:a16="http://schemas.microsoft.com/office/drawing/2014/main" id="{795CAF73-9A8B-B7DE-065D-EB889F6BD572}"/>
              </a:ext>
            </a:extLst>
          </p:cNvPr>
          <p:cNvPicPr>
            <a:picLocks noChangeAspect="1"/>
          </p:cNvPicPr>
          <p:nvPr/>
        </p:nvPicPr>
        <p:blipFill>
          <a:blip r:embed="rId10"/>
          <a:stretch>
            <a:fillRect/>
          </a:stretch>
        </p:blipFill>
        <p:spPr>
          <a:xfrm>
            <a:off x="945467" y="3101924"/>
            <a:ext cx="4479339" cy="1138378"/>
          </a:xfrm>
          <a:prstGeom prst="rect">
            <a:avLst/>
          </a:prstGeom>
        </p:spPr>
      </p:pic>
    </p:spTree>
    <p:custDataLst>
      <p:tags r:id="rId1"/>
    </p:custDataLst>
    <p:extLst>
      <p:ext uri="{BB962C8B-B14F-4D97-AF65-F5344CB8AC3E}">
        <p14:creationId xmlns:p14="http://schemas.microsoft.com/office/powerpoint/2010/main" val="3206874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Can you spot the potential greenwash?</a:t>
            </a:r>
          </a:p>
        </p:txBody>
      </p:sp>
      <p:pic>
        <p:nvPicPr>
          <p:cNvPr id="4" name="Picture 3" descr="A close up of a logo&#10;&#10;Description automatically generated">
            <a:extLst>
              <a:ext uri="{FF2B5EF4-FFF2-40B4-BE49-F238E27FC236}">
                <a16:creationId xmlns:a16="http://schemas.microsoft.com/office/drawing/2014/main" id="{75469A65-ED26-4987-8817-BDB29B90BB0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79" t="13866" r="15523" b="12222"/>
          <a:stretch/>
        </p:blipFill>
        <p:spPr>
          <a:xfrm>
            <a:off x="8801100" y="3580341"/>
            <a:ext cx="2962301" cy="2687109"/>
          </a:xfrm>
          <a:prstGeom prst="rect">
            <a:avLst/>
          </a:prstGeom>
        </p:spPr>
      </p:pic>
      <p:sp>
        <p:nvSpPr>
          <p:cNvPr id="5" name="TextBox 4">
            <a:extLst>
              <a:ext uri="{FF2B5EF4-FFF2-40B4-BE49-F238E27FC236}">
                <a16:creationId xmlns:a16="http://schemas.microsoft.com/office/drawing/2014/main" id="{C6875E9A-D180-0CF3-01E6-85AA46E6605C}"/>
              </a:ext>
            </a:extLst>
          </p:cNvPr>
          <p:cNvSpPr txBox="1"/>
          <p:nvPr/>
        </p:nvSpPr>
        <p:spPr>
          <a:xfrm>
            <a:off x="538514" y="1621399"/>
            <a:ext cx="11221686" cy="3247043"/>
          </a:xfrm>
          <a:prstGeom prst="rect">
            <a:avLst/>
          </a:prstGeom>
          <a:noFill/>
        </p:spPr>
        <p:txBody>
          <a:bodyPr wrap="square">
            <a:spAutoFit/>
          </a:bodyPr>
          <a:lstStyle/>
          <a:p>
            <a:pPr marL="0" marR="0" lvl="0" indent="0" algn="just" defTabSz="914377" rtl="0" eaLnBrk="1" fontAlgn="ctr" latinLnBrk="0" hangingPunct="1">
              <a:lnSpc>
                <a:spcPct val="100000"/>
              </a:lnSpc>
              <a:spcBef>
                <a:spcPts val="0"/>
              </a:spcBef>
              <a:spcAft>
                <a:spcPts val="600"/>
              </a:spcAft>
              <a:buClrTx/>
              <a:buSzTx/>
              <a:buFont typeface="Arial" pitchFamily="34" charset="0"/>
              <a:buNone/>
              <a:tabLst/>
              <a:defRPr/>
            </a:pPr>
            <a:r>
              <a:rPr lang="en-GB" dirty="0">
                <a:solidFill>
                  <a:srgbClr val="969696">
                    <a:lumMod val="50000"/>
                  </a:srgbClr>
                </a:solidFill>
                <a:latin typeface="Arial" panose="020B0604020202020204" pitchFamily="34" charset="0"/>
                <a:cs typeface="Arial" pitchFamily="34" charset="0"/>
              </a:rPr>
              <a:t>“</a:t>
            </a:r>
            <a:r>
              <a:rPr lang="en-GB" i="1" dirty="0">
                <a:solidFill>
                  <a:srgbClr val="969696">
                    <a:lumMod val="50000"/>
                  </a:srgbClr>
                </a:solidFill>
                <a:latin typeface="Arial" panose="020B0604020202020204" pitchFamily="34" charset="0"/>
                <a:cs typeface="Arial" pitchFamily="34" charset="0"/>
              </a:rPr>
              <a:t>For the smoothness of our chocolate spread, we use palm oil </a:t>
            </a:r>
            <a:r>
              <a:rPr lang="en-GB" b="1" i="1" dirty="0">
                <a:solidFill>
                  <a:srgbClr val="969696">
                    <a:lumMod val="50000"/>
                  </a:srgbClr>
                </a:solidFill>
                <a:latin typeface="Arial" panose="020B0604020202020204" pitchFamily="34" charset="0"/>
                <a:cs typeface="Arial" pitchFamily="34" charset="0"/>
              </a:rPr>
              <a:t>naturally</a:t>
            </a:r>
            <a:r>
              <a:rPr lang="en-GB" i="1" dirty="0">
                <a:solidFill>
                  <a:srgbClr val="969696">
                    <a:lumMod val="50000"/>
                  </a:srgbClr>
                </a:solidFill>
                <a:latin typeface="Arial" panose="020B0604020202020204" pitchFamily="34" charset="0"/>
                <a:cs typeface="Arial" pitchFamily="34" charset="0"/>
              </a:rPr>
              <a:t> extracted from the fruit of oil palms</a:t>
            </a:r>
            <a:r>
              <a:rPr lang="en-GB" dirty="0">
                <a:solidFill>
                  <a:srgbClr val="969696">
                    <a:lumMod val="50000"/>
                  </a:srgbClr>
                </a:solidFill>
                <a:latin typeface="Arial" panose="020B0604020202020204" pitchFamily="34" charset="0"/>
                <a:cs typeface="Arial" pitchFamily="34" charset="0"/>
              </a:rPr>
              <a:t>” </a:t>
            </a:r>
          </a:p>
          <a:p>
            <a:pPr marL="0" marR="0" lvl="0" indent="0" algn="just" defTabSz="914377" rtl="0" eaLnBrk="1" fontAlgn="ctr" latinLnBrk="0" hangingPunct="1">
              <a:lnSpc>
                <a:spcPct val="100000"/>
              </a:lnSpc>
              <a:spcBef>
                <a:spcPts val="0"/>
              </a:spcBef>
              <a:spcAft>
                <a:spcPts val="600"/>
              </a:spcAft>
              <a:buClrTx/>
              <a:buSzTx/>
              <a:buFont typeface="Arial" pitchFamily="34" charset="0"/>
              <a:buNone/>
              <a:tabLst/>
              <a:defRPr/>
            </a:pPr>
            <a:endParaRPr kumimoji="0" lang="en-GB" sz="1800" b="0" i="0"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endParaRPr>
          </a:p>
          <a:p>
            <a:pPr marL="0" marR="0" lvl="0" indent="0" algn="just" defTabSz="914377" rtl="0" eaLnBrk="1" fontAlgn="ctr" latinLnBrk="0" hangingPunct="1">
              <a:lnSpc>
                <a:spcPct val="100000"/>
              </a:lnSpc>
              <a:spcBef>
                <a:spcPts val="0"/>
              </a:spcBef>
              <a:spcAft>
                <a:spcPts val="600"/>
              </a:spcAft>
              <a:buClrTx/>
              <a:buSzTx/>
              <a:buFont typeface="Arial" pitchFamily="34" charset="0"/>
              <a:buNone/>
              <a:tabLst/>
              <a:defRPr/>
            </a:pPr>
            <a:r>
              <a:rPr kumimoji="0" lang="en-GB" sz="1800" b="0" i="0"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a:t>
            </a:r>
            <a:r>
              <a:rPr kumimoji="0" lang="en-GB" sz="1800" b="0" i="1"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The world needs more energy and less CO2. To meet that challenge we need to turn bright ideas into workable solutions – and then make those solutions a reality. We’re working on a range of innovative projects. (…) At the same time </a:t>
            </a:r>
            <a:r>
              <a:rPr kumimoji="0" lang="en-GB" sz="1800" b="1" i="1"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we are making our existing fuels cleaner and more efficient, and working on technology to manage CO2 emissions</a:t>
            </a:r>
            <a:r>
              <a:rPr kumimoji="0" lang="en-GB" sz="1800" b="0" i="1"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 To find out how [X] is helping prepare for the new energy future visit www.[X].com/</a:t>
            </a:r>
            <a:r>
              <a:rPr kumimoji="0" lang="en-GB" sz="1800" b="0" i="1" u="none" strike="noStrike" kern="1200" cap="none" spc="0" normalizeH="0" baseline="0" noProof="0" dirty="0" err="1">
                <a:ln>
                  <a:noFill/>
                </a:ln>
                <a:solidFill>
                  <a:srgbClr val="969696">
                    <a:lumMod val="50000"/>
                  </a:srgbClr>
                </a:solidFill>
                <a:effectLst/>
                <a:uLnTx/>
                <a:uFillTx/>
                <a:latin typeface="Arial" panose="020B0604020202020204" pitchFamily="34" charset="0"/>
                <a:ea typeface="+mn-ea"/>
                <a:cs typeface="Arial" pitchFamily="34" charset="0"/>
              </a:rPr>
              <a:t>newenergyfuture</a:t>
            </a:r>
            <a:r>
              <a:rPr kumimoji="0" lang="en-GB" sz="1800" b="0" i="0"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a:t>
            </a:r>
          </a:p>
          <a:p>
            <a:pPr marL="0" marR="0" lvl="0" indent="0" algn="just" defTabSz="914377" rtl="0" eaLnBrk="1" fontAlgn="ctr" latinLnBrk="0" hangingPunct="1">
              <a:lnSpc>
                <a:spcPct val="100000"/>
              </a:lnSpc>
              <a:spcBef>
                <a:spcPts val="0"/>
              </a:spcBef>
              <a:spcAft>
                <a:spcPts val="600"/>
              </a:spcAft>
              <a:buClrTx/>
              <a:buSzTx/>
              <a:buFont typeface="Arial" pitchFamily="34" charset="0"/>
              <a:buNone/>
              <a:tabLst/>
              <a:defRPr/>
            </a:pPr>
            <a:endParaRPr kumimoji="0" lang="en-GB" sz="1800" b="0" i="0"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endParaRPr>
          </a:p>
          <a:p>
            <a:pPr marL="0" marR="0" lvl="0" indent="0" algn="just" defTabSz="914377" rtl="0" eaLnBrk="1" fontAlgn="ctr" latinLnBrk="0" hangingPunct="1">
              <a:lnSpc>
                <a:spcPct val="100000"/>
              </a:lnSpc>
              <a:spcBef>
                <a:spcPts val="0"/>
              </a:spcBef>
              <a:spcAft>
                <a:spcPts val="600"/>
              </a:spcAft>
              <a:buClrTx/>
              <a:buSzTx/>
              <a:buFont typeface="Arial" pitchFamily="34" charset="0"/>
              <a:buNone/>
              <a:tabLst/>
              <a:defRPr/>
            </a:pPr>
            <a:r>
              <a:rPr kumimoji="0" lang="en-GB" sz="1800" b="0" i="0"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a:t>
            </a:r>
            <a:r>
              <a:rPr kumimoji="0" lang="en-GB" sz="1800" b="0" i="1"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This bottle of washing-up liquid is </a:t>
            </a:r>
            <a:r>
              <a:rPr kumimoji="0" lang="en-GB" sz="1800" b="1" i="1"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made with ocean plastic</a:t>
            </a:r>
            <a:r>
              <a:rPr kumimoji="0" lang="en-GB" sz="1800" b="0" i="0" u="none" strike="noStrike" kern="1200" cap="none" spc="0" normalizeH="0" baseline="0" noProof="0" dirty="0">
                <a:ln>
                  <a:noFill/>
                </a:ln>
                <a:solidFill>
                  <a:srgbClr val="969696">
                    <a:lumMod val="50000"/>
                  </a:srgbClr>
                </a:solidFill>
                <a:effectLst/>
                <a:uLnTx/>
                <a:uFillTx/>
                <a:latin typeface="Arial" panose="020B0604020202020204" pitchFamily="34" charset="0"/>
                <a:ea typeface="+mn-ea"/>
                <a:cs typeface="Arial" pitchFamily="34" charset="0"/>
              </a:rPr>
              <a:t>” </a:t>
            </a:r>
          </a:p>
          <a:p>
            <a:pPr marL="0" marR="0" lvl="0" indent="0" algn="just" defTabSz="914377" rtl="0" eaLnBrk="1" fontAlgn="ctr" latinLnBrk="0" hangingPunct="1">
              <a:lnSpc>
                <a:spcPct val="100000"/>
              </a:lnSpc>
              <a:spcBef>
                <a:spcPts val="0"/>
              </a:spcBef>
              <a:spcAft>
                <a:spcPts val="600"/>
              </a:spcAft>
              <a:buClrTx/>
              <a:buSzTx/>
              <a:buFont typeface="Arial" pitchFamily="34" charset="0"/>
              <a:buNone/>
              <a:tabLst/>
              <a:defRPr/>
            </a:pPr>
            <a:endParaRPr lang="en-GB" dirty="0">
              <a:solidFill>
                <a:srgbClr val="969696">
                  <a:lumMod val="50000"/>
                </a:srgbClr>
              </a:solidFill>
              <a:latin typeface="Arial" panose="020B0604020202020204" pitchFamily="34" charset="0"/>
              <a:cs typeface="Arial" pitchFamily="34" charset="0"/>
            </a:endParaRPr>
          </a:p>
        </p:txBody>
      </p:sp>
    </p:spTree>
    <p:custDataLst>
      <p:tags r:id="rId1"/>
    </p:custDataLst>
    <p:extLst>
      <p:ext uri="{BB962C8B-B14F-4D97-AF65-F5344CB8AC3E}">
        <p14:creationId xmlns:p14="http://schemas.microsoft.com/office/powerpoint/2010/main" val="2663816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3A613-04F8-492F-B6FD-0B779B38A024}"/>
              </a:ext>
            </a:extLst>
          </p:cNvPr>
          <p:cNvSpPr>
            <a:spLocks noGrp="1"/>
          </p:cNvSpPr>
          <p:nvPr>
            <p:ph type="title"/>
          </p:nvPr>
        </p:nvSpPr>
        <p:spPr/>
        <p:txBody>
          <a:bodyPr/>
          <a:lstStyle/>
          <a:p>
            <a:r>
              <a:rPr lang="en-GB" dirty="0"/>
              <a:t>The rise of ESG litigation</a:t>
            </a:r>
          </a:p>
        </p:txBody>
      </p:sp>
      <p:grpSp>
        <p:nvGrpSpPr>
          <p:cNvPr id="30" name="Group 29">
            <a:extLst>
              <a:ext uri="{FF2B5EF4-FFF2-40B4-BE49-F238E27FC236}">
                <a16:creationId xmlns:a16="http://schemas.microsoft.com/office/drawing/2014/main" id="{4F723967-02E9-474E-8F0A-DB2514B928DB}"/>
              </a:ext>
            </a:extLst>
          </p:cNvPr>
          <p:cNvGrpSpPr/>
          <p:nvPr/>
        </p:nvGrpSpPr>
        <p:grpSpPr>
          <a:xfrm>
            <a:off x="484462" y="1429321"/>
            <a:ext cx="6189388" cy="4690320"/>
            <a:chOff x="889200" y="195270"/>
            <a:chExt cx="4891275" cy="3818972"/>
          </a:xfrm>
        </p:grpSpPr>
        <p:sp>
          <p:nvSpPr>
            <p:cNvPr id="31" name="Rounded Rectangle 3">
              <a:extLst>
                <a:ext uri="{FF2B5EF4-FFF2-40B4-BE49-F238E27FC236}">
                  <a16:creationId xmlns:a16="http://schemas.microsoft.com/office/drawing/2014/main" id="{28ECA27C-EF03-436C-9777-02655C9941FE}"/>
                </a:ext>
              </a:extLst>
            </p:cNvPr>
            <p:cNvSpPr/>
            <p:nvPr/>
          </p:nvSpPr>
          <p:spPr bwMode="auto">
            <a:xfrm>
              <a:off x="1040270" y="311138"/>
              <a:ext cx="4634769" cy="3565819"/>
            </a:xfrm>
            <a:prstGeom prst="roundRect">
              <a:avLst/>
            </a:prstGeom>
            <a:solidFill>
              <a:srgbClr val="F7F6F5"/>
            </a:solid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l"/>
              <a:endParaRPr lang="en-GB" sz="1500" b="0" i="1" dirty="0">
                <a:solidFill>
                  <a:srgbClr val="6D6D6D"/>
                </a:solidFill>
                <a:effectLst/>
              </a:endParaRPr>
            </a:p>
            <a:p>
              <a:pPr algn="l"/>
              <a:r>
                <a:rPr lang="en-GB" sz="1500" b="0" i="1" dirty="0">
                  <a:solidFill>
                    <a:srgbClr val="6D6D6D"/>
                  </a:solidFill>
                  <a:effectLst/>
                </a:rPr>
                <a:t>“[I]t is difficult to overstate the impact of increased scrutiny of ESG issues. In particular, it is evident that the shift towards greater accountability and transparency in the ESG space—propelled by stakeholder and consumer demand—is resulting in corresponding legal and regulatory developments</a:t>
              </a:r>
            </a:p>
            <a:p>
              <a:pPr algn="l"/>
              <a:endParaRPr lang="en-GB" sz="1500" b="0" i="1" dirty="0">
                <a:solidFill>
                  <a:srgbClr val="6D6D6D"/>
                </a:solidFill>
                <a:effectLst/>
              </a:endParaRPr>
            </a:p>
            <a:p>
              <a:pPr algn="l"/>
              <a:r>
                <a:rPr lang="en-GB" sz="1500" b="0" i="1" dirty="0">
                  <a:solidFill>
                    <a:srgbClr val="6D6D6D"/>
                  </a:solidFill>
                  <a:effectLst/>
                </a:rPr>
                <a:t>Over time, this will likely result in the expansion of the range of theories under which relevant actors may be held liable for non-compliance with ESG standards and, relatedly, greater scope for ESG disputes.”</a:t>
              </a:r>
            </a:p>
            <a:p>
              <a:pPr algn="l"/>
              <a:endParaRPr lang="en-GB" sz="1500" b="0" i="1" dirty="0">
                <a:solidFill>
                  <a:srgbClr val="6D6D6D"/>
                </a:solidFill>
                <a:effectLst/>
              </a:endParaRPr>
            </a:p>
            <a:p>
              <a:pPr algn="l"/>
              <a:r>
                <a:rPr lang="en-GB" sz="1500" i="1" dirty="0">
                  <a:latin typeface="+mj-lt"/>
                </a:rPr>
                <a:t>United Nations Environment Programme (2023). Global Climate Litigation Report: 2023 Status Review, p. 19</a:t>
              </a:r>
            </a:p>
          </p:txBody>
        </p:sp>
        <p:grpSp>
          <p:nvGrpSpPr>
            <p:cNvPr id="41" name="Group 40">
              <a:extLst>
                <a:ext uri="{FF2B5EF4-FFF2-40B4-BE49-F238E27FC236}">
                  <a16:creationId xmlns:a16="http://schemas.microsoft.com/office/drawing/2014/main" id="{52554CF7-17E3-426E-8075-1867903D8221}"/>
                </a:ext>
              </a:extLst>
            </p:cNvPr>
            <p:cNvGrpSpPr/>
            <p:nvPr/>
          </p:nvGrpSpPr>
          <p:grpSpPr>
            <a:xfrm rot="11184900">
              <a:off x="889200" y="195270"/>
              <a:ext cx="578822" cy="576529"/>
              <a:chOff x="8522756" y="9855696"/>
              <a:chExt cx="2240447" cy="2231572"/>
            </a:xfrm>
            <a:solidFill>
              <a:srgbClr val="666666"/>
            </a:solidFill>
            <a:effectLst/>
          </p:grpSpPr>
          <p:sp>
            <p:nvSpPr>
              <p:cNvPr id="42" name="Oval 41">
                <a:extLst>
                  <a:ext uri="{FF2B5EF4-FFF2-40B4-BE49-F238E27FC236}">
                    <a16:creationId xmlns:a16="http://schemas.microsoft.com/office/drawing/2014/main" id="{1499F355-4557-4AC7-832C-1BD3259E1DD2}"/>
                  </a:ext>
                </a:extLst>
              </p:cNvPr>
              <p:cNvSpPr/>
              <p:nvPr/>
            </p:nvSpPr>
            <p:spPr>
              <a:xfrm>
                <a:off x="9586075" y="9855696"/>
                <a:ext cx="1177128" cy="1229854"/>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43" name="Moon 42">
                <a:extLst>
                  <a:ext uri="{FF2B5EF4-FFF2-40B4-BE49-F238E27FC236}">
                    <a16:creationId xmlns:a16="http://schemas.microsoft.com/office/drawing/2014/main" id="{73862F0A-0218-4CA7-A4E2-85E056BF222F}"/>
                  </a:ext>
                </a:extLst>
              </p:cNvPr>
              <p:cNvSpPr/>
              <p:nvPr/>
            </p:nvSpPr>
            <p:spPr>
              <a:xfrm rot="12453164">
                <a:off x="10011361" y="10162053"/>
                <a:ext cx="606193" cy="180208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2" name="Oval 21">
                <a:extLst>
                  <a:ext uri="{FF2B5EF4-FFF2-40B4-BE49-F238E27FC236}">
                    <a16:creationId xmlns:a16="http://schemas.microsoft.com/office/drawing/2014/main" id="{63C853A0-F20B-408A-B733-953465230940}"/>
                  </a:ext>
                </a:extLst>
              </p:cNvPr>
              <p:cNvSpPr/>
              <p:nvPr/>
            </p:nvSpPr>
            <p:spPr>
              <a:xfrm>
                <a:off x="8522756" y="9978874"/>
                <a:ext cx="1177125" cy="1229854"/>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3" name="Moon 22">
                <a:extLst>
                  <a:ext uri="{FF2B5EF4-FFF2-40B4-BE49-F238E27FC236}">
                    <a16:creationId xmlns:a16="http://schemas.microsoft.com/office/drawing/2014/main" id="{C1B57CF6-4637-451F-89A5-960C88B16B62}"/>
                  </a:ext>
                </a:extLst>
              </p:cNvPr>
              <p:cNvSpPr/>
              <p:nvPr/>
            </p:nvSpPr>
            <p:spPr>
              <a:xfrm rot="12453164">
                <a:off x="8948356" y="10285186"/>
                <a:ext cx="606193" cy="180208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34" name="Group 33">
              <a:extLst>
                <a:ext uri="{FF2B5EF4-FFF2-40B4-BE49-F238E27FC236}">
                  <a16:creationId xmlns:a16="http://schemas.microsoft.com/office/drawing/2014/main" id="{73F2C19D-A2CA-4FFB-9885-8B096D939CAB}"/>
                </a:ext>
              </a:extLst>
            </p:cNvPr>
            <p:cNvGrpSpPr/>
            <p:nvPr/>
          </p:nvGrpSpPr>
          <p:grpSpPr>
            <a:xfrm rot="384900">
              <a:off x="5164416" y="3433430"/>
              <a:ext cx="616059" cy="580812"/>
              <a:chOff x="4953078" y="3553485"/>
              <a:chExt cx="2384570" cy="2248145"/>
            </a:xfrm>
            <a:solidFill>
              <a:srgbClr val="666666"/>
            </a:solidFill>
            <a:effectLst/>
          </p:grpSpPr>
          <p:sp>
            <p:nvSpPr>
              <p:cNvPr id="38" name="Oval 37">
                <a:extLst>
                  <a:ext uri="{FF2B5EF4-FFF2-40B4-BE49-F238E27FC236}">
                    <a16:creationId xmlns:a16="http://schemas.microsoft.com/office/drawing/2014/main" id="{12A9E610-8626-426B-9B15-2180A222BADB}"/>
                  </a:ext>
                </a:extLst>
              </p:cNvPr>
              <p:cNvSpPr/>
              <p:nvPr/>
            </p:nvSpPr>
            <p:spPr>
              <a:xfrm>
                <a:off x="4953078" y="3681406"/>
                <a:ext cx="1263944" cy="1287750"/>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39" name="Moon 38">
                <a:extLst>
                  <a:ext uri="{FF2B5EF4-FFF2-40B4-BE49-F238E27FC236}">
                    <a16:creationId xmlns:a16="http://schemas.microsoft.com/office/drawing/2014/main" id="{509CA1B8-B1DF-4151-A2D2-3ABEEF96AFF6}"/>
                  </a:ext>
                </a:extLst>
              </p:cNvPr>
              <p:cNvSpPr/>
              <p:nvPr/>
            </p:nvSpPr>
            <p:spPr>
              <a:xfrm rot="12453164">
                <a:off x="5434602" y="3813318"/>
                <a:ext cx="800441" cy="1988312"/>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4" name="Oval 23">
                <a:extLst>
                  <a:ext uri="{FF2B5EF4-FFF2-40B4-BE49-F238E27FC236}">
                    <a16:creationId xmlns:a16="http://schemas.microsoft.com/office/drawing/2014/main" id="{B1953714-160A-44F9-96A3-A8C97BF9332F}"/>
                  </a:ext>
                </a:extLst>
              </p:cNvPr>
              <p:cNvSpPr/>
              <p:nvPr/>
            </p:nvSpPr>
            <p:spPr>
              <a:xfrm>
                <a:off x="6057363" y="3553485"/>
                <a:ext cx="1263941" cy="1287750"/>
              </a:xfrm>
              <a:prstGeom prst="ellipse">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5" name="Moon 24">
                <a:extLst>
                  <a:ext uri="{FF2B5EF4-FFF2-40B4-BE49-F238E27FC236}">
                    <a16:creationId xmlns:a16="http://schemas.microsoft.com/office/drawing/2014/main" id="{133846D7-C50A-4EB4-93C3-C56EE31E22AC}"/>
                  </a:ext>
                </a:extLst>
              </p:cNvPr>
              <p:cNvSpPr/>
              <p:nvPr/>
            </p:nvSpPr>
            <p:spPr>
              <a:xfrm rot="12453164">
                <a:off x="6537207" y="3685562"/>
                <a:ext cx="800441" cy="1988313"/>
              </a:xfrm>
              <a:prstGeom prst="moon">
                <a:avLst/>
              </a:prstGeom>
              <a:solidFill>
                <a:srgbClr val="CC5C99"/>
              </a:solid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8" name="Picture 7">
            <a:extLst>
              <a:ext uri="{FF2B5EF4-FFF2-40B4-BE49-F238E27FC236}">
                <a16:creationId xmlns:a16="http://schemas.microsoft.com/office/drawing/2014/main" id="{099BA74B-4844-86C4-7864-864EB47BB7A4}"/>
              </a:ext>
            </a:extLst>
          </p:cNvPr>
          <p:cNvPicPr>
            <a:picLocks noChangeAspect="1"/>
          </p:cNvPicPr>
          <p:nvPr/>
        </p:nvPicPr>
        <p:blipFill>
          <a:blip r:embed="rId3"/>
          <a:stretch>
            <a:fillRect/>
          </a:stretch>
        </p:blipFill>
        <p:spPr>
          <a:xfrm>
            <a:off x="6822188" y="2022417"/>
            <a:ext cx="5181160" cy="3184789"/>
          </a:xfrm>
          <a:prstGeom prst="rect">
            <a:avLst/>
          </a:prstGeom>
        </p:spPr>
      </p:pic>
      <p:pic>
        <p:nvPicPr>
          <p:cNvPr id="9" name="Picture 2" descr="Image result for ulb llm international business law">
            <a:hlinkClick r:id="rId4"/>
            <a:extLst>
              <a:ext uri="{FF2B5EF4-FFF2-40B4-BE49-F238E27FC236}">
                <a16:creationId xmlns:a16="http://schemas.microsoft.com/office/drawing/2014/main" id="{22B02394-BBF3-8A8D-BAFF-1993ABB8DF0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84175"/>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33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Court cases – also in the B2B context</a:t>
            </a:r>
          </a:p>
        </p:txBody>
      </p:sp>
      <p:sp>
        <p:nvSpPr>
          <p:cNvPr id="5" name="Content Placeholder 2">
            <a:extLst>
              <a:ext uri="{FF2B5EF4-FFF2-40B4-BE49-F238E27FC236}">
                <a16:creationId xmlns:a16="http://schemas.microsoft.com/office/drawing/2014/main" id="{8A081E16-DDCD-B1B2-1CAF-CEA93B158649}"/>
              </a:ext>
            </a:extLst>
          </p:cNvPr>
          <p:cNvSpPr txBox="1">
            <a:spLocks/>
          </p:cNvSpPr>
          <p:nvPr/>
        </p:nvSpPr>
        <p:spPr>
          <a:xfrm>
            <a:off x="203174" y="1391225"/>
            <a:ext cx="11033786"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t>Most of the advertised court cases have been started by consumer organisations in a B2C context</a:t>
            </a:r>
          </a:p>
          <a:p>
            <a:pPr lvl="1"/>
            <a:r>
              <a:rPr lang="en-GB" sz="1600" dirty="0"/>
              <a:t>Claims are also increasingly started with respect to B2B relationships. For example:</a:t>
            </a:r>
          </a:p>
          <a:p>
            <a:pPr lvl="2"/>
            <a:r>
              <a:rPr lang="en-GB" sz="1600" dirty="0"/>
              <a:t>In 2024, Iberdrola Energía </a:t>
            </a:r>
            <a:r>
              <a:rPr lang="en-GB" sz="1600" dirty="0" err="1"/>
              <a:t>España</a:t>
            </a:r>
            <a:r>
              <a:rPr lang="en-GB" sz="1600" dirty="0"/>
              <a:t>, a major renewable energy company, submitted a claim before </a:t>
            </a:r>
            <a:r>
              <a:rPr lang="en-GB" sz="1600" b="1" dirty="0"/>
              <a:t>Spanish</a:t>
            </a:r>
            <a:r>
              <a:rPr lang="en-GB" sz="1600" dirty="0"/>
              <a:t> courts on the basis that its competitor Repsol, a traditional oil and gas major, commits “</a:t>
            </a:r>
            <a:r>
              <a:rPr lang="en-GB" sz="1600" i="1" dirty="0"/>
              <a:t>marketing strategies aimed at exaggerating, or directly  falsifying, its commitment to sustainability and the environment</a:t>
            </a:r>
            <a:r>
              <a:rPr lang="en-GB" sz="1600" dirty="0"/>
              <a:t>“</a:t>
            </a:r>
          </a:p>
          <a:p>
            <a:pPr lvl="2"/>
            <a:r>
              <a:rPr lang="en-GB" sz="1600" dirty="0"/>
              <a:t>In 2023, in </a:t>
            </a:r>
            <a:r>
              <a:rPr lang="en-GB" sz="1600" b="1" dirty="0"/>
              <a:t>Germany</a:t>
            </a:r>
            <a:r>
              <a:rPr lang="en-GB" sz="1600" dirty="0"/>
              <a:t>, manufacturers of various cleaning agents sued another one. The defendant company was certified by a third party as a "carbon neutral company" and promoted its company (targeting professional audience) in a YouTube video using the phrase "</a:t>
            </a:r>
            <a:r>
              <a:rPr lang="en-GB" sz="1600" i="1" dirty="0"/>
              <a:t>Carbon neutral company certified by [...]" </a:t>
            </a:r>
            <a:r>
              <a:rPr lang="en-GB" sz="1600" dirty="0"/>
              <a:t>as well as the catchphrase </a:t>
            </a:r>
            <a:r>
              <a:rPr lang="en-GB" sz="1600" i="1" dirty="0"/>
              <a:t>"carbon neutral hygiene</a:t>
            </a:r>
            <a:r>
              <a:rPr lang="en-GB" sz="1600" dirty="0"/>
              <a:t>". In the court's view, both professionals and consumers assume that all major emissions have been offset, including those from production. However, some of them had been excluded, which was found to be misleading</a:t>
            </a:r>
          </a:p>
          <a:p>
            <a:pPr lvl="2"/>
            <a:r>
              <a:rPr lang="en-GB" sz="1600" dirty="0"/>
              <a:t>In 2021, </a:t>
            </a:r>
            <a:r>
              <a:rPr lang="en-GB" sz="1600" b="1" dirty="0"/>
              <a:t>Italian</a:t>
            </a:r>
            <a:r>
              <a:rPr lang="en-GB" sz="1600" dirty="0"/>
              <a:t> courts ordered the end of misleading green claims by a manufacturer of a microfiber products used in the automotive sector (in breach of the Italian transposition of the UCPD). It held that the claimant had legal interest because it suffered a market share loss  </a:t>
            </a:r>
          </a:p>
          <a:p>
            <a:pPr lvl="2"/>
            <a:endParaRPr lang="en-GB" sz="1600" dirty="0"/>
          </a:p>
          <a:p>
            <a:pPr lvl="2"/>
            <a:endParaRPr lang="en-GB" sz="1600" dirty="0"/>
          </a:p>
        </p:txBody>
      </p:sp>
    </p:spTree>
    <p:custDataLst>
      <p:tags r:id="rId1"/>
    </p:custDataLst>
    <p:extLst>
      <p:ext uri="{BB962C8B-B14F-4D97-AF65-F5344CB8AC3E}">
        <p14:creationId xmlns:p14="http://schemas.microsoft.com/office/powerpoint/2010/main" val="31072393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Court cases – emergence of investor/security lawsuits</a:t>
            </a:r>
          </a:p>
        </p:txBody>
      </p:sp>
      <p:sp>
        <p:nvSpPr>
          <p:cNvPr id="5" name="Content Placeholder 2">
            <a:extLst>
              <a:ext uri="{FF2B5EF4-FFF2-40B4-BE49-F238E27FC236}">
                <a16:creationId xmlns:a16="http://schemas.microsoft.com/office/drawing/2014/main" id="{8A081E16-DDCD-B1B2-1CAF-CEA93B158649}"/>
              </a:ext>
            </a:extLst>
          </p:cNvPr>
          <p:cNvSpPr txBox="1">
            <a:spLocks/>
          </p:cNvSpPr>
          <p:nvPr/>
        </p:nvSpPr>
        <p:spPr>
          <a:xfrm>
            <a:off x="203174" y="1391225"/>
            <a:ext cx="11033786"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t>Typical example:</a:t>
            </a:r>
            <a:r>
              <a:rPr lang="en-GB" sz="1600" b="1" dirty="0"/>
              <a:t> Boohoo case</a:t>
            </a:r>
            <a:r>
              <a:rPr lang="en-GB" sz="1600" dirty="0"/>
              <a:t>: </a:t>
            </a:r>
          </a:p>
          <a:p>
            <a:pPr lvl="2"/>
            <a:r>
              <a:rPr lang="en-GB" sz="1600" dirty="0"/>
              <a:t>A report by The Sunday Times in 2020 revealed multiple alleged labour rights violations at its suppliers’ factories in Leicester, highlighting that some workers were paid as little as £3.50 an hour.</a:t>
            </a:r>
          </a:p>
          <a:p>
            <a:pPr lvl="2"/>
            <a:r>
              <a:rPr lang="en-GB" sz="1600" dirty="0"/>
              <a:t>The firm’s share price tanked after the expose was published, wiping more than £1.5bn off the online retailer’s market value</a:t>
            </a:r>
          </a:p>
          <a:p>
            <a:pPr lvl="2"/>
            <a:r>
              <a:rPr lang="en-GB" sz="1600" dirty="0"/>
              <a:t>Court case started on behalf of 49 institutional investors in May 2024. The investors allege that Boohoo made untrue or misleading statements and failed to disclose or delayed the disclosure of material about the matter to the market, breaching its obligations under the Financial Services and Markets Act 2000.</a:t>
            </a:r>
          </a:p>
          <a:p>
            <a:pPr lvl="1"/>
            <a:r>
              <a:rPr lang="en-GB" sz="1600" dirty="0"/>
              <a:t>Likely increase of cases in the future as a result of the entry into application of the </a:t>
            </a:r>
            <a:r>
              <a:rPr lang="en-GB" sz="1600" b="1" dirty="0"/>
              <a:t>CSRD</a:t>
            </a:r>
            <a:r>
              <a:rPr lang="en-BE" sz="1600" dirty="0"/>
              <a:t> (first wave) and increased voluntary reporting</a:t>
            </a:r>
            <a:endParaRPr lang="en-GB" sz="1600" b="1" dirty="0"/>
          </a:p>
          <a:p>
            <a:pPr lvl="2"/>
            <a:endParaRPr lang="en-GB" sz="1600" dirty="0"/>
          </a:p>
        </p:txBody>
      </p:sp>
    </p:spTree>
    <p:custDataLst>
      <p:tags r:id="rId1"/>
    </p:custDataLst>
    <p:extLst>
      <p:ext uri="{BB962C8B-B14F-4D97-AF65-F5344CB8AC3E}">
        <p14:creationId xmlns:p14="http://schemas.microsoft.com/office/powerpoint/2010/main" val="42276544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ater, riding, wave, surfing&#10;&#10;Description automatically generated">
            <a:extLst>
              <a:ext uri="{FF2B5EF4-FFF2-40B4-BE49-F238E27FC236}">
                <a16:creationId xmlns:a16="http://schemas.microsoft.com/office/drawing/2014/main" id="{5A3C4EE0-1820-48D0-BB74-886D5F8159A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02709" y="432858"/>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Parent company liability for ESG harm in the supply chain</a:t>
            </a:r>
          </a:p>
        </p:txBody>
      </p:sp>
    </p:spTree>
    <p:extLst>
      <p:ext uri="{BB962C8B-B14F-4D97-AF65-F5344CB8AC3E}">
        <p14:creationId xmlns:p14="http://schemas.microsoft.com/office/powerpoint/2010/main" val="831385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Grievance mechanism under the OECD Guidelines</a:t>
            </a:r>
          </a:p>
        </p:txBody>
      </p:sp>
      <p:sp>
        <p:nvSpPr>
          <p:cNvPr id="43" name="Rectangle 42">
            <a:extLst>
              <a:ext uri="{FF2B5EF4-FFF2-40B4-BE49-F238E27FC236}">
                <a16:creationId xmlns:a16="http://schemas.microsoft.com/office/drawing/2014/main" id="{655B95A9-763E-4AD6-9CC7-A4F7137AE4A6}"/>
              </a:ext>
            </a:extLst>
          </p:cNvPr>
          <p:cNvSpPr/>
          <p:nvPr/>
        </p:nvSpPr>
        <p:spPr>
          <a:xfrm>
            <a:off x="644902" y="1433470"/>
            <a:ext cx="10902195" cy="1676643"/>
          </a:xfrm>
          <a:prstGeom prst="rect">
            <a:avLst/>
          </a:prstGeom>
        </p:spPr>
        <p:txBody>
          <a:bodyPr wrap="square">
            <a:noAutofit/>
          </a:bodyPr>
          <a:lstStyle/>
          <a:p>
            <a:r>
              <a:rPr lang="en-GB" sz="1400" dirty="0">
                <a:solidFill>
                  <a:srgbClr val="4D4D4D"/>
                </a:solidFill>
              </a:rPr>
              <a:t>All governments adhering to the </a:t>
            </a:r>
            <a:r>
              <a:rPr lang="en-GB" sz="1400" dirty="0">
                <a:solidFill>
                  <a:schemeClr val="tx2"/>
                </a:solidFill>
              </a:rPr>
              <a:t>OECD Guidelines </a:t>
            </a:r>
            <a:r>
              <a:rPr lang="en-GB" sz="1400" dirty="0">
                <a:solidFill>
                  <a:srgbClr val="4D4D4D"/>
                </a:solidFill>
              </a:rPr>
              <a:t>are required to set up a </a:t>
            </a:r>
            <a:r>
              <a:rPr lang="en-GB" sz="1400" dirty="0">
                <a:solidFill>
                  <a:schemeClr val="tx2"/>
                </a:solidFill>
              </a:rPr>
              <a:t>National Contact Point (NCP) </a:t>
            </a:r>
            <a:r>
              <a:rPr lang="en-GB" sz="1400" dirty="0">
                <a:solidFill>
                  <a:srgbClr val="4D4D4D"/>
                </a:solidFill>
              </a:rPr>
              <a:t>in their jurisdiction. Among other things, NCPs handle cases referred to them under a non-judicial grievance mechanism.</a:t>
            </a:r>
          </a:p>
          <a:p>
            <a:endParaRPr lang="en-GB" sz="1400" dirty="0">
              <a:solidFill>
                <a:srgbClr val="4D4D4D"/>
              </a:solidFill>
            </a:endParaRPr>
          </a:p>
          <a:p>
            <a:pPr marL="628650" lvl="1" indent="-171450">
              <a:buFont typeface="Arial" panose="020B0604020202020204" pitchFamily="34" charset="0"/>
              <a:buChar char="&gt;"/>
            </a:pPr>
            <a:r>
              <a:rPr lang="en-GB" sz="1400" dirty="0">
                <a:solidFill>
                  <a:srgbClr val="4D4D4D"/>
                </a:solidFill>
              </a:rPr>
              <a:t>any individual/organisation with a “legitimate interest” can submit a case</a:t>
            </a:r>
          </a:p>
          <a:p>
            <a:pPr marL="628650" lvl="1" indent="-171450">
              <a:buFont typeface="Arial" panose="020B0604020202020204" pitchFamily="34" charset="0"/>
              <a:buChar char="&gt;"/>
            </a:pPr>
            <a:endParaRPr lang="en-GB" sz="1400" dirty="0">
              <a:solidFill>
                <a:srgbClr val="4D4D4D"/>
              </a:solidFill>
            </a:endParaRPr>
          </a:p>
          <a:p>
            <a:pPr marL="628650" lvl="1" indent="-171450">
              <a:buFont typeface="Arial" panose="020B0604020202020204" pitchFamily="34" charset="0"/>
              <a:buChar char="&gt;"/>
            </a:pPr>
            <a:r>
              <a:rPr lang="en-GB" sz="1400" dirty="0">
                <a:solidFill>
                  <a:srgbClr val="4D4D4D"/>
                </a:solidFill>
              </a:rPr>
              <a:t>case can be against </a:t>
            </a:r>
            <a:r>
              <a:rPr lang="en-GB" sz="1400" dirty="0">
                <a:solidFill>
                  <a:srgbClr val="333333"/>
                </a:solidFill>
                <a:latin typeface="Helvetica Neue"/>
              </a:rPr>
              <a:t>enterprises </a:t>
            </a:r>
            <a:r>
              <a:rPr lang="en-GB" sz="1400" i="1" dirty="0">
                <a:solidFill>
                  <a:srgbClr val="333333"/>
                </a:solidFill>
                <a:latin typeface="Helvetica Neue"/>
              </a:rPr>
              <a:t>operating</a:t>
            </a:r>
            <a:r>
              <a:rPr lang="en-GB" sz="1400" dirty="0">
                <a:solidFill>
                  <a:srgbClr val="333333"/>
                </a:solidFill>
                <a:latin typeface="Helvetica Neue"/>
              </a:rPr>
              <a:t> </a:t>
            </a:r>
            <a:r>
              <a:rPr lang="en-GB" sz="1400" i="1" dirty="0">
                <a:solidFill>
                  <a:srgbClr val="333333"/>
                </a:solidFill>
                <a:latin typeface="Helvetica Neue"/>
              </a:rPr>
              <a:t>in</a:t>
            </a:r>
            <a:r>
              <a:rPr lang="en-GB" sz="1400" dirty="0">
                <a:solidFill>
                  <a:srgbClr val="333333"/>
                </a:solidFill>
                <a:latin typeface="Helvetica Neue"/>
              </a:rPr>
              <a:t> </a:t>
            </a:r>
            <a:r>
              <a:rPr lang="en-GB" sz="1400" i="1" dirty="0">
                <a:solidFill>
                  <a:srgbClr val="333333"/>
                </a:solidFill>
                <a:latin typeface="Helvetica Neue"/>
              </a:rPr>
              <a:t>or from </a:t>
            </a:r>
            <a:r>
              <a:rPr lang="en-GB" sz="1400" dirty="0">
                <a:solidFill>
                  <a:srgbClr val="333333"/>
                </a:solidFill>
                <a:latin typeface="Helvetica Neue"/>
              </a:rPr>
              <a:t>the NCP’s territory</a:t>
            </a:r>
          </a:p>
          <a:p>
            <a:pPr marL="171450" indent="-171450">
              <a:buFont typeface="Arial" panose="020B0604020202020204" pitchFamily="34" charset="0"/>
              <a:buChar char="&gt;"/>
            </a:pPr>
            <a:endParaRPr lang="en-GB" sz="1400" dirty="0">
              <a:solidFill>
                <a:srgbClr val="333333"/>
              </a:solidFill>
              <a:latin typeface="Helvetica Neue"/>
            </a:endParaRPr>
          </a:p>
          <a:p>
            <a:r>
              <a:rPr lang="en-GB" sz="1400" dirty="0">
                <a:solidFill>
                  <a:srgbClr val="4D4D4D"/>
                </a:solidFill>
              </a:rPr>
              <a:t>Non-judicial mechanisms are increasingly viewed as potential avenues for claims particularly because they are generally </a:t>
            </a:r>
            <a:r>
              <a:rPr lang="en-GB" sz="1400" dirty="0">
                <a:solidFill>
                  <a:schemeClr val="tx2"/>
                </a:solidFill>
              </a:rPr>
              <a:t>low cost</a:t>
            </a:r>
            <a:r>
              <a:rPr lang="en-GB" sz="1400" dirty="0">
                <a:solidFill>
                  <a:srgbClr val="4D4D4D"/>
                </a:solidFill>
              </a:rPr>
              <a:t>, can be </a:t>
            </a:r>
            <a:r>
              <a:rPr lang="en-GB" sz="1400" dirty="0">
                <a:solidFill>
                  <a:schemeClr val="tx2"/>
                </a:solidFill>
              </a:rPr>
              <a:t>high-profile</a:t>
            </a:r>
            <a:r>
              <a:rPr lang="en-GB" sz="1400" dirty="0">
                <a:solidFill>
                  <a:srgbClr val="4D4D4D"/>
                </a:solidFill>
              </a:rPr>
              <a:t> and cause </a:t>
            </a:r>
            <a:r>
              <a:rPr lang="en-GB" sz="1400" dirty="0">
                <a:solidFill>
                  <a:schemeClr val="tx2"/>
                </a:solidFill>
              </a:rPr>
              <a:t>high reputational impact </a:t>
            </a:r>
            <a:r>
              <a:rPr lang="en-GB" sz="1400" dirty="0">
                <a:solidFill>
                  <a:srgbClr val="4D4D4D"/>
                </a:solidFill>
              </a:rPr>
              <a:t>and can be a precursor to litigation. </a:t>
            </a:r>
          </a:p>
          <a:p>
            <a:endParaRPr lang="en-GB" sz="1200" dirty="0">
              <a:solidFill>
                <a:srgbClr val="4D4D4D"/>
              </a:solidFill>
            </a:endParaRPr>
          </a:p>
          <a:p>
            <a:endParaRPr lang="en-GB" sz="1200" dirty="0">
              <a:solidFill>
                <a:srgbClr val="4D4D4D"/>
              </a:solidFill>
            </a:endParaRPr>
          </a:p>
          <a:p>
            <a:endParaRPr lang="en-GB" sz="1200" dirty="0">
              <a:solidFill>
                <a:srgbClr val="4D4D4D"/>
              </a:solidFill>
            </a:endParaRPr>
          </a:p>
          <a:p>
            <a:endParaRPr lang="en-GB" sz="1200" dirty="0">
              <a:solidFill>
                <a:srgbClr val="4D4D4D"/>
              </a:solidFill>
            </a:endParaRPr>
          </a:p>
          <a:p>
            <a:endParaRPr lang="en-GB" sz="1200" dirty="0">
              <a:solidFill>
                <a:srgbClr val="4D4D4D"/>
              </a:solidFill>
            </a:endParaRPr>
          </a:p>
        </p:txBody>
      </p:sp>
      <p:grpSp>
        <p:nvGrpSpPr>
          <p:cNvPr id="11" name="Group 10">
            <a:extLst>
              <a:ext uri="{FF2B5EF4-FFF2-40B4-BE49-F238E27FC236}">
                <a16:creationId xmlns:a16="http://schemas.microsoft.com/office/drawing/2014/main" id="{907AFFC3-49D3-41D2-B3FD-649D1AD9103C}"/>
              </a:ext>
            </a:extLst>
          </p:cNvPr>
          <p:cNvGrpSpPr>
            <a:grpSpLocks noChangeAspect="1"/>
          </p:cNvGrpSpPr>
          <p:nvPr/>
        </p:nvGrpSpPr>
        <p:grpSpPr>
          <a:xfrm>
            <a:off x="1774977" y="3570087"/>
            <a:ext cx="8489646" cy="2620596"/>
            <a:chOff x="412800" y="2628184"/>
            <a:chExt cx="10945532" cy="3378682"/>
          </a:xfrm>
        </p:grpSpPr>
        <p:pic>
          <p:nvPicPr>
            <p:cNvPr id="12" name="Picture 11">
              <a:extLst>
                <a:ext uri="{FF2B5EF4-FFF2-40B4-BE49-F238E27FC236}">
                  <a16:creationId xmlns:a16="http://schemas.microsoft.com/office/drawing/2014/main" id="{EABEACEC-2404-4D32-A75B-64243461F247}"/>
                </a:ext>
              </a:extLst>
            </p:cNvPr>
            <p:cNvPicPr>
              <a:picLocks noChangeAspect="1"/>
            </p:cNvPicPr>
            <p:nvPr/>
          </p:nvPicPr>
          <p:blipFill>
            <a:blip r:embed="rId3"/>
            <a:stretch>
              <a:fillRect/>
            </a:stretch>
          </p:blipFill>
          <p:spPr>
            <a:xfrm>
              <a:off x="412800" y="2628184"/>
              <a:ext cx="5355088" cy="2588785"/>
            </a:xfrm>
            <a:prstGeom prst="rect">
              <a:avLst/>
            </a:prstGeom>
          </p:spPr>
        </p:pic>
        <p:pic>
          <p:nvPicPr>
            <p:cNvPr id="14" name="Picture 13">
              <a:extLst>
                <a:ext uri="{FF2B5EF4-FFF2-40B4-BE49-F238E27FC236}">
                  <a16:creationId xmlns:a16="http://schemas.microsoft.com/office/drawing/2014/main" id="{758048C8-00E9-4C2F-8CEC-5D7A5DA54333}"/>
                </a:ext>
              </a:extLst>
            </p:cNvPr>
            <p:cNvPicPr>
              <a:picLocks noChangeAspect="1"/>
            </p:cNvPicPr>
            <p:nvPr/>
          </p:nvPicPr>
          <p:blipFill>
            <a:blip r:embed="rId4"/>
            <a:stretch>
              <a:fillRect/>
            </a:stretch>
          </p:blipFill>
          <p:spPr>
            <a:xfrm>
              <a:off x="6412908" y="2628184"/>
              <a:ext cx="4945424" cy="2588785"/>
            </a:xfrm>
            <a:prstGeom prst="rect">
              <a:avLst/>
            </a:prstGeom>
          </p:spPr>
        </p:pic>
        <p:sp>
          <p:nvSpPr>
            <p:cNvPr id="15" name="TextBox 14">
              <a:extLst>
                <a:ext uri="{FF2B5EF4-FFF2-40B4-BE49-F238E27FC236}">
                  <a16:creationId xmlns:a16="http://schemas.microsoft.com/office/drawing/2014/main" id="{F1C6F2DC-BC3A-4572-8005-813473E9697D}"/>
                </a:ext>
              </a:extLst>
            </p:cNvPr>
            <p:cNvSpPr txBox="1"/>
            <p:nvPr/>
          </p:nvSpPr>
          <p:spPr>
            <a:xfrm>
              <a:off x="1692405" y="5332289"/>
              <a:ext cx="2795877" cy="674577"/>
            </a:xfrm>
            <a:prstGeom prst="rect">
              <a:avLst/>
            </a:prstGeom>
            <a:noFill/>
          </p:spPr>
          <p:txBody>
            <a:bodyPr wrap="square" rtlCol="0">
              <a:spAutoFit/>
            </a:bodyPr>
            <a:lstStyle/>
            <a:p>
              <a:r>
                <a:rPr lang="en-GB" sz="1400" dirty="0"/>
                <a:t>Complaints by countries of harm </a:t>
              </a:r>
            </a:p>
          </p:txBody>
        </p:sp>
        <p:sp>
          <p:nvSpPr>
            <p:cNvPr id="16" name="TextBox 15">
              <a:extLst>
                <a:ext uri="{FF2B5EF4-FFF2-40B4-BE49-F238E27FC236}">
                  <a16:creationId xmlns:a16="http://schemas.microsoft.com/office/drawing/2014/main" id="{162EE0C6-7CBE-467A-B1A9-DC85EF054DAA}"/>
                </a:ext>
              </a:extLst>
            </p:cNvPr>
            <p:cNvSpPr txBox="1"/>
            <p:nvPr/>
          </p:nvSpPr>
          <p:spPr>
            <a:xfrm>
              <a:off x="7487681" y="5332289"/>
              <a:ext cx="2795877" cy="674577"/>
            </a:xfrm>
            <a:prstGeom prst="rect">
              <a:avLst/>
            </a:prstGeom>
            <a:noFill/>
          </p:spPr>
          <p:txBody>
            <a:bodyPr wrap="square" rtlCol="0">
              <a:spAutoFit/>
            </a:bodyPr>
            <a:lstStyle/>
            <a:p>
              <a:r>
                <a:rPr lang="en-GB" sz="1400" dirty="0"/>
                <a:t>Complaints by country of NCP</a:t>
              </a:r>
            </a:p>
          </p:txBody>
        </p:sp>
      </p:grpSp>
      <p:pic>
        <p:nvPicPr>
          <p:cNvPr id="3" name="Picture 2" descr="Image result for ulb llm international business law">
            <a:hlinkClick r:id="rId5"/>
            <a:extLst>
              <a:ext uri="{FF2B5EF4-FFF2-40B4-BE49-F238E27FC236}">
                <a16:creationId xmlns:a16="http://schemas.microsoft.com/office/drawing/2014/main" id="{41BFFB0D-4330-90B0-0406-C9D18D86BAC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3597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553F-0749-9CA7-5D02-22B57D74AAF6}"/>
              </a:ext>
            </a:extLst>
          </p:cNvPr>
          <p:cNvSpPr>
            <a:spLocks noGrp="1"/>
          </p:cNvSpPr>
          <p:nvPr>
            <p:ph type="title"/>
          </p:nvPr>
        </p:nvSpPr>
        <p:spPr/>
        <p:txBody>
          <a:bodyPr/>
          <a:lstStyle/>
          <a:p>
            <a:r>
              <a:rPr lang="en-GB" dirty="0"/>
              <a:t>Key national due diligence regimes</a:t>
            </a:r>
          </a:p>
        </p:txBody>
      </p:sp>
      <p:pic>
        <p:nvPicPr>
          <p:cNvPr id="4" name="Picture 3" descr="A map of the world&#10;&#10;Description automatically generated with medium confidence">
            <a:extLst>
              <a:ext uri="{FF2B5EF4-FFF2-40B4-BE49-F238E27FC236}">
                <a16:creationId xmlns:a16="http://schemas.microsoft.com/office/drawing/2014/main" id="{41781E01-03E4-AC9C-8368-A2A8D1CE049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934916" y="1968899"/>
            <a:ext cx="5229050" cy="3473384"/>
          </a:xfrm>
          <a:prstGeom prst="rect">
            <a:avLst/>
          </a:prstGeom>
        </p:spPr>
      </p:pic>
      <p:grpSp>
        <p:nvGrpSpPr>
          <p:cNvPr id="5" name="Group 4">
            <a:extLst>
              <a:ext uri="{FF2B5EF4-FFF2-40B4-BE49-F238E27FC236}">
                <a16:creationId xmlns:a16="http://schemas.microsoft.com/office/drawing/2014/main" id="{F1965340-5FBD-DE8D-70AD-9F5DCD737119}"/>
              </a:ext>
            </a:extLst>
          </p:cNvPr>
          <p:cNvGrpSpPr/>
          <p:nvPr/>
        </p:nvGrpSpPr>
        <p:grpSpPr>
          <a:xfrm>
            <a:off x="5591939" y="3500466"/>
            <a:ext cx="115333" cy="181243"/>
            <a:chOff x="6024562" y="3324225"/>
            <a:chExt cx="146113" cy="213455"/>
          </a:xfrm>
        </p:grpSpPr>
        <p:sp>
          <p:nvSpPr>
            <p:cNvPr id="6" name="Freeform: Shape 5">
              <a:extLst>
                <a:ext uri="{FF2B5EF4-FFF2-40B4-BE49-F238E27FC236}">
                  <a16:creationId xmlns:a16="http://schemas.microsoft.com/office/drawing/2014/main" id="{863E270F-73A3-A694-F679-21002F61A548}"/>
                </a:ext>
              </a:extLst>
            </p:cNvPr>
            <p:cNvSpPr/>
            <p:nvPr/>
          </p:nvSpPr>
          <p:spPr>
            <a:xfrm>
              <a:off x="6024562" y="3324225"/>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BCBB3AE-568A-9F9C-FBA5-D83D7284B6A6}"/>
                </a:ext>
              </a:extLst>
            </p:cNvPr>
            <p:cNvSpPr/>
            <p:nvPr/>
          </p:nvSpPr>
          <p:spPr>
            <a:xfrm>
              <a:off x="6063709" y="3356705"/>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8" name="Group 7">
            <a:extLst>
              <a:ext uri="{FF2B5EF4-FFF2-40B4-BE49-F238E27FC236}">
                <a16:creationId xmlns:a16="http://schemas.microsoft.com/office/drawing/2014/main" id="{6F5E417D-2E6A-3CEF-BD79-10115C3830C1}"/>
              </a:ext>
            </a:extLst>
          </p:cNvPr>
          <p:cNvGrpSpPr/>
          <p:nvPr/>
        </p:nvGrpSpPr>
        <p:grpSpPr>
          <a:xfrm>
            <a:off x="9382459" y="4649177"/>
            <a:ext cx="115333" cy="181243"/>
            <a:chOff x="6024562" y="3324225"/>
            <a:chExt cx="146113" cy="213455"/>
          </a:xfrm>
        </p:grpSpPr>
        <p:sp>
          <p:nvSpPr>
            <p:cNvPr id="9" name="Freeform: Shape 8">
              <a:extLst>
                <a:ext uri="{FF2B5EF4-FFF2-40B4-BE49-F238E27FC236}">
                  <a16:creationId xmlns:a16="http://schemas.microsoft.com/office/drawing/2014/main" id="{83824DD0-3E16-3F2E-03B5-8BF4C8AD9BF0}"/>
                </a:ext>
              </a:extLst>
            </p:cNvPr>
            <p:cNvSpPr/>
            <p:nvPr/>
          </p:nvSpPr>
          <p:spPr>
            <a:xfrm>
              <a:off x="6024562" y="3324225"/>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553169A-EA88-388A-2918-568D45962B07}"/>
                </a:ext>
              </a:extLst>
            </p:cNvPr>
            <p:cNvSpPr/>
            <p:nvPr/>
          </p:nvSpPr>
          <p:spPr>
            <a:xfrm>
              <a:off x="6063709" y="3356705"/>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11" name="Group 10">
            <a:extLst>
              <a:ext uri="{FF2B5EF4-FFF2-40B4-BE49-F238E27FC236}">
                <a16:creationId xmlns:a16="http://schemas.microsoft.com/office/drawing/2014/main" id="{87396D27-A10C-989C-D5E3-CC74A0C15569}"/>
              </a:ext>
            </a:extLst>
          </p:cNvPr>
          <p:cNvGrpSpPr/>
          <p:nvPr/>
        </p:nvGrpSpPr>
        <p:grpSpPr>
          <a:xfrm>
            <a:off x="7165305" y="2915097"/>
            <a:ext cx="118063" cy="178834"/>
            <a:chOff x="864086" y="1561856"/>
            <a:chExt cx="146113" cy="213455"/>
          </a:xfrm>
        </p:grpSpPr>
        <p:sp>
          <p:nvSpPr>
            <p:cNvPr id="12" name="Freeform: Shape 11">
              <a:extLst>
                <a:ext uri="{FF2B5EF4-FFF2-40B4-BE49-F238E27FC236}">
                  <a16:creationId xmlns:a16="http://schemas.microsoft.com/office/drawing/2014/main" id="{6692C0A6-80F6-289D-3889-420C1077B82B}"/>
                </a:ext>
              </a:extLst>
            </p:cNvPr>
            <p:cNvSpPr/>
            <p:nvPr/>
          </p:nvSpPr>
          <p:spPr>
            <a:xfrm>
              <a:off x="864086" y="156185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FA8B525-952D-87D4-0ADE-8538EDF84550}"/>
                </a:ext>
              </a:extLst>
            </p:cNvPr>
            <p:cNvSpPr/>
            <p:nvPr/>
          </p:nvSpPr>
          <p:spPr>
            <a:xfrm>
              <a:off x="937428" y="1561856"/>
              <a:ext cx="72199" cy="213121"/>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2D4F4"/>
            </a:solidFill>
            <a:ln w="9525"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10CCEB-5E84-CB0C-8664-596061846825}"/>
                </a:ext>
              </a:extLst>
            </p:cNvPr>
            <p:cNvSpPr/>
            <p:nvPr/>
          </p:nvSpPr>
          <p:spPr>
            <a:xfrm>
              <a:off x="902852" y="159433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15" name="Group 14">
            <a:extLst>
              <a:ext uri="{FF2B5EF4-FFF2-40B4-BE49-F238E27FC236}">
                <a16:creationId xmlns:a16="http://schemas.microsoft.com/office/drawing/2014/main" id="{606600BF-0527-C563-9A9A-DB8E0D3DF07F}"/>
              </a:ext>
            </a:extLst>
          </p:cNvPr>
          <p:cNvGrpSpPr/>
          <p:nvPr/>
        </p:nvGrpSpPr>
        <p:grpSpPr>
          <a:xfrm>
            <a:off x="7171750" y="2260755"/>
            <a:ext cx="115333" cy="181243"/>
            <a:chOff x="1141429" y="1563808"/>
            <a:chExt cx="146113" cy="213455"/>
          </a:xfrm>
        </p:grpSpPr>
        <p:sp>
          <p:nvSpPr>
            <p:cNvPr id="16" name="Freeform: Shape 15">
              <a:extLst>
                <a:ext uri="{FF2B5EF4-FFF2-40B4-BE49-F238E27FC236}">
                  <a16:creationId xmlns:a16="http://schemas.microsoft.com/office/drawing/2014/main" id="{6A510860-F5FD-841F-6AAA-476CEEE3B47D}"/>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9D116D1-324B-6F3D-7F18-861485B345CF}"/>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18" name="Group 17">
            <a:extLst>
              <a:ext uri="{FF2B5EF4-FFF2-40B4-BE49-F238E27FC236}">
                <a16:creationId xmlns:a16="http://schemas.microsoft.com/office/drawing/2014/main" id="{98A4D59E-5B09-C77D-85D0-3895F5C9802E}"/>
              </a:ext>
            </a:extLst>
          </p:cNvPr>
          <p:cNvGrpSpPr/>
          <p:nvPr/>
        </p:nvGrpSpPr>
        <p:grpSpPr>
          <a:xfrm>
            <a:off x="7199204" y="2733854"/>
            <a:ext cx="115333" cy="181243"/>
            <a:chOff x="1141429" y="1563808"/>
            <a:chExt cx="146113" cy="213455"/>
          </a:xfrm>
        </p:grpSpPr>
        <p:sp>
          <p:nvSpPr>
            <p:cNvPr id="19" name="Freeform: Shape 18">
              <a:extLst>
                <a:ext uri="{FF2B5EF4-FFF2-40B4-BE49-F238E27FC236}">
                  <a16:creationId xmlns:a16="http://schemas.microsoft.com/office/drawing/2014/main" id="{303E77F7-353A-2AB0-296B-BED6BF83DCB4}"/>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337E20C-8429-1B86-77DE-4482207F1DA4}"/>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21" name="Group 20">
            <a:extLst>
              <a:ext uri="{FF2B5EF4-FFF2-40B4-BE49-F238E27FC236}">
                <a16:creationId xmlns:a16="http://schemas.microsoft.com/office/drawing/2014/main" id="{3F2D00C7-2A9A-52CF-1313-A120F4857DEB}"/>
              </a:ext>
            </a:extLst>
          </p:cNvPr>
          <p:cNvGrpSpPr/>
          <p:nvPr/>
        </p:nvGrpSpPr>
        <p:grpSpPr>
          <a:xfrm>
            <a:off x="7013979" y="2915097"/>
            <a:ext cx="115333" cy="181243"/>
            <a:chOff x="1141429" y="1563808"/>
            <a:chExt cx="146113" cy="213455"/>
          </a:xfrm>
        </p:grpSpPr>
        <p:sp>
          <p:nvSpPr>
            <p:cNvPr id="22" name="Freeform: Shape 21">
              <a:extLst>
                <a:ext uri="{FF2B5EF4-FFF2-40B4-BE49-F238E27FC236}">
                  <a16:creationId xmlns:a16="http://schemas.microsoft.com/office/drawing/2014/main" id="{9964F727-25B6-B446-AC2C-78864FB85FA3}"/>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295A986-CA5A-093C-0CB8-7D5238157B17}"/>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24" name="Group 23">
            <a:extLst>
              <a:ext uri="{FF2B5EF4-FFF2-40B4-BE49-F238E27FC236}">
                <a16:creationId xmlns:a16="http://schemas.microsoft.com/office/drawing/2014/main" id="{D20BB9E8-E18A-6C9C-BFD7-1D20DBBD297A}"/>
              </a:ext>
            </a:extLst>
          </p:cNvPr>
          <p:cNvGrpSpPr/>
          <p:nvPr/>
        </p:nvGrpSpPr>
        <p:grpSpPr>
          <a:xfrm>
            <a:off x="5881605" y="3508215"/>
            <a:ext cx="115333" cy="181243"/>
            <a:chOff x="1141429" y="1563808"/>
            <a:chExt cx="146113" cy="213455"/>
          </a:xfrm>
        </p:grpSpPr>
        <p:sp>
          <p:nvSpPr>
            <p:cNvPr id="25" name="Freeform: Shape 24">
              <a:extLst>
                <a:ext uri="{FF2B5EF4-FFF2-40B4-BE49-F238E27FC236}">
                  <a16:creationId xmlns:a16="http://schemas.microsoft.com/office/drawing/2014/main" id="{BF6A4233-55E1-9F42-DE23-0919286801EC}"/>
                </a:ext>
              </a:extLst>
            </p:cNvPr>
            <p:cNvSpPr/>
            <p:nvPr/>
          </p:nvSpPr>
          <p:spPr>
            <a:xfrm>
              <a:off x="1141429" y="1563808"/>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D4F4"/>
            </a:solidFill>
            <a:ln w="9525"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A143CC8-68FB-1F02-C7E0-6D79084B266C}"/>
                </a:ext>
              </a:extLst>
            </p:cNvPr>
            <p:cNvSpPr/>
            <p:nvPr/>
          </p:nvSpPr>
          <p:spPr>
            <a:xfrm>
              <a:off x="1180576" y="1596288"/>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27" name="Group 26">
            <a:extLst>
              <a:ext uri="{FF2B5EF4-FFF2-40B4-BE49-F238E27FC236}">
                <a16:creationId xmlns:a16="http://schemas.microsoft.com/office/drawing/2014/main" id="{DFE46677-218B-57C7-9BD7-1AB49936B3F5}"/>
              </a:ext>
            </a:extLst>
          </p:cNvPr>
          <p:cNvGrpSpPr/>
          <p:nvPr/>
        </p:nvGrpSpPr>
        <p:grpSpPr>
          <a:xfrm>
            <a:off x="5762560" y="3136689"/>
            <a:ext cx="116771" cy="181243"/>
            <a:chOff x="592483" y="1522586"/>
            <a:chExt cx="146113" cy="213455"/>
          </a:xfrm>
        </p:grpSpPr>
        <p:sp>
          <p:nvSpPr>
            <p:cNvPr id="28" name="Freeform: Shape 27">
              <a:extLst>
                <a:ext uri="{FF2B5EF4-FFF2-40B4-BE49-F238E27FC236}">
                  <a16:creationId xmlns:a16="http://schemas.microsoft.com/office/drawing/2014/main" id="{DFF897B9-882C-A682-77E3-2D5B38DDC14B}"/>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2CEA2"/>
            </a:solidFill>
            <a:ln w="9525"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869BB45-7E2F-9163-97DA-29116D664D37}"/>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30" name="Group 29">
            <a:extLst>
              <a:ext uri="{FF2B5EF4-FFF2-40B4-BE49-F238E27FC236}">
                <a16:creationId xmlns:a16="http://schemas.microsoft.com/office/drawing/2014/main" id="{76A59479-4D74-16B7-C71F-F40FD35E7E69}"/>
              </a:ext>
            </a:extLst>
          </p:cNvPr>
          <p:cNvGrpSpPr/>
          <p:nvPr/>
        </p:nvGrpSpPr>
        <p:grpSpPr>
          <a:xfrm>
            <a:off x="6497396" y="4438804"/>
            <a:ext cx="116771" cy="181243"/>
            <a:chOff x="592483" y="1522586"/>
            <a:chExt cx="146113" cy="213455"/>
          </a:xfrm>
        </p:grpSpPr>
        <p:sp>
          <p:nvSpPr>
            <p:cNvPr id="31" name="Freeform: Shape 30">
              <a:extLst>
                <a:ext uri="{FF2B5EF4-FFF2-40B4-BE49-F238E27FC236}">
                  <a16:creationId xmlns:a16="http://schemas.microsoft.com/office/drawing/2014/main" id="{0DCBE47E-704E-95D5-0A27-61207D99F9BB}"/>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F361C36-A47E-6292-1D79-762FD7574F28}"/>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33" name="Group 32">
            <a:extLst>
              <a:ext uri="{FF2B5EF4-FFF2-40B4-BE49-F238E27FC236}">
                <a16:creationId xmlns:a16="http://schemas.microsoft.com/office/drawing/2014/main" id="{B0DE8988-0AB2-EE1E-3072-1FC215350FC1}"/>
              </a:ext>
            </a:extLst>
          </p:cNvPr>
          <p:cNvGrpSpPr/>
          <p:nvPr/>
        </p:nvGrpSpPr>
        <p:grpSpPr>
          <a:xfrm>
            <a:off x="8868079" y="3543767"/>
            <a:ext cx="116771" cy="181243"/>
            <a:chOff x="592483" y="1522586"/>
            <a:chExt cx="146113" cy="213455"/>
          </a:xfrm>
        </p:grpSpPr>
        <p:sp>
          <p:nvSpPr>
            <p:cNvPr id="34" name="Freeform: Shape 33">
              <a:extLst>
                <a:ext uri="{FF2B5EF4-FFF2-40B4-BE49-F238E27FC236}">
                  <a16:creationId xmlns:a16="http://schemas.microsoft.com/office/drawing/2014/main" id="{466ACBE6-5FAA-3864-F939-08FDEE8752D7}"/>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1427B77-A8B8-9EEC-465A-1E240279487E}"/>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36" name="Group 35">
            <a:extLst>
              <a:ext uri="{FF2B5EF4-FFF2-40B4-BE49-F238E27FC236}">
                <a16:creationId xmlns:a16="http://schemas.microsoft.com/office/drawing/2014/main" id="{D0104890-56E9-CEF0-30DC-3CDBD8ED79AE}"/>
              </a:ext>
            </a:extLst>
          </p:cNvPr>
          <p:cNvGrpSpPr/>
          <p:nvPr/>
        </p:nvGrpSpPr>
        <p:grpSpPr>
          <a:xfrm>
            <a:off x="7059525" y="2667690"/>
            <a:ext cx="116771" cy="181243"/>
            <a:chOff x="592483" y="1522586"/>
            <a:chExt cx="146113" cy="213455"/>
          </a:xfrm>
        </p:grpSpPr>
        <p:sp>
          <p:nvSpPr>
            <p:cNvPr id="37" name="Freeform: Shape 36">
              <a:extLst>
                <a:ext uri="{FF2B5EF4-FFF2-40B4-BE49-F238E27FC236}">
                  <a16:creationId xmlns:a16="http://schemas.microsoft.com/office/drawing/2014/main" id="{D3E36F4C-D13D-85C4-75B2-213C21EFD434}"/>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0CA1466-225B-1C78-8078-FF1CEF445C2F}"/>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39" name="Group 38">
            <a:extLst>
              <a:ext uri="{FF2B5EF4-FFF2-40B4-BE49-F238E27FC236}">
                <a16:creationId xmlns:a16="http://schemas.microsoft.com/office/drawing/2014/main" id="{25612CE1-F544-9974-4ED4-89E5279C858D}"/>
              </a:ext>
            </a:extLst>
          </p:cNvPr>
          <p:cNvGrpSpPr/>
          <p:nvPr/>
        </p:nvGrpSpPr>
        <p:grpSpPr>
          <a:xfrm>
            <a:off x="7106674" y="2658149"/>
            <a:ext cx="116771" cy="181243"/>
            <a:chOff x="592483" y="1522586"/>
            <a:chExt cx="146113" cy="213455"/>
          </a:xfrm>
        </p:grpSpPr>
        <p:sp>
          <p:nvSpPr>
            <p:cNvPr id="40" name="Freeform: Shape 39">
              <a:extLst>
                <a:ext uri="{FF2B5EF4-FFF2-40B4-BE49-F238E27FC236}">
                  <a16:creationId xmlns:a16="http://schemas.microsoft.com/office/drawing/2014/main" id="{52A5BB44-7CCD-02F6-2453-1285455AEE77}"/>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02C1718-9C61-145E-2089-0121189BA805}"/>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42" name="Group 41">
            <a:extLst>
              <a:ext uri="{FF2B5EF4-FFF2-40B4-BE49-F238E27FC236}">
                <a16:creationId xmlns:a16="http://schemas.microsoft.com/office/drawing/2014/main" id="{92EEAFEB-5671-8274-982F-647E8260FB85}"/>
              </a:ext>
            </a:extLst>
          </p:cNvPr>
          <p:cNvGrpSpPr/>
          <p:nvPr/>
        </p:nvGrpSpPr>
        <p:grpSpPr>
          <a:xfrm>
            <a:off x="5855349" y="3792930"/>
            <a:ext cx="116771" cy="181243"/>
            <a:chOff x="592483" y="1522586"/>
            <a:chExt cx="146113" cy="213455"/>
          </a:xfrm>
        </p:grpSpPr>
        <p:sp>
          <p:nvSpPr>
            <p:cNvPr id="43" name="Freeform: Shape 42">
              <a:extLst>
                <a:ext uri="{FF2B5EF4-FFF2-40B4-BE49-F238E27FC236}">
                  <a16:creationId xmlns:a16="http://schemas.microsoft.com/office/drawing/2014/main" id="{E4B6793D-521A-75F3-19A5-4F6F47E49BCF}"/>
                </a:ext>
              </a:extLst>
            </p:cNvPr>
            <p:cNvSpPr/>
            <p:nvPr/>
          </p:nvSpPr>
          <p:spPr>
            <a:xfrm>
              <a:off x="592483" y="152258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6A5D3"/>
            </a:solidFill>
            <a:ln w="9525"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CF2E964-861C-DFE2-3A02-7DD71C15770F}"/>
                </a:ext>
              </a:extLst>
            </p:cNvPr>
            <p:cNvSpPr/>
            <p:nvPr/>
          </p:nvSpPr>
          <p:spPr>
            <a:xfrm>
              <a:off x="631630" y="155506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grpSp>
        <p:nvGrpSpPr>
          <p:cNvPr id="45" name="Group 44">
            <a:extLst>
              <a:ext uri="{FF2B5EF4-FFF2-40B4-BE49-F238E27FC236}">
                <a16:creationId xmlns:a16="http://schemas.microsoft.com/office/drawing/2014/main" id="{B9383677-E4F7-5A04-6500-C973CFDABDF3}"/>
              </a:ext>
            </a:extLst>
          </p:cNvPr>
          <p:cNvGrpSpPr/>
          <p:nvPr/>
        </p:nvGrpSpPr>
        <p:grpSpPr>
          <a:xfrm>
            <a:off x="6896572" y="2658148"/>
            <a:ext cx="116771" cy="181244"/>
            <a:chOff x="864086" y="1561856"/>
            <a:chExt cx="146113" cy="213455"/>
          </a:xfrm>
        </p:grpSpPr>
        <p:sp>
          <p:nvSpPr>
            <p:cNvPr id="46" name="Freeform: Shape 45">
              <a:extLst>
                <a:ext uri="{FF2B5EF4-FFF2-40B4-BE49-F238E27FC236}">
                  <a16:creationId xmlns:a16="http://schemas.microsoft.com/office/drawing/2014/main" id="{617AFCC0-1B45-9E0D-8B96-BA059A36A0C9}"/>
                </a:ext>
              </a:extLst>
            </p:cNvPr>
            <p:cNvSpPr/>
            <p:nvPr/>
          </p:nvSpPr>
          <p:spPr>
            <a:xfrm>
              <a:off x="864086" y="1561856"/>
              <a:ext cx="146113" cy="213455"/>
            </a:xfrm>
            <a:custGeom>
              <a:avLst/>
              <a:gdLst>
                <a:gd name="connsiteX0" fmla="*/ 73057 w 146113"/>
                <a:gd name="connsiteY0" fmla="*/ 0 h 213455"/>
                <a:gd name="connsiteX1" fmla="*/ 0 w 146113"/>
                <a:gd name="connsiteY1" fmla="*/ 66675 h 213455"/>
                <a:gd name="connsiteX2" fmla="*/ 73057 w 146113"/>
                <a:gd name="connsiteY2" fmla="*/ 213455 h 213455"/>
                <a:gd name="connsiteX3" fmla="*/ 146114 w 146113"/>
                <a:gd name="connsiteY3" fmla="*/ 66675 h 213455"/>
                <a:gd name="connsiteX4" fmla="*/ 73057 w 146113"/>
                <a:gd name="connsiteY4" fmla="*/ 0 h 213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113" h="213455">
                  <a:moveTo>
                    <a:pt x="73057" y="0"/>
                  </a:moveTo>
                  <a:cubicBezTo>
                    <a:pt x="43815" y="0"/>
                    <a:pt x="0" y="13335"/>
                    <a:pt x="0" y="66675"/>
                  </a:cubicBezTo>
                  <a:cubicBezTo>
                    <a:pt x="0" y="93345"/>
                    <a:pt x="58388" y="186785"/>
                    <a:pt x="73057" y="213455"/>
                  </a:cubicBezTo>
                  <a:cubicBezTo>
                    <a:pt x="87630" y="186785"/>
                    <a:pt x="146114" y="93345"/>
                    <a:pt x="146114" y="66675"/>
                  </a:cubicBezTo>
                  <a:cubicBezTo>
                    <a:pt x="146018" y="13335"/>
                    <a:pt x="102203" y="0"/>
                    <a:pt x="73057" y="0"/>
                  </a:cubicBezTo>
                </a:path>
              </a:pathLst>
            </a:custGeom>
            <a:solidFill>
              <a:srgbClr val="A5D09A"/>
            </a:solid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2425CC44-A15F-A980-C772-3151BD1ED448}"/>
                </a:ext>
              </a:extLst>
            </p:cNvPr>
            <p:cNvSpPr/>
            <p:nvPr/>
          </p:nvSpPr>
          <p:spPr>
            <a:xfrm>
              <a:off x="937428" y="1561856"/>
              <a:ext cx="72199" cy="213121"/>
            </a:xfrm>
            <a:custGeom>
              <a:avLst/>
              <a:gdLst>
                <a:gd name="connsiteX0" fmla="*/ 72200 w 72199"/>
                <a:gd name="connsiteY0" fmla="*/ 66770 h 213121"/>
                <a:gd name="connsiteX1" fmla="*/ 0 w 72199"/>
                <a:gd name="connsiteY1" fmla="*/ 0 h 213121"/>
                <a:gd name="connsiteX2" fmla="*/ 190 w 72199"/>
                <a:gd name="connsiteY2" fmla="*/ 212217 h 213121"/>
                <a:gd name="connsiteX3" fmla="*/ 72200 w 72199"/>
                <a:gd name="connsiteY3" fmla="*/ 66770 h 213121"/>
              </a:gdLst>
              <a:ahLst/>
              <a:cxnLst>
                <a:cxn ang="0">
                  <a:pos x="connsiteX0" y="connsiteY0"/>
                </a:cxn>
                <a:cxn ang="0">
                  <a:pos x="connsiteX1" y="connsiteY1"/>
                </a:cxn>
                <a:cxn ang="0">
                  <a:pos x="connsiteX2" y="connsiteY2"/>
                </a:cxn>
                <a:cxn ang="0">
                  <a:pos x="connsiteX3" y="connsiteY3"/>
                </a:cxn>
              </a:cxnLst>
              <a:rect l="l" t="t" r="r" b="b"/>
              <a:pathLst>
                <a:path w="72199" h="213121">
                  <a:moveTo>
                    <a:pt x="72200" y="66770"/>
                  </a:moveTo>
                  <a:cubicBezTo>
                    <a:pt x="72200" y="13716"/>
                    <a:pt x="29147" y="191"/>
                    <a:pt x="0" y="0"/>
                  </a:cubicBezTo>
                  <a:lnTo>
                    <a:pt x="190" y="212217"/>
                  </a:lnTo>
                  <a:cubicBezTo>
                    <a:pt x="-3715" y="225266"/>
                    <a:pt x="72200" y="93250"/>
                    <a:pt x="72200" y="66770"/>
                  </a:cubicBezTo>
                </a:path>
              </a:pathLst>
            </a:custGeom>
            <a:solidFill>
              <a:srgbClr val="A6A5D3"/>
            </a:solid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FB02A73-8458-70C2-A032-E3DBB647C5B7}"/>
                </a:ext>
              </a:extLst>
            </p:cNvPr>
            <p:cNvSpPr/>
            <p:nvPr/>
          </p:nvSpPr>
          <p:spPr>
            <a:xfrm>
              <a:off x="902852" y="1594336"/>
              <a:ext cx="67817" cy="67817"/>
            </a:xfrm>
            <a:custGeom>
              <a:avLst/>
              <a:gdLst>
                <a:gd name="connsiteX0" fmla="*/ 33909 w 67817"/>
                <a:gd name="connsiteY0" fmla="*/ 67818 h 67817"/>
                <a:gd name="connsiteX1" fmla="*/ 0 w 67817"/>
                <a:gd name="connsiteY1" fmla="*/ 33909 h 67817"/>
                <a:gd name="connsiteX2" fmla="*/ 33909 w 67817"/>
                <a:gd name="connsiteY2" fmla="*/ 0 h 67817"/>
                <a:gd name="connsiteX3" fmla="*/ 67818 w 67817"/>
                <a:gd name="connsiteY3" fmla="*/ 33909 h 67817"/>
                <a:gd name="connsiteX4" fmla="*/ 33909 w 67817"/>
                <a:gd name="connsiteY4" fmla="*/ 67818 h 67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7" h="67817">
                  <a:moveTo>
                    <a:pt x="33909" y="67818"/>
                  </a:moveTo>
                  <a:cubicBezTo>
                    <a:pt x="15145" y="67818"/>
                    <a:pt x="0" y="52673"/>
                    <a:pt x="0" y="33909"/>
                  </a:cubicBezTo>
                  <a:cubicBezTo>
                    <a:pt x="0" y="15145"/>
                    <a:pt x="15145" y="0"/>
                    <a:pt x="33909" y="0"/>
                  </a:cubicBezTo>
                  <a:cubicBezTo>
                    <a:pt x="52673" y="0"/>
                    <a:pt x="67818" y="15145"/>
                    <a:pt x="67818" y="33909"/>
                  </a:cubicBezTo>
                  <a:cubicBezTo>
                    <a:pt x="67818" y="52673"/>
                    <a:pt x="52673" y="67818"/>
                    <a:pt x="33909" y="67818"/>
                  </a:cubicBezTo>
                </a:path>
              </a:pathLst>
            </a:custGeom>
            <a:solidFill>
              <a:srgbClr val="FFFFFF"/>
            </a:solidFill>
            <a:ln w="9525" cap="flat">
              <a:noFill/>
              <a:prstDash val="solid"/>
              <a:miter/>
            </a:ln>
          </p:spPr>
          <p:txBody>
            <a:bodyPr rtlCol="0" anchor="ctr"/>
            <a:lstStyle/>
            <a:p>
              <a:endParaRPr lang="en-GB"/>
            </a:p>
          </p:txBody>
        </p:sp>
      </p:grpSp>
      <p:sp>
        <p:nvSpPr>
          <p:cNvPr id="49" name="TextBox 48">
            <a:extLst>
              <a:ext uri="{FF2B5EF4-FFF2-40B4-BE49-F238E27FC236}">
                <a16:creationId xmlns:a16="http://schemas.microsoft.com/office/drawing/2014/main" id="{4BD85A6C-F0CE-E999-D5FE-FEA1288C2BCC}"/>
              </a:ext>
            </a:extLst>
          </p:cNvPr>
          <p:cNvSpPr txBox="1"/>
          <p:nvPr/>
        </p:nvSpPr>
        <p:spPr>
          <a:xfrm>
            <a:off x="332841" y="5989088"/>
            <a:ext cx="637474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4D4D4D"/>
              </a:buClr>
              <a:buSzTx/>
              <a:buFontTx/>
              <a:buNone/>
              <a:tabLst/>
              <a:defRPr/>
            </a:pPr>
            <a:r>
              <a:rPr kumimoji="0" lang="en-GB" sz="700" b="0" i="0" u="none" strike="noStrike" kern="1200" cap="none" spc="0" normalizeH="0" baseline="0" noProof="0" dirty="0">
                <a:ln>
                  <a:noFill/>
                </a:ln>
                <a:effectLst/>
                <a:uLnTx/>
                <a:uFillTx/>
                <a:latin typeface="Arial"/>
                <a:ea typeface="+mn-ea"/>
                <a:cs typeface="Arial"/>
              </a:rPr>
              <a:t>*Incoming ESG reporting regimes will also require extensive reporting on ESG issues (incl. human rights topics) in the supply chain (e.g. the new IFRS sustainability disclosure standards (ISSB) and the EU’s Corporate Sustainability Reporting Directive (and accompanying reporting standards)).</a:t>
            </a:r>
          </a:p>
        </p:txBody>
      </p:sp>
      <p:grpSp>
        <p:nvGrpSpPr>
          <p:cNvPr id="50" name="Group 49">
            <a:extLst>
              <a:ext uri="{FF2B5EF4-FFF2-40B4-BE49-F238E27FC236}">
                <a16:creationId xmlns:a16="http://schemas.microsoft.com/office/drawing/2014/main" id="{1D8AACFC-02B1-A926-A1BD-3FF081930176}"/>
              </a:ext>
            </a:extLst>
          </p:cNvPr>
          <p:cNvGrpSpPr/>
          <p:nvPr/>
        </p:nvGrpSpPr>
        <p:grpSpPr>
          <a:xfrm>
            <a:off x="431800" y="4891462"/>
            <a:ext cx="2636900" cy="986457"/>
            <a:chOff x="411053" y="5010153"/>
            <a:chExt cx="1849348" cy="797909"/>
          </a:xfrm>
        </p:grpSpPr>
        <p:sp>
          <p:nvSpPr>
            <p:cNvPr id="51" name="Rectangle 50">
              <a:extLst>
                <a:ext uri="{FF2B5EF4-FFF2-40B4-BE49-F238E27FC236}">
                  <a16:creationId xmlns:a16="http://schemas.microsoft.com/office/drawing/2014/main" id="{A86E17DE-8138-DF5E-D4C2-46B40B23CD39}"/>
                </a:ext>
              </a:extLst>
            </p:cNvPr>
            <p:cNvSpPr/>
            <p:nvPr/>
          </p:nvSpPr>
          <p:spPr>
            <a:xfrm>
              <a:off x="411053" y="5010153"/>
              <a:ext cx="1849348" cy="797909"/>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t"/>
            <a:lstStyle/>
            <a:p>
              <a:r>
                <a:rPr lang="en-GB" sz="700" b="1" dirty="0">
                  <a:solidFill>
                    <a:schemeClr val="tx1"/>
                  </a:solidFill>
                </a:rPr>
                <a:t>Key</a:t>
              </a:r>
            </a:p>
          </p:txBody>
        </p:sp>
        <p:grpSp>
          <p:nvGrpSpPr>
            <p:cNvPr id="52" name="Group 51">
              <a:extLst>
                <a:ext uri="{FF2B5EF4-FFF2-40B4-BE49-F238E27FC236}">
                  <a16:creationId xmlns:a16="http://schemas.microsoft.com/office/drawing/2014/main" id="{7801943F-7687-6937-7258-30B3301CAF45}"/>
                </a:ext>
              </a:extLst>
            </p:cNvPr>
            <p:cNvGrpSpPr/>
            <p:nvPr/>
          </p:nvGrpSpPr>
          <p:grpSpPr>
            <a:xfrm>
              <a:off x="462115" y="5217986"/>
              <a:ext cx="1508892" cy="90485"/>
              <a:chOff x="505923" y="5684278"/>
              <a:chExt cx="2190370" cy="131352"/>
            </a:xfrm>
          </p:grpSpPr>
          <p:sp>
            <p:nvSpPr>
              <p:cNvPr id="59" name="Flowchart: Connector 58">
                <a:extLst>
                  <a:ext uri="{FF2B5EF4-FFF2-40B4-BE49-F238E27FC236}">
                    <a16:creationId xmlns:a16="http://schemas.microsoft.com/office/drawing/2014/main" id="{3B1C0B95-582B-CDF4-4060-1CAF46065866}"/>
                  </a:ext>
                </a:extLst>
              </p:cNvPr>
              <p:cNvSpPr/>
              <p:nvPr/>
            </p:nvSpPr>
            <p:spPr>
              <a:xfrm>
                <a:off x="505923" y="5688819"/>
                <a:ext cx="109953" cy="126811"/>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60" name="TextBox 59">
                <a:extLst>
                  <a:ext uri="{FF2B5EF4-FFF2-40B4-BE49-F238E27FC236}">
                    <a16:creationId xmlns:a16="http://schemas.microsoft.com/office/drawing/2014/main" id="{D10EE274-64D5-43B0-307A-88E77FA5F568}"/>
                  </a:ext>
                </a:extLst>
              </p:cNvPr>
              <p:cNvSpPr txBox="1"/>
              <p:nvPr/>
            </p:nvSpPr>
            <p:spPr>
              <a:xfrm>
                <a:off x="665779" y="5684278"/>
                <a:ext cx="2030514" cy="126486"/>
              </a:xfrm>
              <a:prstGeom prst="rect">
                <a:avLst/>
              </a:prstGeom>
              <a:noFill/>
            </p:spPr>
            <p:txBody>
              <a:bodyPr wrap="square" lIns="0" tIns="0" rIns="0" bIns="0" rtlCol="0">
                <a:spAutoFit/>
              </a:bodyPr>
              <a:lstStyle/>
              <a:p>
                <a:r>
                  <a:rPr lang="en-GB" sz="700" dirty="0"/>
                  <a:t>Represents a reporting obligation</a:t>
                </a:r>
              </a:p>
            </p:txBody>
          </p:sp>
        </p:grpSp>
        <p:grpSp>
          <p:nvGrpSpPr>
            <p:cNvPr id="53" name="Group 52">
              <a:extLst>
                <a:ext uri="{FF2B5EF4-FFF2-40B4-BE49-F238E27FC236}">
                  <a16:creationId xmlns:a16="http://schemas.microsoft.com/office/drawing/2014/main" id="{4C8E454E-50DF-9C6F-C45B-4E6DAC354E72}"/>
                </a:ext>
              </a:extLst>
            </p:cNvPr>
            <p:cNvGrpSpPr/>
            <p:nvPr/>
          </p:nvGrpSpPr>
          <p:grpSpPr>
            <a:xfrm>
              <a:off x="462116" y="5354970"/>
              <a:ext cx="1720441" cy="88493"/>
              <a:chOff x="505924" y="5999795"/>
              <a:chExt cx="2497465" cy="128460"/>
            </a:xfrm>
          </p:grpSpPr>
          <p:sp>
            <p:nvSpPr>
              <p:cNvPr id="57" name="Flowchart: Connector 56">
                <a:extLst>
                  <a:ext uri="{FF2B5EF4-FFF2-40B4-BE49-F238E27FC236}">
                    <a16:creationId xmlns:a16="http://schemas.microsoft.com/office/drawing/2014/main" id="{671666BF-9A16-0EE7-46FA-8CB19D882A55}"/>
                  </a:ext>
                </a:extLst>
              </p:cNvPr>
              <p:cNvSpPr/>
              <p:nvPr/>
            </p:nvSpPr>
            <p:spPr>
              <a:xfrm>
                <a:off x="505924" y="6001444"/>
                <a:ext cx="109953" cy="126811"/>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58" name="TextBox 57">
                <a:extLst>
                  <a:ext uri="{FF2B5EF4-FFF2-40B4-BE49-F238E27FC236}">
                    <a16:creationId xmlns:a16="http://schemas.microsoft.com/office/drawing/2014/main" id="{146B8986-AE93-36A8-A6B0-25BB27D2AAC2}"/>
                  </a:ext>
                </a:extLst>
              </p:cNvPr>
              <p:cNvSpPr txBox="1"/>
              <p:nvPr/>
            </p:nvSpPr>
            <p:spPr>
              <a:xfrm>
                <a:off x="665777" y="5999795"/>
                <a:ext cx="2337612" cy="126485"/>
              </a:xfrm>
              <a:prstGeom prst="rect">
                <a:avLst/>
              </a:prstGeom>
              <a:noFill/>
            </p:spPr>
            <p:txBody>
              <a:bodyPr wrap="square" lIns="0" tIns="0" rIns="0" bIns="0" rtlCol="0">
                <a:spAutoFit/>
              </a:bodyPr>
              <a:lstStyle/>
              <a:p>
                <a:r>
                  <a:rPr lang="en-GB" sz="700" dirty="0"/>
                  <a:t>Represents a due diligence (with reporting) obligation</a:t>
                </a:r>
              </a:p>
            </p:txBody>
          </p:sp>
        </p:grpSp>
        <p:grpSp>
          <p:nvGrpSpPr>
            <p:cNvPr id="54" name="Group 53">
              <a:extLst>
                <a:ext uri="{FF2B5EF4-FFF2-40B4-BE49-F238E27FC236}">
                  <a16:creationId xmlns:a16="http://schemas.microsoft.com/office/drawing/2014/main" id="{F964C805-1757-1E24-8B26-8BB00F48BF98}"/>
                </a:ext>
              </a:extLst>
            </p:cNvPr>
            <p:cNvGrpSpPr/>
            <p:nvPr/>
          </p:nvGrpSpPr>
          <p:grpSpPr>
            <a:xfrm>
              <a:off x="462115" y="5480137"/>
              <a:ext cx="1720445" cy="174265"/>
              <a:chOff x="505923" y="6064814"/>
              <a:chExt cx="2497469" cy="252970"/>
            </a:xfrm>
          </p:grpSpPr>
          <p:sp>
            <p:nvSpPr>
              <p:cNvPr id="55" name="Flowchart: Connector 54">
                <a:extLst>
                  <a:ext uri="{FF2B5EF4-FFF2-40B4-BE49-F238E27FC236}">
                    <a16:creationId xmlns:a16="http://schemas.microsoft.com/office/drawing/2014/main" id="{26B04EF6-8256-6D7E-8E6A-5A063F14D629}"/>
                  </a:ext>
                </a:extLst>
              </p:cNvPr>
              <p:cNvSpPr/>
              <p:nvPr/>
            </p:nvSpPr>
            <p:spPr>
              <a:xfrm>
                <a:off x="505923" y="6064825"/>
                <a:ext cx="109953" cy="126811"/>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56" name="TextBox 55">
                <a:extLst>
                  <a:ext uri="{FF2B5EF4-FFF2-40B4-BE49-F238E27FC236}">
                    <a16:creationId xmlns:a16="http://schemas.microsoft.com/office/drawing/2014/main" id="{8AE14C7D-C9D7-82B6-186B-EACDA4546280}"/>
                  </a:ext>
                </a:extLst>
              </p:cNvPr>
              <p:cNvSpPr txBox="1"/>
              <p:nvPr/>
            </p:nvSpPr>
            <p:spPr>
              <a:xfrm>
                <a:off x="665778" y="6064814"/>
                <a:ext cx="2337614" cy="252970"/>
              </a:xfrm>
              <a:prstGeom prst="rect">
                <a:avLst/>
              </a:prstGeom>
              <a:noFill/>
            </p:spPr>
            <p:txBody>
              <a:bodyPr wrap="square" lIns="0" tIns="0" rIns="0" bIns="0" rtlCol="0">
                <a:spAutoFit/>
              </a:bodyPr>
              <a:lstStyle/>
              <a:p>
                <a:r>
                  <a:rPr lang="en-GB" sz="700" dirty="0"/>
                  <a:t>Represents a proposal for regimes that are being developed/considered</a:t>
                </a:r>
              </a:p>
            </p:txBody>
          </p:sp>
        </p:grpSp>
      </p:grpSp>
      <p:sp>
        <p:nvSpPr>
          <p:cNvPr id="61" name="Rectangle 60">
            <a:extLst>
              <a:ext uri="{FF2B5EF4-FFF2-40B4-BE49-F238E27FC236}">
                <a16:creationId xmlns:a16="http://schemas.microsoft.com/office/drawing/2014/main" id="{93CE7413-811B-7352-308B-54D590C045E9}"/>
              </a:ext>
            </a:extLst>
          </p:cNvPr>
          <p:cNvSpPr/>
          <p:nvPr/>
        </p:nvSpPr>
        <p:spPr>
          <a:xfrm>
            <a:off x="10243433" y="3783354"/>
            <a:ext cx="1637586" cy="11115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800" b="0" i="0" u="none" strike="noStrike" baseline="0" dirty="0">
              <a:solidFill>
                <a:srgbClr val="C5006B"/>
              </a:solidFill>
              <a:latin typeface="+mj-lt"/>
            </a:endParaRPr>
          </a:p>
          <a:p>
            <a:r>
              <a:rPr lang="en-GB" sz="600" b="0" i="0" u="none" strike="noStrike" baseline="0" dirty="0">
                <a:solidFill>
                  <a:schemeClr val="tx1"/>
                </a:solidFill>
              </a:rPr>
              <a:t>No legislation to directly address human rights and modern slavery. A draft modern slavery bill was tabled in Hong Kong in 2018, but it has not been passed into law. In August 2022, the Japanese government published draft human rights due diligence guidelines to help companies identify and prevent human rights-related abuses in their global supply chains. The guidelines will be non-binding but legislation against human rights abuses may follow.</a:t>
            </a:r>
            <a:endParaRPr lang="en-GB" sz="600" dirty="0">
              <a:solidFill>
                <a:schemeClr val="tx1"/>
              </a:solidFill>
            </a:endParaRPr>
          </a:p>
        </p:txBody>
      </p:sp>
      <p:sp>
        <p:nvSpPr>
          <p:cNvPr id="62" name="Rectangle 61">
            <a:extLst>
              <a:ext uri="{FF2B5EF4-FFF2-40B4-BE49-F238E27FC236}">
                <a16:creationId xmlns:a16="http://schemas.microsoft.com/office/drawing/2014/main" id="{1F9FA85C-B7E7-2990-94E1-7B62FBBF4DC5}"/>
              </a:ext>
            </a:extLst>
          </p:cNvPr>
          <p:cNvSpPr/>
          <p:nvPr/>
        </p:nvSpPr>
        <p:spPr>
          <a:xfrm>
            <a:off x="3967673" y="4745021"/>
            <a:ext cx="2141351" cy="12793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b="0" i="0" u="none" strike="noStrike" baseline="0" dirty="0">
                <a:solidFill>
                  <a:schemeClr val="tx1"/>
                </a:solidFill>
              </a:rPr>
              <a:t>Various countries are considering legislation. In Mexico there are new environmental risk evaluation requirements and a legislative reform initiative is proposed which, if passed, would impose a corporate obligation to implement human rights risk analysis (following a failed attempt at the same in 2020). Many countries (e.g., Peru, Colombia, Chile, Brazil) have a National Action Plan in Business and Human Rights, some of which include promoting implementation of due diligence processes for large companies. Various countries are looking to introduce additional protections for indigenous communities, including Mexico.</a:t>
            </a:r>
            <a:endParaRPr lang="en-GB" sz="600" dirty="0">
              <a:solidFill>
                <a:schemeClr val="tx1"/>
              </a:solidFill>
            </a:endParaRPr>
          </a:p>
        </p:txBody>
      </p:sp>
      <p:sp>
        <p:nvSpPr>
          <p:cNvPr id="63" name="TextBox 62">
            <a:extLst>
              <a:ext uri="{FF2B5EF4-FFF2-40B4-BE49-F238E27FC236}">
                <a16:creationId xmlns:a16="http://schemas.microsoft.com/office/drawing/2014/main" id="{3032ED46-DFC1-E7D4-09A0-E2E8CCF5D103}"/>
              </a:ext>
            </a:extLst>
          </p:cNvPr>
          <p:cNvSpPr txBox="1"/>
          <p:nvPr/>
        </p:nvSpPr>
        <p:spPr>
          <a:xfrm>
            <a:off x="8211797" y="1222272"/>
            <a:ext cx="1736386" cy="1231106"/>
          </a:xfrm>
          <a:prstGeom prst="rect">
            <a:avLst/>
          </a:prstGeom>
          <a:noFill/>
        </p:spPr>
        <p:txBody>
          <a:bodyPr wrap="square" rtlCol="0">
            <a:spAutoFit/>
          </a:bodyPr>
          <a:lstStyle/>
          <a:p>
            <a:endParaRPr lang="en-GB" sz="800" dirty="0">
              <a:solidFill>
                <a:schemeClr val="tx2"/>
              </a:solidFill>
            </a:endParaRPr>
          </a:p>
          <a:p>
            <a:r>
              <a:rPr lang="en-GB" sz="600" dirty="0"/>
              <a:t>UK Modern Slavery Act</a:t>
            </a:r>
          </a:p>
          <a:p>
            <a:r>
              <a:rPr lang="en-GB" sz="600" dirty="0"/>
              <a:t>UK Deforestation Due Diligence Regime</a:t>
            </a:r>
          </a:p>
          <a:p>
            <a:r>
              <a:rPr lang="en-GB" sz="600" dirty="0"/>
              <a:t>French Duty of Vigilance Law</a:t>
            </a:r>
          </a:p>
          <a:p>
            <a:r>
              <a:rPr lang="en-GB" sz="600" dirty="0"/>
              <a:t>Swiss Non-Financial Reporting Regime</a:t>
            </a:r>
          </a:p>
          <a:p>
            <a:r>
              <a:rPr lang="en-GB" sz="600" dirty="0"/>
              <a:t>Swiss Conflict Minerals Regime</a:t>
            </a:r>
          </a:p>
          <a:p>
            <a:r>
              <a:rPr lang="en-GB" sz="600" dirty="0"/>
              <a:t>Belgian Duty of Vigilance Bill</a:t>
            </a:r>
          </a:p>
          <a:p>
            <a:r>
              <a:rPr lang="en-GB" sz="600" dirty="0"/>
              <a:t>Dutch Bill on Responsible and Sustainable </a:t>
            </a:r>
          </a:p>
          <a:p>
            <a:r>
              <a:rPr lang="en-GB" sz="600" dirty="0"/>
              <a:t>International Business Conduct</a:t>
            </a:r>
          </a:p>
          <a:p>
            <a:r>
              <a:rPr lang="en-GB" sz="600" dirty="0"/>
              <a:t>Dutch Child Labour Due Diligence Law</a:t>
            </a:r>
          </a:p>
          <a:p>
            <a:r>
              <a:rPr lang="en-GB" sz="600" dirty="0"/>
              <a:t>German Supply Chain Due Diligence Act</a:t>
            </a:r>
          </a:p>
          <a:p>
            <a:r>
              <a:rPr lang="en-GB" sz="600" dirty="0"/>
              <a:t>Norwegian Transparency Act</a:t>
            </a:r>
            <a:endParaRPr lang="en-GB" dirty="0"/>
          </a:p>
        </p:txBody>
      </p:sp>
      <p:sp>
        <p:nvSpPr>
          <p:cNvPr id="64" name="Flowchart: Connector 63">
            <a:extLst>
              <a:ext uri="{FF2B5EF4-FFF2-40B4-BE49-F238E27FC236}">
                <a16:creationId xmlns:a16="http://schemas.microsoft.com/office/drawing/2014/main" id="{F8E0F25E-1DE9-C1EC-8BC6-23A35DA9DE1D}"/>
              </a:ext>
            </a:extLst>
          </p:cNvPr>
          <p:cNvSpPr/>
          <p:nvPr/>
        </p:nvSpPr>
        <p:spPr>
          <a:xfrm>
            <a:off x="8163852" y="1387818"/>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66" name="Flowchart: Connector 65">
            <a:extLst>
              <a:ext uri="{FF2B5EF4-FFF2-40B4-BE49-F238E27FC236}">
                <a16:creationId xmlns:a16="http://schemas.microsoft.com/office/drawing/2014/main" id="{ABB2F97B-BC61-4631-5539-EB675817676D}"/>
              </a:ext>
            </a:extLst>
          </p:cNvPr>
          <p:cNvSpPr/>
          <p:nvPr/>
        </p:nvSpPr>
        <p:spPr>
          <a:xfrm>
            <a:off x="8163852" y="1663171"/>
            <a:ext cx="90000" cy="9000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67" name="Flowchart: Connector 66">
            <a:extLst>
              <a:ext uri="{FF2B5EF4-FFF2-40B4-BE49-F238E27FC236}">
                <a16:creationId xmlns:a16="http://schemas.microsoft.com/office/drawing/2014/main" id="{C52189E2-924D-0268-5660-60BC4BB731BB}"/>
              </a:ext>
            </a:extLst>
          </p:cNvPr>
          <p:cNvSpPr/>
          <p:nvPr/>
        </p:nvSpPr>
        <p:spPr>
          <a:xfrm>
            <a:off x="8163852" y="1482483"/>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68" name="Flowchart: Connector 67">
            <a:extLst>
              <a:ext uri="{FF2B5EF4-FFF2-40B4-BE49-F238E27FC236}">
                <a16:creationId xmlns:a16="http://schemas.microsoft.com/office/drawing/2014/main" id="{86BFD4BF-E438-F8AE-2199-DB4EE250AFE7}"/>
              </a:ext>
            </a:extLst>
          </p:cNvPr>
          <p:cNvSpPr/>
          <p:nvPr/>
        </p:nvSpPr>
        <p:spPr>
          <a:xfrm>
            <a:off x="8163852" y="1571601"/>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69" name="Flowchart: Connector 68">
            <a:extLst>
              <a:ext uri="{FF2B5EF4-FFF2-40B4-BE49-F238E27FC236}">
                <a16:creationId xmlns:a16="http://schemas.microsoft.com/office/drawing/2014/main" id="{13B5B040-E0BF-4654-9B54-D695ACC84942}"/>
              </a:ext>
            </a:extLst>
          </p:cNvPr>
          <p:cNvSpPr/>
          <p:nvPr/>
        </p:nvSpPr>
        <p:spPr>
          <a:xfrm>
            <a:off x="8163852" y="1755171"/>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70" name="Flowchart: Connector 69">
            <a:extLst>
              <a:ext uri="{FF2B5EF4-FFF2-40B4-BE49-F238E27FC236}">
                <a16:creationId xmlns:a16="http://schemas.microsoft.com/office/drawing/2014/main" id="{BD8F0B85-C4A5-143D-9914-C8DC0BE7ED01}"/>
              </a:ext>
            </a:extLst>
          </p:cNvPr>
          <p:cNvSpPr/>
          <p:nvPr/>
        </p:nvSpPr>
        <p:spPr>
          <a:xfrm>
            <a:off x="8163852" y="1854684"/>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71" name="Flowchart: Connector 70">
            <a:extLst>
              <a:ext uri="{FF2B5EF4-FFF2-40B4-BE49-F238E27FC236}">
                <a16:creationId xmlns:a16="http://schemas.microsoft.com/office/drawing/2014/main" id="{21593A75-6FA3-6F3A-CA63-AE21AEC7AC26}"/>
              </a:ext>
            </a:extLst>
          </p:cNvPr>
          <p:cNvSpPr/>
          <p:nvPr/>
        </p:nvSpPr>
        <p:spPr>
          <a:xfrm>
            <a:off x="8163852" y="1946156"/>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72" name="Flowchart: Connector 71">
            <a:extLst>
              <a:ext uri="{FF2B5EF4-FFF2-40B4-BE49-F238E27FC236}">
                <a16:creationId xmlns:a16="http://schemas.microsoft.com/office/drawing/2014/main" id="{225261C5-B63C-2FA0-5406-5F498C8E56B0}"/>
              </a:ext>
            </a:extLst>
          </p:cNvPr>
          <p:cNvSpPr/>
          <p:nvPr/>
        </p:nvSpPr>
        <p:spPr>
          <a:xfrm>
            <a:off x="8163852" y="2121305"/>
            <a:ext cx="90000" cy="9000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73" name="Flowchart: Connector 72">
            <a:extLst>
              <a:ext uri="{FF2B5EF4-FFF2-40B4-BE49-F238E27FC236}">
                <a16:creationId xmlns:a16="http://schemas.microsoft.com/office/drawing/2014/main" id="{28CDEB27-4AD6-ADAA-6235-2C0C557E1371}"/>
              </a:ext>
            </a:extLst>
          </p:cNvPr>
          <p:cNvSpPr/>
          <p:nvPr/>
        </p:nvSpPr>
        <p:spPr>
          <a:xfrm>
            <a:off x="8163852" y="2214822"/>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74" name="Flowchart: Connector 73">
            <a:extLst>
              <a:ext uri="{FF2B5EF4-FFF2-40B4-BE49-F238E27FC236}">
                <a16:creationId xmlns:a16="http://schemas.microsoft.com/office/drawing/2014/main" id="{3EE3591C-6581-2BCF-5340-294982D43B1D}"/>
              </a:ext>
            </a:extLst>
          </p:cNvPr>
          <p:cNvSpPr/>
          <p:nvPr/>
        </p:nvSpPr>
        <p:spPr>
          <a:xfrm>
            <a:off x="8163852" y="2306166"/>
            <a:ext cx="90000" cy="9000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500">
              <a:solidFill>
                <a:schemeClr val="tx1"/>
              </a:solidFill>
            </a:endParaRPr>
          </a:p>
        </p:txBody>
      </p:sp>
      <p:sp>
        <p:nvSpPr>
          <p:cNvPr id="79" name="TextBox 78">
            <a:extLst>
              <a:ext uri="{FF2B5EF4-FFF2-40B4-BE49-F238E27FC236}">
                <a16:creationId xmlns:a16="http://schemas.microsoft.com/office/drawing/2014/main" id="{3512B63C-7DBE-8599-518F-2CF645AC9BC8}"/>
              </a:ext>
            </a:extLst>
          </p:cNvPr>
          <p:cNvSpPr txBox="1"/>
          <p:nvPr/>
        </p:nvSpPr>
        <p:spPr>
          <a:xfrm>
            <a:off x="9528677" y="5536639"/>
            <a:ext cx="1736386" cy="307777"/>
          </a:xfrm>
          <a:prstGeom prst="rect">
            <a:avLst/>
          </a:prstGeom>
          <a:noFill/>
        </p:spPr>
        <p:txBody>
          <a:bodyPr wrap="square" rtlCol="0">
            <a:spAutoFit/>
          </a:bodyPr>
          <a:lstStyle/>
          <a:p>
            <a:endParaRPr lang="en-GB" sz="800" dirty="0">
              <a:solidFill>
                <a:schemeClr val="tx2"/>
              </a:solidFill>
            </a:endParaRPr>
          </a:p>
          <a:p>
            <a:r>
              <a:rPr lang="en-GB" sz="600" dirty="0"/>
              <a:t>Australia Modern Slavery Act</a:t>
            </a:r>
            <a:endParaRPr lang="en-GB" dirty="0"/>
          </a:p>
        </p:txBody>
      </p:sp>
      <p:sp>
        <p:nvSpPr>
          <p:cNvPr id="80" name="Flowchart: Connector 79">
            <a:extLst>
              <a:ext uri="{FF2B5EF4-FFF2-40B4-BE49-F238E27FC236}">
                <a16:creationId xmlns:a16="http://schemas.microsoft.com/office/drawing/2014/main" id="{8D2D8878-8C33-2781-B605-7B9D5554112A}"/>
              </a:ext>
            </a:extLst>
          </p:cNvPr>
          <p:cNvSpPr/>
          <p:nvPr/>
        </p:nvSpPr>
        <p:spPr>
          <a:xfrm>
            <a:off x="9479662" y="5700987"/>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81" name="TextBox 80">
            <a:extLst>
              <a:ext uri="{FF2B5EF4-FFF2-40B4-BE49-F238E27FC236}">
                <a16:creationId xmlns:a16="http://schemas.microsoft.com/office/drawing/2014/main" id="{25C69E1F-2C4B-540B-240D-249007F50968}"/>
              </a:ext>
            </a:extLst>
          </p:cNvPr>
          <p:cNvSpPr txBox="1"/>
          <p:nvPr/>
        </p:nvSpPr>
        <p:spPr>
          <a:xfrm>
            <a:off x="4039563" y="2142410"/>
            <a:ext cx="3445994" cy="276999"/>
          </a:xfrm>
          <a:prstGeom prst="rect">
            <a:avLst/>
          </a:prstGeom>
          <a:noFill/>
        </p:spPr>
        <p:txBody>
          <a:bodyPr wrap="square" rtlCol="0">
            <a:spAutoFit/>
          </a:bodyPr>
          <a:lstStyle/>
          <a:p>
            <a:r>
              <a:rPr lang="en-GB" sz="600" dirty="0"/>
              <a:t>Canada Act to enact the Fighting Against Forced </a:t>
            </a:r>
          </a:p>
          <a:p>
            <a:r>
              <a:rPr lang="en-GB" sz="600" dirty="0"/>
              <a:t>Labour and Child Labour in Supply Chains Act</a:t>
            </a:r>
            <a:endParaRPr lang="en-GB" dirty="0"/>
          </a:p>
        </p:txBody>
      </p:sp>
      <p:sp>
        <p:nvSpPr>
          <p:cNvPr id="82" name="TextBox 81">
            <a:extLst>
              <a:ext uri="{FF2B5EF4-FFF2-40B4-BE49-F238E27FC236}">
                <a16:creationId xmlns:a16="http://schemas.microsoft.com/office/drawing/2014/main" id="{34E01C17-58D9-1840-C069-06FDC72D2A2D}"/>
              </a:ext>
            </a:extLst>
          </p:cNvPr>
          <p:cNvSpPr txBox="1"/>
          <p:nvPr/>
        </p:nvSpPr>
        <p:spPr>
          <a:xfrm>
            <a:off x="3429059" y="3689819"/>
            <a:ext cx="1808599" cy="400110"/>
          </a:xfrm>
          <a:prstGeom prst="rect">
            <a:avLst/>
          </a:prstGeom>
          <a:noFill/>
        </p:spPr>
        <p:txBody>
          <a:bodyPr wrap="square" rtlCol="0">
            <a:spAutoFit/>
          </a:bodyPr>
          <a:lstStyle/>
          <a:p>
            <a:endParaRPr lang="en-GB" sz="800" dirty="0">
              <a:solidFill>
                <a:schemeClr val="tx2"/>
              </a:solidFill>
            </a:endParaRPr>
          </a:p>
          <a:p>
            <a:r>
              <a:rPr lang="en-GB" sz="600" dirty="0"/>
              <a:t>US Uyghur Forced </a:t>
            </a:r>
            <a:r>
              <a:rPr lang="en-GB" sz="600" dirty="0" err="1"/>
              <a:t>Labor</a:t>
            </a:r>
            <a:r>
              <a:rPr lang="en-GB" sz="600" dirty="0"/>
              <a:t> Prevention Act 2021</a:t>
            </a:r>
          </a:p>
          <a:p>
            <a:r>
              <a:rPr lang="en-GB" sz="600" dirty="0"/>
              <a:t>California Transparency in Supply Chains Act</a:t>
            </a:r>
            <a:endParaRPr lang="en-GB" dirty="0"/>
          </a:p>
        </p:txBody>
      </p:sp>
      <p:sp>
        <p:nvSpPr>
          <p:cNvPr id="83" name="Flowchart: Connector 82">
            <a:extLst>
              <a:ext uri="{FF2B5EF4-FFF2-40B4-BE49-F238E27FC236}">
                <a16:creationId xmlns:a16="http://schemas.microsoft.com/office/drawing/2014/main" id="{61567D83-B6F5-54BA-1D71-F47E4EFC6E6C}"/>
              </a:ext>
            </a:extLst>
          </p:cNvPr>
          <p:cNvSpPr/>
          <p:nvPr/>
        </p:nvSpPr>
        <p:spPr>
          <a:xfrm>
            <a:off x="3397772" y="3946121"/>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84" name="Flowchart: Connector 83">
            <a:extLst>
              <a:ext uri="{FF2B5EF4-FFF2-40B4-BE49-F238E27FC236}">
                <a16:creationId xmlns:a16="http://schemas.microsoft.com/office/drawing/2014/main" id="{AC48AF2D-8A22-CC88-4922-DB3D99721D1B}"/>
              </a:ext>
            </a:extLst>
          </p:cNvPr>
          <p:cNvSpPr/>
          <p:nvPr/>
        </p:nvSpPr>
        <p:spPr>
          <a:xfrm>
            <a:off x="3397772" y="3845148"/>
            <a:ext cx="90000" cy="91260"/>
          </a:xfrm>
          <a:prstGeom prst="flowChartConnector">
            <a:avLst/>
          </a:prstGeom>
          <a:solidFill>
            <a:srgbClr val="99CCFF"/>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85" name="Flowchart: Connector 84">
            <a:extLst>
              <a:ext uri="{FF2B5EF4-FFF2-40B4-BE49-F238E27FC236}">
                <a16:creationId xmlns:a16="http://schemas.microsoft.com/office/drawing/2014/main" id="{ED9302DD-B6C8-53BE-26F2-93CC7BD0947E}"/>
              </a:ext>
            </a:extLst>
          </p:cNvPr>
          <p:cNvSpPr/>
          <p:nvPr/>
        </p:nvSpPr>
        <p:spPr>
          <a:xfrm>
            <a:off x="3992815" y="2192000"/>
            <a:ext cx="90000" cy="91260"/>
          </a:xfrm>
          <a:prstGeom prst="flowChartConnector">
            <a:avLst/>
          </a:prstGeom>
          <a:solidFill>
            <a:srgbClr val="A2CEA2"/>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sp>
        <p:nvSpPr>
          <p:cNvPr id="86" name="TextBox 85">
            <a:extLst>
              <a:ext uri="{FF2B5EF4-FFF2-40B4-BE49-F238E27FC236}">
                <a16:creationId xmlns:a16="http://schemas.microsoft.com/office/drawing/2014/main" id="{07F013C6-8C8D-5B9B-0125-410BDEB5583C}"/>
              </a:ext>
            </a:extLst>
          </p:cNvPr>
          <p:cNvSpPr txBox="1"/>
          <p:nvPr/>
        </p:nvSpPr>
        <p:spPr>
          <a:xfrm>
            <a:off x="3897425" y="2014291"/>
            <a:ext cx="569125" cy="215444"/>
          </a:xfrm>
          <a:prstGeom prst="rect">
            <a:avLst/>
          </a:prstGeom>
          <a:noFill/>
        </p:spPr>
        <p:txBody>
          <a:bodyPr wrap="square" rtlCol="0">
            <a:spAutoFit/>
          </a:bodyPr>
          <a:lstStyle/>
          <a:p>
            <a:r>
              <a:rPr lang="en-GB" sz="800" dirty="0">
                <a:solidFill>
                  <a:schemeClr val="tx2"/>
                </a:solidFill>
              </a:rPr>
              <a:t>Canada</a:t>
            </a:r>
          </a:p>
        </p:txBody>
      </p:sp>
      <p:sp>
        <p:nvSpPr>
          <p:cNvPr id="87" name="TextBox 86">
            <a:extLst>
              <a:ext uri="{FF2B5EF4-FFF2-40B4-BE49-F238E27FC236}">
                <a16:creationId xmlns:a16="http://schemas.microsoft.com/office/drawing/2014/main" id="{685DBC98-BE27-2AEA-FFAD-ADC4A694D086}"/>
              </a:ext>
            </a:extLst>
          </p:cNvPr>
          <p:cNvSpPr txBox="1"/>
          <p:nvPr/>
        </p:nvSpPr>
        <p:spPr>
          <a:xfrm>
            <a:off x="3313987" y="3674430"/>
            <a:ext cx="412456" cy="215444"/>
          </a:xfrm>
          <a:prstGeom prst="rect">
            <a:avLst/>
          </a:prstGeom>
          <a:noFill/>
        </p:spPr>
        <p:txBody>
          <a:bodyPr wrap="square" rtlCol="0">
            <a:spAutoFit/>
          </a:bodyPr>
          <a:lstStyle/>
          <a:p>
            <a:r>
              <a:rPr lang="en-GB" sz="800" dirty="0">
                <a:solidFill>
                  <a:schemeClr val="tx2"/>
                </a:solidFill>
              </a:rPr>
              <a:t>US</a:t>
            </a:r>
          </a:p>
        </p:txBody>
      </p:sp>
      <p:sp>
        <p:nvSpPr>
          <p:cNvPr id="88" name="TextBox 87">
            <a:extLst>
              <a:ext uri="{FF2B5EF4-FFF2-40B4-BE49-F238E27FC236}">
                <a16:creationId xmlns:a16="http://schemas.microsoft.com/office/drawing/2014/main" id="{60222F58-15FB-19CA-A426-60E16ED15BB2}"/>
              </a:ext>
            </a:extLst>
          </p:cNvPr>
          <p:cNvSpPr txBox="1"/>
          <p:nvPr/>
        </p:nvSpPr>
        <p:spPr>
          <a:xfrm>
            <a:off x="9395165" y="5533347"/>
            <a:ext cx="588786" cy="215444"/>
          </a:xfrm>
          <a:prstGeom prst="rect">
            <a:avLst/>
          </a:prstGeom>
          <a:noFill/>
        </p:spPr>
        <p:txBody>
          <a:bodyPr wrap="square" rtlCol="0">
            <a:spAutoFit/>
          </a:bodyPr>
          <a:lstStyle/>
          <a:p>
            <a:r>
              <a:rPr lang="en-GB" sz="800" dirty="0">
                <a:solidFill>
                  <a:schemeClr val="tx2"/>
                </a:solidFill>
              </a:rPr>
              <a:t>Australia</a:t>
            </a:r>
          </a:p>
        </p:txBody>
      </p:sp>
      <p:sp>
        <p:nvSpPr>
          <p:cNvPr id="89" name="TextBox 88">
            <a:extLst>
              <a:ext uri="{FF2B5EF4-FFF2-40B4-BE49-F238E27FC236}">
                <a16:creationId xmlns:a16="http://schemas.microsoft.com/office/drawing/2014/main" id="{CF6E11CE-7B5E-B487-D04E-F4B924DFC086}"/>
              </a:ext>
            </a:extLst>
          </p:cNvPr>
          <p:cNvSpPr txBox="1"/>
          <p:nvPr/>
        </p:nvSpPr>
        <p:spPr>
          <a:xfrm>
            <a:off x="8075641" y="1214577"/>
            <a:ext cx="569125" cy="215444"/>
          </a:xfrm>
          <a:prstGeom prst="rect">
            <a:avLst/>
          </a:prstGeom>
          <a:noFill/>
        </p:spPr>
        <p:txBody>
          <a:bodyPr wrap="square" rtlCol="0">
            <a:spAutoFit/>
          </a:bodyPr>
          <a:lstStyle/>
          <a:p>
            <a:r>
              <a:rPr lang="en-GB" sz="800" dirty="0">
                <a:solidFill>
                  <a:schemeClr val="tx2"/>
                </a:solidFill>
              </a:rPr>
              <a:t>Europe</a:t>
            </a:r>
          </a:p>
        </p:txBody>
      </p:sp>
      <p:cxnSp>
        <p:nvCxnSpPr>
          <p:cNvPr id="90" name="Straight Connector 89">
            <a:extLst>
              <a:ext uri="{FF2B5EF4-FFF2-40B4-BE49-F238E27FC236}">
                <a16:creationId xmlns:a16="http://schemas.microsoft.com/office/drawing/2014/main" id="{1AB3B8C2-FFA4-4FD1-B14E-2289EED93C6B}"/>
              </a:ext>
            </a:extLst>
          </p:cNvPr>
          <p:cNvCxnSpPr>
            <a:cxnSpLocks/>
          </p:cNvCxnSpPr>
          <p:nvPr/>
        </p:nvCxnSpPr>
        <p:spPr>
          <a:xfrm flipV="1">
            <a:off x="9439997" y="4830420"/>
            <a:ext cx="0" cy="953036"/>
          </a:xfrm>
          <a:prstGeom prst="line">
            <a:avLst/>
          </a:prstGeom>
        </p:spPr>
        <p:style>
          <a:lnRef idx="1">
            <a:schemeClr val="accent6"/>
          </a:lnRef>
          <a:fillRef idx="0">
            <a:schemeClr val="accent6"/>
          </a:fillRef>
          <a:effectRef idx="0">
            <a:schemeClr val="accent6"/>
          </a:effectRef>
          <a:fontRef idx="minor">
            <a:schemeClr val="tx1"/>
          </a:fontRef>
        </p:style>
      </p:cxnSp>
      <p:cxnSp>
        <p:nvCxnSpPr>
          <p:cNvPr id="91" name="Straight Connector 90">
            <a:extLst>
              <a:ext uri="{FF2B5EF4-FFF2-40B4-BE49-F238E27FC236}">
                <a16:creationId xmlns:a16="http://schemas.microsoft.com/office/drawing/2014/main" id="{31FF3A65-6A5D-5953-4ABB-8AB71819EE3C}"/>
              </a:ext>
            </a:extLst>
          </p:cNvPr>
          <p:cNvCxnSpPr/>
          <p:nvPr/>
        </p:nvCxnSpPr>
        <p:spPr>
          <a:xfrm flipV="1">
            <a:off x="3397772" y="3681709"/>
            <a:ext cx="2543061" cy="8110"/>
          </a:xfrm>
          <a:prstGeom prst="line">
            <a:avLst/>
          </a:prstGeom>
        </p:spPr>
        <p:style>
          <a:lnRef idx="1">
            <a:schemeClr val="accent6"/>
          </a:lnRef>
          <a:fillRef idx="0">
            <a:schemeClr val="accent6"/>
          </a:fillRef>
          <a:effectRef idx="0">
            <a:schemeClr val="accent6"/>
          </a:effectRef>
          <a:fontRef idx="minor">
            <a:schemeClr val="tx1"/>
          </a:fontRef>
        </p:style>
      </p:cxnSp>
      <p:sp>
        <p:nvSpPr>
          <p:cNvPr id="92" name="Rectangle 91">
            <a:extLst>
              <a:ext uri="{FF2B5EF4-FFF2-40B4-BE49-F238E27FC236}">
                <a16:creationId xmlns:a16="http://schemas.microsoft.com/office/drawing/2014/main" id="{CAB3CD3B-F071-E6C9-C8E1-A7F3F3655E7A}"/>
              </a:ext>
            </a:extLst>
          </p:cNvPr>
          <p:cNvSpPr/>
          <p:nvPr/>
        </p:nvSpPr>
        <p:spPr>
          <a:xfrm>
            <a:off x="10352899" y="3739717"/>
            <a:ext cx="1637586" cy="157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0" i="0" u="none" strike="noStrike" baseline="0" dirty="0">
                <a:solidFill>
                  <a:srgbClr val="C5006B"/>
                </a:solidFill>
                <a:latin typeface="+mj-lt"/>
              </a:rPr>
              <a:t>Asia</a:t>
            </a:r>
          </a:p>
        </p:txBody>
      </p:sp>
      <p:sp>
        <p:nvSpPr>
          <p:cNvPr id="93" name="Flowchart: Connector 92">
            <a:extLst>
              <a:ext uri="{FF2B5EF4-FFF2-40B4-BE49-F238E27FC236}">
                <a16:creationId xmlns:a16="http://schemas.microsoft.com/office/drawing/2014/main" id="{62101FA6-92DC-4105-6B4D-4D2CFDA140C9}"/>
              </a:ext>
            </a:extLst>
          </p:cNvPr>
          <p:cNvSpPr/>
          <p:nvPr/>
        </p:nvSpPr>
        <p:spPr>
          <a:xfrm>
            <a:off x="10323679" y="3778737"/>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cxnSp>
        <p:nvCxnSpPr>
          <p:cNvPr id="94" name="Straight Connector 93">
            <a:extLst>
              <a:ext uri="{FF2B5EF4-FFF2-40B4-BE49-F238E27FC236}">
                <a16:creationId xmlns:a16="http://schemas.microsoft.com/office/drawing/2014/main" id="{A809D6DA-8BF1-F23E-82CC-B8CA2246C0EF}"/>
              </a:ext>
            </a:extLst>
          </p:cNvPr>
          <p:cNvCxnSpPr>
            <a:cxnSpLocks/>
            <a:stCxn id="34" idx="2"/>
          </p:cNvCxnSpPr>
          <p:nvPr/>
        </p:nvCxnSpPr>
        <p:spPr>
          <a:xfrm>
            <a:off x="8926465" y="3725010"/>
            <a:ext cx="1753143" cy="0"/>
          </a:xfrm>
          <a:prstGeom prst="line">
            <a:avLst/>
          </a:prstGeom>
        </p:spPr>
        <p:style>
          <a:lnRef idx="1">
            <a:schemeClr val="accent6"/>
          </a:lnRef>
          <a:fillRef idx="0">
            <a:schemeClr val="accent6"/>
          </a:fillRef>
          <a:effectRef idx="0">
            <a:schemeClr val="accent6"/>
          </a:effectRef>
          <a:fontRef idx="minor">
            <a:schemeClr val="tx1"/>
          </a:fontRef>
        </p:style>
      </p:cxnSp>
      <p:sp>
        <p:nvSpPr>
          <p:cNvPr id="95" name="Rectangle 94">
            <a:extLst>
              <a:ext uri="{FF2B5EF4-FFF2-40B4-BE49-F238E27FC236}">
                <a16:creationId xmlns:a16="http://schemas.microsoft.com/office/drawing/2014/main" id="{5AA01FA3-A4FE-D73C-ADD7-05C1DECF7D30}"/>
              </a:ext>
            </a:extLst>
          </p:cNvPr>
          <p:cNvSpPr/>
          <p:nvPr/>
        </p:nvSpPr>
        <p:spPr>
          <a:xfrm>
            <a:off x="4061059" y="4643114"/>
            <a:ext cx="2047966" cy="1469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800" b="0" i="0" u="none" strike="noStrike" baseline="0" dirty="0">
                <a:solidFill>
                  <a:srgbClr val="C5006B"/>
                </a:solidFill>
                <a:latin typeface="+mj-lt"/>
              </a:rPr>
              <a:t>Latin America</a:t>
            </a:r>
          </a:p>
        </p:txBody>
      </p:sp>
      <p:sp>
        <p:nvSpPr>
          <p:cNvPr id="96" name="Flowchart: Connector 95">
            <a:extLst>
              <a:ext uri="{FF2B5EF4-FFF2-40B4-BE49-F238E27FC236}">
                <a16:creationId xmlns:a16="http://schemas.microsoft.com/office/drawing/2014/main" id="{893D6E5A-2C62-81FB-474D-3769573C94AD}"/>
              </a:ext>
            </a:extLst>
          </p:cNvPr>
          <p:cNvSpPr/>
          <p:nvPr/>
        </p:nvSpPr>
        <p:spPr>
          <a:xfrm>
            <a:off x="4041587" y="4667610"/>
            <a:ext cx="90000" cy="91260"/>
          </a:xfrm>
          <a:prstGeom prst="flowChartConnector">
            <a:avLst/>
          </a:prstGeom>
          <a:solidFill>
            <a:srgbClr val="B1B1D7"/>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00">
              <a:solidFill>
                <a:schemeClr val="tx1"/>
              </a:solidFill>
            </a:endParaRPr>
          </a:p>
        </p:txBody>
      </p:sp>
      <p:cxnSp>
        <p:nvCxnSpPr>
          <p:cNvPr id="97" name="Straight Connector 96">
            <a:extLst>
              <a:ext uri="{FF2B5EF4-FFF2-40B4-BE49-F238E27FC236}">
                <a16:creationId xmlns:a16="http://schemas.microsoft.com/office/drawing/2014/main" id="{B1EA1AE8-FD80-F6FF-8A8E-B72E176FEF88}"/>
              </a:ext>
            </a:extLst>
          </p:cNvPr>
          <p:cNvCxnSpPr>
            <a:cxnSpLocks/>
          </p:cNvCxnSpPr>
          <p:nvPr/>
        </p:nvCxnSpPr>
        <p:spPr>
          <a:xfrm>
            <a:off x="4053310" y="4626278"/>
            <a:ext cx="250247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98" name="Straight Connector 97">
            <a:extLst>
              <a:ext uri="{FF2B5EF4-FFF2-40B4-BE49-F238E27FC236}">
                <a16:creationId xmlns:a16="http://schemas.microsoft.com/office/drawing/2014/main" id="{5028B662-77FC-5EBE-E7F2-3ACE2811CC18}"/>
              </a:ext>
            </a:extLst>
          </p:cNvPr>
          <p:cNvCxnSpPr>
            <a:cxnSpLocks/>
          </p:cNvCxnSpPr>
          <p:nvPr/>
        </p:nvCxnSpPr>
        <p:spPr>
          <a:xfrm>
            <a:off x="5913606" y="3974173"/>
            <a:ext cx="10096" cy="655092"/>
          </a:xfrm>
          <a:prstGeom prst="line">
            <a:avLst/>
          </a:prstGeom>
        </p:spPr>
        <p:style>
          <a:lnRef idx="1">
            <a:schemeClr val="accent6"/>
          </a:lnRef>
          <a:fillRef idx="0">
            <a:schemeClr val="accent6"/>
          </a:fillRef>
          <a:effectRef idx="0">
            <a:schemeClr val="accent6"/>
          </a:effectRef>
          <a:fontRef idx="minor">
            <a:schemeClr val="tx1"/>
          </a:fontRef>
        </p:style>
      </p:cxnSp>
      <p:cxnSp>
        <p:nvCxnSpPr>
          <p:cNvPr id="99" name="Straight Connector 98">
            <a:extLst>
              <a:ext uri="{FF2B5EF4-FFF2-40B4-BE49-F238E27FC236}">
                <a16:creationId xmlns:a16="http://schemas.microsoft.com/office/drawing/2014/main" id="{EEDA3BCE-485C-BE69-5DD9-C875DBF06C7B}"/>
              </a:ext>
            </a:extLst>
          </p:cNvPr>
          <p:cNvCxnSpPr>
            <a:cxnSpLocks/>
          </p:cNvCxnSpPr>
          <p:nvPr/>
        </p:nvCxnSpPr>
        <p:spPr>
          <a:xfrm>
            <a:off x="8129884" y="1285229"/>
            <a:ext cx="0" cy="1168149"/>
          </a:xfrm>
          <a:prstGeom prst="line">
            <a:avLst/>
          </a:prstGeom>
        </p:spPr>
        <p:style>
          <a:lnRef idx="1">
            <a:schemeClr val="accent6"/>
          </a:lnRef>
          <a:fillRef idx="0">
            <a:schemeClr val="accent6"/>
          </a:fillRef>
          <a:effectRef idx="0">
            <a:schemeClr val="accent6"/>
          </a:effectRef>
          <a:fontRef idx="minor">
            <a:schemeClr val="tx1"/>
          </a:fontRef>
        </p:style>
      </p:cxnSp>
      <p:cxnSp>
        <p:nvCxnSpPr>
          <p:cNvPr id="100" name="Straight Connector 99">
            <a:extLst>
              <a:ext uri="{FF2B5EF4-FFF2-40B4-BE49-F238E27FC236}">
                <a16:creationId xmlns:a16="http://schemas.microsoft.com/office/drawing/2014/main" id="{A82F5D9E-2C36-8050-556B-3FBFCE1496B2}"/>
              </a:ext>
            </a:extLst>
          </p:cNvPr>
          <p:cNvCxnSpPr>
            <a:cxnSpLocks/>
            <a:endCxn id="28" idx="0"/>
          </p:cNvCxnSpPr>
          <p:nvPr/>
        </p:nvCxnSpPr>
        <p:spPr>
          <a:xfrm flipH="1">
            <a:off x="5820946" y="2037416"/>
            <a:ext cx="10091" cy="1099273"/>
          </a:xfrm>
          <a:prstGeom prst="line">
            <a:avLst/>
          </a:prstGeom>
        </p:spPr>
        <p:style>
          <a:lnRef idx="1">
            <a:schemeClr val="accent6"/>
          </a:lnRef>
          <a:fillRef idx="0">
            <a:schemeClr val="accent6"/>
          </a:fillRef>
          <a:effectRef idx="0">
            <a:schemeClr val="accent6"/>
          </a:effectRef>
          <a:fontRef idx="minor">
            <a:schemeClr val="tx1"/>
          </a:fontRef>
        </p:style>
      </p:cxnSp>
      <p:grpSp>
        <p:nvGrpSpPr>
          <p:cNvPr id="107" name="Group 106">
            <a:extLst>
              <a:ext uri="{FF2B5EF4-FFF2-40B4-BE49-F238E27FC236}">
                <a16:creationId xmlns:a16="http://schemas.microsoft.com/office/drawing/2014/main" id="{11923721-E082-7E6E-6187-88B577955579}"/>
              </a:ext>
            </a:extLst>
          </p:cNvPr>
          <p:cNvGrpSpPr/>
          <p:nvPr/>
        </p:nvGrpSpPr>
        <p:grpSpPr>
          <a:xfrm>
            <a:off x="432682" y="1404293"/>
            <a:ext cx="2631586" cy="1630019"/>
            <a:chOff x="432682" y="1404293"/>
            <a:chExt cx="2631586" cy="1495875"/>
          </a:xfrm>
        </p:grpSpPr>
        <p:sp>
          <p:nvSpPr>
            <p:cNvPr id="102" name="Rectangle 101">
              <a:extLst>
                <a:ext uri="{FF2B5EF4-FFF2-40B4-BE49-F238E27FC236}">
                  <a16:creationId xmlns:a16="http://schemas.microsoft.com/office/drawing/2014/main" id="{A8E6EF92-CA40-2AE1-BAF7-FEE8C8E10EE7}"/>
                </a:ext>
              </a:extLst>
            </p:cNvPr>
            <p:cNvSpPr/>
            <p:nvPr/>
          </p:nvSpPr>
          <p:spPr>
            <a:xfrm>
              <a:off x="445567" y="1650514"/>
              <a:ext cx="2618701" cy="1249654"/>
            </a:xfrm>
            <a:prstGeom prst="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chemeClr val="tx1"/>
                  </a:solidFill>
                  <a:latin typeface="+mj-lt"/>
                </a:rPr>
                <a:t>Due diligence and reporting obligations covering human rights and the environment applicable to companies located in Germany based on employee headcount. Focus on public enforcement. </a:t>
              </a:r>
            </a:p>
            <a:p>
              <a:r>
                <a:rPr lang="en-GB" sz="1000" b="0" i="0" u="none" strike="noStrike" baseline="0" dirty="0">
                  <a:solidFill>
                    <a:schemeClr val="tx1"/>
                  </a:solidFill>
                  <a:latin typeface="+mj-lt"/>
                </a:rPr>
                <a:t>Came into force on 1 January 2023 for companies with a minimum of 3,000 employees (as of 2024 reduced to 1,000).</a:t>
              </a:r>
              <a:endParaRPr lang="en-GB" sz="1000" dirty="0">
                <a:solidFill>
                  <a:schemeClr val="tx1"/>
                </a:solidFill>
                <a:latin typeface="+mj-lt"/>
              </a:endParaRPr>
            </a:p>
          </p:txBody>
        </p:sp>
        <p:sp>
          <p:nvSpPr>
            <p:cNvPr id="106" name="TextBox 105">
              <a:extLst>
                <a:ext uri="{FF2B5EF4-FFF2-40B4-BE49-F238E27FC236}">
                  <a16:creationId xmlns:a16="http://schemas.microsoft.com/office/drawing/2014/main" id="{87DFEE08-793F-41DD-F8F0-42DB206FD6AE}"/>
                </a:ext>
              </a:extLst>
            </p:cNvPr>
            <p:cNvSpPr txBox="1"/>
            <p:nvPr/>
          </p:nvSpPr>
          <p:spPr>
            <a:xfrm>
              <a:off x="432682" y="1404293"/>
              <a:ext cx="2631586" cy="225958"/>
            </a:xfrm>
            <a:prstGeom prst="rect">
              <a:avLst/>
            </a:prstGeom>
            <a:solidFill>
              <a:srgbClr val="99CCFF"/>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bg1"/>
                  </a:solidFill>
                  <a:effectLst/>
                  <a:uLnTx/>
                  <a:uFillTx/>
                  <a:latin typeface="Arial"/>
                  <a:ea typeface="+mn-ea"/>
                  <a:cs typeface="Arial"/>
                </a:rPr>
                <a:t>German Supply Chain Due Diligence Act</a:t>
              </a:r>
            </a:p>
          </p:txBody>
        </p:sp>
      </p:grpSp>
      <p:grpSp>
        <p:nvGrpSpPr>
          <p:cNvPr id="109" name="Group 108">
            <a:extLst>
              <a:ext uri="{FF2B5EF4-FFF2-40B4-BE49-F238E27FC236}">
                <a16:creationId xmlns:a16="http://schemas.microsoft.com/office/drawing/2014/main" id="{8F3EA3D9-22C6-9BD2-D1F0-2BB4B42C6C53}"/>
              </a:ext>
            </a:extLst>
          </p:cNvPr>
          <p:cNvGrpSpPr/>
          <p:nvPr/>
        </p:nvGrpSpPr>
        <p:grpSpPr>
          <a:xfrm>
            <a:off x="431800" y="3145481"/>
            <a:ext cx="2632468" cy="1489637"/>
            <a:chOff x="431800" y="3145481"/>
            <a:chExt cx="2632468" cy="1489637"/>
          </a:xfrm>
        </p:grpSpPr>
        <p:sp>
          <p:nvSpPr>
            <p:cNvPr id="101" name="Rectangle 100">
              <a:extLst>
                <a:ext uri="{FF2B5EF4-FFF2-40B4-BE49-F238E27FC236}">
                  <a16:creationId xmlns:a16="http://schemas.microsoft.com/office/drawing/2014/main" id="{A94CB87A-4496-FF9C-37E8-3146F99CBB7D}"/>
                </a:ext>
              </a:extLst>
            </p:cNvPr>
            <p:cNvSpPr/>
            <p:nvPr/>
          </p:nvSpPr>
          <p:spPr>
            <a:xfrm>
              <a:off x="431800" y="3385464"/>
              <a:ext cx="2631586" cy="1249654"/>
            </a:xfrm>
            <a:prstGeom prst="rect">
              <a:avLst/>
            </a:prstGeom>
            <a:solidFill>
              <a:srgbClr val="F7F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0" i="0" u="none" strike="noStrike" baseline="0" dirty="0">
                  <a:solidFill>
                    <a:schemeClr val="tx1"/>
                  </a:solidFill>
                  <a:latin typeface="+mj-lt"/>
                </a:rPr>
                <a:t>Due diligence and reporting obligations covering human and fundamental rights, health and safety and the environment, applicable to companies operating in France based on employee headcount. </a:t>
              </a:r>
            </a:p>
            <a:p>
              <a:r>
                <a:rPr lang="en-GB" sz="1000" dirty="0">
                  <a:solidFill>
                    <a:schemeClr val="tx1"/>
                  </a:solidFill>
                  <a:latin typeface="+mj-lt"/>
                </a:rPr>
                <a:t>Focus on private enforcement mechanisms.</a:t>
              </a:r>
            </a:p>
            <a:p>
              <a:r>
                <a:rPr lang="en-GB" sz="1000" dirty="0">
                  <a:solidFill>
                    <a:schemeClr val="tx1"/>
                  </a:solidFill>
                  <a:latin typeface="+mj-lt"/>
                </a:rPr>
                <a:t>Came into force on 27 March 2017.</a:t>
              </a:r>
            </a:p>
          </p:txBody>
        </p:sp>
        <p:sp>
          <p:nvSpPr>
            <p:cNvPr id="108" name="TextBox 107">
              <a:extLst>
                <a:ext uri="{FF2B5EF4-FFF2-40B4-BE49-F238E27FC236}">
                  <a16:creationId xmlns:a16="http://schemas.microsoft.com/office/drawing/2014/main" id="{470778CC-CD00-B7FF-AC42-39C2D7045A8D}"/>
                </a:ext>
              </a:extLst>
            </p:cNvPr>
            <p:cNvSpPr txBox="1"/>
            <p:nvPr/>
          </p:nvSpPr>
          <p:spPr>
            <a:xfrm>
              <a:off x="432682" y="3145481"/>
              <a:ext cx="2631586" cy="246221"/>
            </a:xfrm>
            <a:prstGeom prst="rect">
              <a:avLst/>
            </a:prstGeom>
            <a:solidFill>
              <a:srgbClr val="99CCFF"/>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chemeClr val="bg1"/>
                  </a:solidFill>
                  <a:effectLst/>
                  <a:uLnTx/>
                  <a:uFillTx/>
                  <a:latin typeface="Arial"/>
                  <a:ea typeface="+mn-ea"/>
                  <a:cs typeface="Arial"/>
                </a:rPr>
                <a:t>French Duty of Vigilance Law</a:t>
              </a:r>
            </a:p>
          </p:txBody>
        </p:sp>
      </p:grpSp>
      <p:pic>
        <p:nvPicPr>
          <p:cNvPr id="3" name="Picture 2" descr="Image result for ulb llm international business law">
            <a:hlinkClick r:id="rId4"/>
            <a:extLst>
              <a:ext uri="{FF2B5EF4-FFF2-40B4-BE49-F238E27FC236}">
                <a16:creationId xmlns:a16="http://schemas.microsoft.com/office/drawing/2014/main" id="{6ACE4C3C-20A1-F684-0D49-08A3AD09A1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75105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553F-0749-9CA7-5D02-22B57D74AAF6}"/>
              </a:ext>
            </a:extLst>
          </p:cNvPr>
          <p:cNvSpPr>
            <a:spLocks noGrp="1"/>
          </p:cNvSpPr>
          <p:nvPr>
            <p:ph type="title"/>
          </p:nvPr>
        </p:nvSpPr>
        <p:spPr/>
        <p:txBody>
          <a:bodyPr/>
          <a:lstStyle/>
          <a:p>
            <a:r>
              <a:rPr lang="en-GB" dirty="0" err="1"/>
              <a:t>Loi</a:t>
            </a:r>
            <a:r>
              <a:rPr lang="en-GB" dirty="0"/>
              <a:t> sur le devoir de vigilance – ongoing cases (examples)</a:t>
            </a:r>
          </a:p>
        </p:txBody>
      </p:sp>
      <p:pic>
        <p:nvPicPr>
          <p:cNvPr id="3074" name="Picture 2" descr="climate">
            <a:extLst>
              <a:ext uri="{FF2B5EF4-FFF2-40B4-BE49-F238E27FC236}">
                <a16:creationId xmlns:a16="http://schemas.microsoft.com/office/drawing/2014/main" id="{901B2249-444B-91D7-16C7-BFC1B44F6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8300"/>
            <a:ext cx="2970061" cy="42012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p">
            <a:extLst>
              <a:ext uri="{FF2B5EF4-FFF2-40B4-BE49-F238E27FC236}">
                <a16:creationId xmlns:a16="http://schemas.microsoft.com/office/drawing/2014/main" id="{16F2A943-51CC-D4A0-FBCE-418A557E1B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1352" y="1638300"/>
            <a:ext cx="2970062" cy="420126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df">
            <a:extLst>
              <a:ext uri="{FF2B5EF4-FFF2-40B4-BE49-F238E27FC236}">
                <a16:creationId xmlns:a16="http://schemas.microsoft.com/office/drawing/2014/main" id="{13A27F80-515D-C643-A790-EBDAAB8261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2705" y="1557708"/>
            <a:ext cx="3027036" cy="428185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asino">
            <a:extLst>
              <a:ext uri="{FF2B5EF4-FFF2-40B4-BE49-F238E27FC236}">
                <a16:creationId xmlns:a16="http://schemas.microsoft.com/office/drawing/2014/main" id="{62B56B83-3D98-E2C9-C60B-EE402C5974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11032" y="1557708"/>
            <a:ext cx="3027036" cy="42818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Image result for ulb llm international business law">
            <a:hlinkClick r:id="rId7"/>
            <a:extLst>
              <a:ext uri="{FF2B5EF4-FFF2-40B4-BE49-F238E27FC236}">
                <a16:creationId xmlns:a16="http://schemas.microsoft.com/office/drawing/2014/main" id="{F6535162-3336-7F6B-B8BF-E9CFF596E92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0057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FD1FD635-E975-408B-40B7-DF6FD3A4D52B}"/>
              </a:ext>
            </a:extLst>
          </p:cNvPr>
          <p:cNvSpPr>
            <a:spLocks noGrp="1"/>
          </p:cNvSpPr>
          <p:nvPr>
            <p:ph type="title"/>
          </p:nvPr>
        </p:nvSpPr>
        <p:spPr>
          <a:xfrm>
            <a:off x="412800" y="485178"/>
            <a:ext cx="11371212" cy="606425"/>
          </a:xfrm>
        </p:spPr>
        <p:txBody>
          <a:bodyPr/>
          <a:lstStyle/>
          <a:p>
            <a:r>
              <a:rPr lang="en-US" dirty="0"/>
              <a:t>Enforcement of the French Law on the Duty of Vigilance – </a:t>
            </a:r>
            <a:br>
              <a:rPr lang="en-BE" dirty="0"/>
            </a:br>
            <a:r>
              <a:rPr lang="en-BE" dirty="0"/>
              <a:t>two d</a:t>
            </a:r>
            <a:r>
              <a:rPr lang="en-US" dirty="0" err="1"/>
              <a:t>ecisions</a:t>
            </a:r>
            <a:r>
              <a:rPr lang="en-US" dirty="0"/>
              <a:t> on the </a:t>
            </a:r>
            <a:r>
              <a:rPr lang="en-BE" dirty="0"/>
              <a:t>m</a:t>
            </a:r>
            <a:r>
              <a:rPr lang="en-US" dirty="0" err="1"/>
              <a:t>erits</a:t>
            </a:r>
            <a:endParaRPr lang="en-US" dirty="0"/>
          </a:p>
        </p:txBody>
      </p:sp>
      <p:grpSp>
        <p:nvGrpSpPr>
          <p:cNvPr id="7" name="Group 6">
            <a:extLst>
              <a:ext uri="{FF2B5EF4-FFF2-40B4-BE49-F238E27FC236}">
                <a16:creationId xmlns:a16="http://schemas.microsoft.com/office/drawing/2014/main" id="{E8641B2F-4D04-9988-51E1-D6A275D38254}"/>
              </a:ext>
            </a:extLst>
          </p:cNvPr>
          <p:cNvGrpSpPr/>
          <p:nvPr/>
        </p:nvGrpSpPr>
        <p:grpSpPr>
          <a:xfrm>
            <a:off x="412800" y="1504643"/>
            <a:ext cx="11222310" cy="4475725"/>
            <a:chOff x="412800" y="1504643"/>
            <a:chExt cx="11222310" cy="4475725"/>
          </a:xfrm>
        </p:grpSpPr>
        <p:grpSp>
          <p:nvGrpSpPr>
            <p:cNvPr id="3" name="Group 2">
              <a:extLst>
                <a:ext uri="{FF2B5EF4-FFF2-40B4-BE49-F238E27FC236}">
                  <a16:creationId xmlns:a16="http://schemas.microsoft.com/office/drawing/2014/main" id="{AD5D8698-FCA2-82FF-B684-91860175B3A3}"/>
                </a:ext>
              </a:extLst>
            </p:cNvPr>
            <p:cNvGrpSpPr/>
            <p:nvPr/>
          </p:nvGrpSpPr>
          <p:grpSpPr>
            <a:xfrm>
              <a:off x="412800" y="1504643"/>
              <a:ext cx="5544092" cy="4475725"/>
              <a:chOff x="412800" y="1210729"/>
              <a:chExt cx="5544092" cy="4475725"/>
            </a:xfrm>
          </p:grpSpPr>
          <p:sp>
            <p:nvSpPr>
              <p:cNvPr id="4" name="Rectangle 3">
                <a:extLst>
                  <a:ext uri="{FF2B5EF4-FFF2-40B4-BE49-F238E27FC236}">
                    <a16:creationId xmlns:a16="http://schemas.microsoft.com/office/drawing/2014/main" id="{6F78C2DC-FB6B-5893-58AE-241D987C2F3D}"/>
                  </a:ext>
                </a:extLst>
              </p:cNvPr>
              <p:cNvSpPr/>
              <p:nvPr/>
            </p:nvSpPr>
            <p:spPr>
              <a:xfrm>
                <a:off x="412800" y="1735893"/>
                <a:ext cx="5544092" cy="3807691"/>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76213" marR="0" lvl="0" indent="-176213" algn="l" defTabSz="914400" rtl="0" eaLnBrk="1" fontAlgn="auto" latinLnBrk="0" hangingPunct="1">
                  <a:lnSpc>
                    <a:spcPct val="100000"/>
                  </a:lnSpc>
                  <a:spcBef>
                    <a:spcPts val="0"/>
                  </a:spcBef>
                  <a:spcAft>
                    <a:spcPts val="1200"/>
                  </a:spcAft>
                  <a:buClrTx/>
                  <a:buSzTx/>
                  <a:buFont typeface="Arial" panose="020B0604020202020204" pitchFamily="34" charset="0"/>
                  <a:buChar char="&gt;"/>
                  <a:tabLst/>
                  <a:defRPr/>
                </a:pPr>
                <a:r>
                  <a:rPr kumimoji="0" lang="en-GB" sz="1300" b="0" i="0" u="none" strike="noStrike" kern="1200" cap="none" spc="0" normalizeH="0" baseline="0" noProof="0" dirty="0">
                    <a:ln>
                      <a:noFill/>
                    </a:ln>
                    <a:solidFill>
                      <a:srgbClr val="000000"/>
                    </a:solidFill>
                    <a:effectLst/>
                    <a:uLnTx/>
                    <a:uFillTx/>
                    <a:latin typeface="Arial"/>
                    <a:ea typeface="+mn-ea"/>
                    <a:cs typeface="Arial"/>
                  </a:rPr>
                  <a:t>Action brought by a trade union against the French State-owned postal company.</a:t>
                </a:r>
              </a:p>
              <a:p>
                <a:pPr marL="176213" marR="0" lvl="0" indent="-176213" algn="l" defTabSz="914400" rtl="0" eaLnBrk="1" fontAlgn="auto" latinLnBrk="0" hangingPunct="1">
                  <a:lnSpc>
                    <a:spcPct val="100000"/>
                  </a:lnSpc>
                  <a:spcBef>
                    <a:spcPts val="0"/>
                  </a:spcBef>
                  <a:spcAft>
                    <a:spcPts val="1200"/>
                  </a:spcAft>
                  <a:buClrTx/>
                  <a:buSzTx/>
                  <a:buFont typeface="Arial" panose="020B0604020202020204" pitchFamily="34" charset="0"/>
                  <a:buChar char="&gt;"/>
                  <a:tabLst/>
                  <a:defRPr/>
                </a:pPr>
                <a:r>
                  <a:rPr kumimoji="0" lang="en-GB" sz="1300" b="0" i="0" u="none" strike="noStrike" kern="1200" cap="none" spc="0" normalizeH="0" baseline="0" noProof="0" dirty="0">
                    <a:ln>
                      <a:noFill/>
                    </a:ln>
                    <a:solidFill>
                      <a:srgbClr val="000000"/>
                    </a:solidFill>
                    <a:effectLst/>
                    <a:uLnTx/>
                    <a:uFillTx/>
                    <a:latin typeface="Arial"/>
                    <a:ea typeface="+mn-ea"/>
                    <a:cs typeface="Arial"/>
                  </a:rPr>
                  <a:t>The Cour </a:t>
                </a:r>
                <a:r>
                  <a:rPr kumimoji="0" lang="en-GB" sz="1300" b="0" i="0" u="none" strike="noStrike" kern="1200" cap="none" spc="0" normalizeH="0" baseline="0" noProof="0" dirty="0">
                    <a:ln>
                      <a:noFill/>
                    </a:ln>
                    <a:solidFill>
                      <a:schemeClr val="tx2"/>
                    </a:solidFill>
                    <a:effectLst/>
                    <a:uLnTx/>
                    <a:uFillTx/>
                    <a:latin typeface="Arial"/>
                    <a:ea typeface="+mn-ea"/>
                    <a:cs typeface="Arial"/>
                  </a:rPr>
                  <a:t>ordered</a:t>
                </a:r>
                <a:r>
                  <a:rPr kumimoji="0" lang="en-GB" sz="1300" b="0" i="0" u="none" strike="noStrike" kern="1200" cap="none" spc="0" normalizeH="0" baseline="0" noProof="0" dirty="0">
                    <a:ln>
                      <a:noFill/>
                    </a:ln>
                    <a:solidFill>
                      <a:srgbClr val="000000"/>
                    </a:solidFill>
                    <a:effectLst/>
                    <a:uLnTx/>
                    <a:uFillTx/>
                    <a:latin typeface="Arial"/>
                    <a:ea typeface="+mn-ea"/>
                    <a:cs typeface="Arial"/>
                  </a:rPr>
                  <a:t> the company to (i) amend its vigilance plan with risk mapping, aimed at identifying, analysing and prioritising risks; </a:t>
                </a:r>
                <a:br>
                  <a:rPr kumimoji="0" lang="en-BE" sz="1300" b="0" i="0" u="none" strike="noStrike" kern="1200" cap="none" spc="0" normalizeH="0" baseline="0" noProof="0" dirty="0">
                    <a:ln>
                      <a:noFill/>
                    </a:ln>
                    <a:solidFill>
                      <a:srgbClr val="000000"/>
                    </a:solidFill>
                    <a:effectLst/>
                    <a:uLnTx/>
                    <a:uFillTx/>
                    <a:latin typeface="Arial"/>
                    <a:ea typeface="+mn-ea"/>
                    <a:cs typeface="Arial"/>
                  </a:rPr>
                </a:br>
                <a:r>
                  <a:rPr kumimoji="0" lang="en-GB" sz="1300" b="0" i="0" u="none" strike="noStrike" kern="1200" cap="none" spc="0" normalizeH="0" baseline="0" noProof="0" dirty="0">
                    <a:ln>
                      <a:noFill/>
                    </a:ln>
                    <a:solidFill>
                      <a:srgbClr val="000000"/>
                    </a:solidFill>
                    <a:effectLst/>
                    <a:uLnTx/>
                    <a:uFillTx/>
                    <a:latin typeface="Arial"/>
                    <a:ea typeface="+mn-ea"/>
                    <a:cs typeface="Arial"/>
                  </a:rPr>
                  <a:t>(ii) implement procedures for assessing subcontractors, based on the risks identified, (iii) introduce an alert mechanism, (iv) implement an effective system to monitor the implementation of the vigilance measures.</a:t>
                </a:r>
              </a:p>
              <a:p>
                <a:pPr marL="176213" marR="0" lvl="0" indent="-176213" algn="l" defTabSz="914400" rtl="0" eaLnBrk="1" fontAlgn="auto" latinLnBrk="0" hangingPunct="1">
                  <a:lnSpc>
                    <a:spcPct val="100000"/>
                  </a:lnSpc>
                  <a:spcBef>
                    <a:spcPts val="0"/>
                  </a:spcBef>
                  <a:buClrTx/>
                  <a:buSzTx/>
                  <a:buFont typeface="Arial" panose="020B0604020202020204" pitchFamily="34" charset="0"/>
                  <a:buChar char="&gt;"/>
                  <a:tabLst/>
                  <a:defRPr/>
                </a:pPr>
                <a:r>
                  <a:rPr kumimoji="0" lang="en-GB" sz="1300" b="0" i="0" u="none" strike="noStrike" kern="1200" cap="none" spc="0" normalizeH="0" baseline="0" noProof="0" dirty="0">
                    <a:ln>
                      <a:noFill/>
                    </a:ln>
                    <a:solidFill>
                      <a:srgbClr val="000000"/>
                    </a:solidFill>
                    <a:effectLst/>
                    <a:uLnTx/>
                    <a:uFillTx/>
                    <a:latin typeface="Arial"/>
                    <a:ea typeface="+mn-ea"/>
                    <a:cs typeface="Arial"/>
                  </a:rPr>
                  <a:t>The Court </a:t>
                </a:r>
                <a:r>
                  <a:rPr kumimoji="0" lang="en-GB" sz="1300" b="0" i="0" u="none" strike="noStrike" kern="1200" cap="none" spc="0" normalizeH="0" baseline="0" noProof="0" dirty="0">
                    <a:ln>
                      <a:noFill/>
                    </a:ln>
                    <a:solidFill>
                      <a:schemeClr val="tx2"/>
                    </a:solidFill>
                    <a:effectLst/>
                    <a:uLnTx/>
                    <a:uFillTx/>
                    <a:latin typeface="Arial"/>
                    <a:ea typeface="+mn-ea"/>
                    <a:cs typeface="Arial"/>
                  </a:rPr>
                  <a:t>rejected</a:t>
                </a:r>
                <a:r>
                  <a:rPr kumimoji="0" lang="en-GB" sz="1300" b="0" i="0" u="none" strike="noStrike" kern="1200" cap="none" spc="0" normalizeH="0" baseline="0" noProof="0" dirty="0">
                    <a:ln>
                      <a:noFill/>
                    </a:ln>
                    <a:solidFill>
                      <a:srgbClr val="000000"/>
                    </a:solidFill>
                    <a:effectLst/>
                    <a:uLnTx/>
                    <a:uFillTx/>
                    <a:latin typeface="Arial"/>
                    <a:ea typeface="+mn-ea"/>
                    <a:cs typeface="Arial"/>
                  </a:rPr>
                  <a:t> the request to:</a:t>
                </a:r>
              </a:p>
              <a:p>
                <a:pPr marL="400050" marR="0" lvl="0" indent="-219075" algn="l" defTabSz="914400" rtl="0" eaLnBrk="1" fontAlgn="auto" latinLnBrk="0" hangingPunct="1">
                  <a:lnSpc>
                    <a:spcPct val="100000"/>
                  </a:lnSpc>
                  <a:spcBef>
                    <a:spcPts val="0"/>
                  </a:spcBef>
                  <a:buClrTx/>
                  <a:buSzTx/>
                  <a:buFont typeface="+mj-lt"/>
                  <a:buAutoNum type="romanLcPeriod"/>
                  <a:tabLst/>
                  <a:defRPr/>
                </a:pPr>
                <a:r>
                  <a:rPr kumimoji="0" lang="en-GB" sz="1300" b="0" i="0" u="none" strike="noStrike" kern="1200" cap="none" spc="0" normalizeH="0" baseline="0" noProof="0" dirty="0">
                    <a:ln>
                      <a:noFill/>
                    </a:ln>
                    <a:solidFill>
                      <a:srgbClr val="000000"/>
                    </a:solidFill>
                    <a:effectLst/>
                    <a:uLnTx/>
                    <a:uFillTx/>
                    <a:latin typeface="Arial"/>
                    <a:ea typeface="+mn-ea"/>
                    <a:cs typeface="Arial"/>
                  </a:rPr>
                  <a:t>publish an exhaustive list of suppliers and subcontractors, </a:t>
                </a:r>
              </a:p>
              <a:p>
                <a:pPr marL="400050" marR="0" lvl="0" indent="-219075" algn="l" defTabSz="914400" rtl="0" eaLnBrk="1" fontAlgn="auto" latinLnBrk="0" hangingPunct="1">
                  <a:lnSpc>
                    <a:spcPct val="100000"/>
                  </a:lnSpc>
                  <a:spcBef>
                    <a:spcPts val="0"/>
                  </a:spcBef>
                  <a:buClrTx/>
                  <a:buSzTx/>
                  <a:buFont typeface="+mj-lt"/>
                  <a:buAutoNum type="romanLcPeriod"/>
                  <a:tabLst/>
                  <a:defRPr/>
                </a:pPr>
                <a:r>
                  <a:rPr kumimoji="0" lang="en-GB" sz="1300" b="0" i="0" u="none" strike="noStrike" kern="1200" cap="none" spc="0" normalizeH="0" baseline="0" noProof="0" dirty="0">
                    <a:ln>
                      <a:noFill/>
                    </a:ln>
                    <a:solidFill>
                      <a:srgbClr val="000000"/>
                    </a:solidFill>
                    <a:effectLst/>
                    <a:uLnTx/>
                    <a:uFillTx/>
                    <a:latin typeface="Arial"/>
                    <a:ea typeface="+mn-ea"/>
                    <a:cs typeface="Arial"/>
                  </a:rPr>
                  <a:t>order specific measures to prevent human rights violations (risks of </a:t>
                </a:r>
                <a:r>
                  <a:rPr kumimoji="0" lang="en-US" sz="1300" b="0" i="0" u="none" strike="noStrike" kern="1200" cap="none" spc="0" normalizeH="0" baseline="0" noProof="0" dirty="0">
                    <a:ln>
                      <a:noFill/>
                    </a:ln>
                    <a:solidFill>
                      <a:srgbClr val="000000"/>
                    </a:solidFill>
                    <a:effectLst/>
                    <a:uLnTx/>
                    <a:uFillTx/>
                    <a:latin typeface="Arial"/>
                    <a:ea typeface="+mn-ea"/>
                    <a:cs typeface="Arial"/>
                  </a:rPr>
                  <a:t>undeclared work of subcontractors, safety and psycho-social risks),</a:t>
                </a:r>
              </a:p>
              <a:p>
                <a:pPr marL="400050" marR="0" lvl="0" indent="-219075" algn="l" defTabSz="914400" rtl="0" eaLnBrk="1" fontAlgn="auto" latinLnBrk="0" hangingPunct="1">
                  <a:lnSpc>
                    <a:spcPct val="100000"/>
                  </a:lnSpc>
                  <a:spcBef>
                    <a:spcPts val="0"/>
                  </a:spcBef>
                  <a:spcAft>
                    <a:spcPts val="1200"/>
                  </a:spcAft>
                  <a:buClrTx/>
                  <a:buSzTx/>
                  <a:buFont typeface="+mj-lt"/>
                  <a:buAutoNum type="romanLcPeriod"/>
                  <a:tabLst/>
                  <a:defRPr/>
                </a:pPr>
                <a:r>
                  <a:rPr lang="en-US" sz="1300" dirty="0">
                    <a:solidFill>
                      <a:srgbClr val="000000"/>
                    </a:solidFill>
                    <a:latin typeface="Arial"/>
                    <a:cs typeface="Arial"/>
                  </a:rPr>
                  <a:t>issue a penalty payment (</a:t>
                </a:r>
                <a:r>
                  <a:rPr lang="en-US" sz="1300" i="1" dirty="0" err="1">
                    <a:solidFill>
                      <a:srgbClr val="000000"/>
                    </a:solidFill>
                    <a:latin typeface="Arial"/>
                    <a:cs typeface="Arial"/>
                  </a:rPr>
                  <a:t>astreinte</a:t>
                </a:r>
                <a:r>
                  <a:rPr lang="en-US" sz="1300" dirty="0">
                    <a:solidFill>
                      <a:srgbClr val="000000"/>
                    </a:solidFill>
                    <a:latin typeface="Arial"/>
                    <a:cs typeface="Arial"/>
                  </a:rPr>
                  <a:t>)</a:t>
                </a:r>
                <a:r>
                  <a:rPr lang="en-US" sz="1300" i="1" dirty="0">
                    <a:solidFill>
                      <a:srgbClr val="000000"/>
                    </a:solidFill>
                    <a:latin typeface="Arial"/>
                    <a:cs typeface="Arial"/>
                  </a:rPr>
                  <a:t>.</a:t>
                </a:r>
                <a:endParaRPr kumimoji="0" lang="en-GB" sz="1300" b="0" i="1" u="none" strike="noStrike" kern="1200" cap="none" spc="0" normalizeH="0" baseline="0" noProof="0" dirty="0">
                  <a:ln>
                    <a:noFill/>
                  </a:ln>
                  <a:solidFill>
                    <a:srgbClr val="000000"/>
                  </a:solidFill>
                  <a:effectLst/>
                  <a:uLnTx/>
                  <a:uFillTx/>
                  <a:latin typeface="Arial"/>
                  <a:ea typeface="+mn-ea"/>
                  <a:cs typeface="Arial"/>
                </a:endParaRPr>
              </a:p>
            </p:txBody>
          </p:sp>
          <p:sp>
            <p:nvSpPr>
              <p:cNvPr id="5" name="TextBox 4">
                <a:extLst>
                  <a:ext uri="{FF2B5EF4-FFF2-40B4-BE49-F238E27FC236}">
                    <a16:creationId xmlns:a16="http://schemas.microsoft.com/office/drawing/2014/main" id="{BC4873B9-6F24-EFF4-06C6-989A7B52E3F4}"/>
                  </a:ext>
                </a:extLst>
              </p:cNvPr>
              <p:cNvSpPr txBox="1"/>
              <p:nvPr/>
            </p:nvSpPr>
            <p:spPr>
              <a:xfrm>
                <a:off x="412800" y="1210729"/>
                <a:ext cx="5544092" cy="525164"/>
              </a:xfrm>
              <a:prstGeom prst="rect">
                <a:avLst/>
              </a:prstGeom>
              <a:solidFill>
                <a:srgbClr val="666699"/>
              </a:solidFill>
            </p:spPr>
            <p:txBody>
              <a:bodyPr wrap="square" rtlCol="0" anchor="ctr" anchorCtr="0">
                <a:noAutofit/>
              </a:bodyPr>
              <a:lstStyle/>
              <a:p>
                <a:pPr algn="ctr"/>
                <a:r>
                  <a:rPr lang="en-GB" sz="1600" b="1" dirty="0">
                    <a:solidFill>
                      <a:schemeClr val="bg1"/>
                    </a:solidFill>
                  </a:rPr>
                  <a:t>Paris Judicial Court, 5 December 2023 (La Poste)</a:t>
                </a:r>
              </a:p>
            </p:txBody>
          </p:sp>
          <p:sp>
            <p:nvSpPr>
              <p:cNvPr id="6" name="Rectangle 5">
                <a:extLst>
                  <a:ext uri="{FF2B5EF4-FFF2-40B4-BE49-F238E27FC236}">
                    <a16:creationId xmlns:a16="http://schemas.microsoft.com/office/drawing/2014/main" id="{9BB55E00-5538-F404-8E99-350D2883208F}"/>
                  </a:ext>
                </a:extLst>
              </p:cNvPr>
              <p:cNvSpPr/>
              <p:nvPr/>
            </p:nvSpPr>
            <p:spPr>
              <a:xfrm>
                <a:off x="412800" y="5543583"/>
                <a:ext cx="5544092" cy="142871"/>
              </a:xfrm>
              <a:prstGeom prst="rect">
                <a:avLst/>
              </a:prstGeom>
              <a:solidFill>
                <a:srgbClr val="E6E6E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nvGrpSpPr>
            <p:cNvPr id="9" name="Group 8">
              <a:extLst>
                <a:ext uri="{FF2B5EF4-FFF2-40B4-BE49-F238E27FC236}">
                  <a16:creationId xmlns:a16="http://schemas.microsoft.com/office/drawing/2014/main" id="{3666D0F8-714D-A20C-4329-F77ED2E1828E}"/>
                </a:ext>
              </a:extLst>
            </p:cNvPr>
            <p:cNvGrpSpPr/>
            <p:nvPr/>
          </p:nvGrpSpPr>
          <p:grpSpPr>
            <a:xfrm>
              <a:off x="6235110" y="1504643"/>
              <a:ext cx="5400000" cy="4475725"/>
              <a:chOff x="1913935" y="1196975"/>
              <a:chExt cx="5400000" cy="4475725"/>
            </a:xfrm>
          </p:grpSpPr>
          <p:sp>
            <p:nvSpPr>
              <p:cNvPr id="11" name="Rectangle 10">
                <a:extLst>
                  <a:ext uri="{FF2B5EF4-FFF2-40B4-BE49-F238E27FC236}">
                    <a16:creationId xmlns:a16="http://schemas.microsoft.com/office/drawing/2014/main" id="{F6948967-4A3D-B9A8-004D-67C8C08559F1}"/>
                  </a:ext>
                </a:extLst>
              </p:cNvPr>
              <p:cNvSpPr/>
              <p:nvPr/>
            </p:nvSpPr>
            <p:spPr>
              <a:xfrm>
                <a:off x="1913935" y="1722139"/>
                <a:ext cx="5400000" cy="3807691"/>
              </a:xfrm>
              <a:prstGeom prst="rect">
                <a:avLst/>
              </a:prstGeom>
              <a:solidFill>
                <a:srgbClr val="F7F6F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176213" marR="0" lvl="0" indent="-176213" algn="l" defTabSz="914400" rtl="0" eaLnBrk="1" fontAlgn="auto" latinLnBrk="0" hangingPunct="1">
                  <a:lnSpc>
                    <a:spcPct val="100000"/>
                  </a:lnSpc>
                  <a:spcBef>
                    <a:spcPts val="0"/>
                  </a:spcBef>
                  <a:spcAft>
                    <a:spcPts val="1200"/>
                  </a:spcAft>
                  <a:buClrTx/>
                  <a:buSzTx/>
                  <a:buFont typeface="Arial" panose="020B0604020202020204" pitchFamily="34" charset="0"/>
                  <a:buChar char="&gt;"/>
                  <a:tabLst/>
                  <a:defRPr/>
                </a:pPr>
                <a:r>
                  <a:rPr lang="en-GB" sz="1300" dirty="0">
                    <a:solidFill>
                      <a:srgbClr val="000000"/>
                    </a:solidFill>
                    <a:latin typeface="Arial"/>
                    <a:cs typeface="Arial"/>
                  </a:rPr>
                  <a:t>Action brought by trade unions against the French State-owned railway company.</a:t>
                </a:r>
              </a:p>
              <a:p>
                <a:pPr marL="176213" marR="0" lvl="0" indent="-176213" algn="l" defTabSz="914400" rtl="0" eaLnBrk="1" fontAlgn="auto" latinLnBrk="0" hangingPunct="1">
                  <a:lnSpc>
                    <a:spcPct val="100000"/>
                  </a:lnSpc>
                  <a:spcBef>
                    <a:spcPts val="0"/>
                  </a:spcBef>
                  <a:spcAft>
                    <a:spcPts val="1200"/>
                  </a:spcAft>
                  <a:buClrTx/>
                  <a:buSzTx/>
                  <a:buFont typeface="Arial" panose="020B0604020202020204" pitchFamily="34" charset="0"/>
                  <a:buChar char="&gt;"/>
                  <a:tabLst/>
                  <a:defRPr/>
                </a:pPr>
                <a:r>
                  <a:rPr lang="en-GB" sz="1300" dirty="0">
                    <a:solidFill>
                      <a:srgbClr val="000000"/>
                    </a:solidFill>
                    <a:latin typeface="Arial"/>
                    <a:cs typeface="Arial"/>
                  </a:rPr>
                  <a:t>The Court </a:t>
                </a:r>
                <a:r>
                  <a:rPr lang="en-GB" sz="1300" dirty="0">
                    <a:solidFill>
                      <a:schemeClr val="tx2"/>
                    </a:solidFill>
                    <a:latin typeface="Arial"/>
                    <a:cs typeface="Arial"/>
                  </a:rPr>
                  <a:t>rejected</a:t>
                </a:r>
                <a:r>
                  <a:rPr lang="en-GB" sz="1300" dirty="0">
                    <a:solidFill>
                      <a:srgbClr val="000000"/>
                    </a:solidFill>
                    <a:latin typeface="Arial"/>
                    <a:cs typeface="Arial"/>
                  </a:rPr>
                  <a:t> the request to amend the company’s vigilance plan, notably as the request only generally referred to an ecological risk, without identifying in a specific and concrete matter the damage to the environment, human health or safety to be prevented.</a:t>
                </a:r>
                <a:endParaRPr kumimoji="0" lang="en-GB" sz="1300" b="0" i="0" u="none" strike="noStrike" kern="1200" cap="none" spc="0" normalizeH="0" baseline="0" noProof="0" dirty="0">
                  <a:ln>
                    <a:noFill/>
                  </a:ln>
                  <a:solidFill>
                    <a:srgbClr val="000000"/>
                  </a:solidFill>
                  <a:effectLst/>
                  <a:uLnTx/>
                  <a:uFillTx/>
                  <a:latin typeface="Arial"/>
                  <a:ea typeface="+mn-ea"/>
                  <a:cs typeface="Arial"/>
                </a:endParaRPr>
              </a:p>
            </p:txBody>
          </p:sp>
          <p:sp>
            <p:nvSpPr>
              <p:cNvPr id="12" name="TextBox 11">
                <a:extLst>
                  <a:ext uri="{FF2B5EF4-FFF2-40B4-BE49-F238E27FC236}">
                    <a16:creationId xmlns:a16="http://schemas.microsoft.com/office/drawing/2014/main" id="{2800A0F4-3774-1A34-5545-346DFFF20846}"/>
                  </a:ext>
                </a:extLst>
              </p:cNvPr>
              <p:cNvSpPr txBox="1"/>
              <p:nvPr/>
            </p:nvSpPr>
            <p:spPr>
              <a:xfrm>
                <a:off x="1913935" y="1196975"/>
                <a:ext cx="5400000" cy="525164"/>
              </a:xfrm>
              <a:prstGeom prst="rect">
                <a:avLst/>
              </a:prstGeom>
              <a:solidFill>
                <a:srgbClr val="669999"/>
              </a:solidFill>
            </p:spPr>
            <p:txBody>
              <a:bodyPr wrap="square" rtlCol="0" anchor="ctr" anchorCtr="0">
                <a:noAutofit/>
              </a:bodyPr>
              <a:lstStyle/>
              <a:p>
                <a:pPr algn="ctr"/>
                <a:r>
                  <a:rPr lang="en-GB" sz="1600" b="1" dirty="0">
                    <a:solidFill>
                      <a:schemeClr val="bg1"/>
                    </a:solidFill>
                  </a:rPr>
                  <a:t>Paris Judicial Court, 13 February 2025 (SNCF)</a:t>
                </a:r>
              </a:p>
            </p:txBody>
          </p:sp>
          <p:sp>
            <p:nvSpPr>
              <p:cNvPr id="13" name="Rectangle 12">
                <a:extLst>
                  <a:ext uri="{FF2B5EF4-FFF2-40B4-BE49-F238E27FC236}">
                    <a16:creationId xmlns:a16="http://schemas.microsoft.com/office/drawing/2014/main" id="{122A17ED-2FF2-6C96-D27A-AD74964F05C9}"/>
                  </a:ext>
                </a:extLst>
              </p:cNvPr>
              <p:cNvSpPr/>
              <p:nvPr/>
            </p:nvSpPr>
            <p:spPr>
              <a:xfrm>
                <a:off x="1913935" y="5529829"/>
                <a:ext cx="5400000" cy="142871"/>
              </a:xfrm>
              <a:prstGeom prst="rect">
                <a:avLst/>
              </a:prstGeom>
              <a:solidFill>
                <a:srgbClr val="E6E6E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spTree>
    <p:extLst>
      <p:ext uri="{BB962C8B-B14F-4D97-AF65-F5344CB8AC3E}">
        <p14:creationId xmlns:p14="http://schemas.microsoft.com/office/powerpoint/2010/main" val="16917609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0F2CBC-8045-4AF6-BCAF-920CC3298216}"/>
              </a:ext>
            </a:extLst>
          </p:cNvPr>
          <p:cNvPicPr>
            <a:picLocks noChangeAspect="1"/>
          </p:cNvPicPr>
          <p:nvPr/>
        </p:nvPicPr>
        <p:blipFill>
          <a:blip r:embed="rId2"/>
          <a:stretch>
            <a:fillRect/>
          </a:stretch>
        </p:blipFill>
        <p:spPr>
          <a:xfrm rot="163144">
            <a:off x="8219089" y="1558004"/>
            <a:ext cx="3802757" cy="2978311"/>
          </a:xfrm>
          <a:prstGeom prst="rect">
            <a:avLst/>
          </a:prstGeom>
          <a:ln>
            <a:noFill/>
          </a:ln>
          <a:effectLst>
            <a:outerShdw blurRad="190500" algn="tl" rotWithShape="0">
              <a:srgbClr val="000000">
                <a:alpha val="70000"/>
              </a:srgbClr>
            </a:outerShdw>
          </a:effectLst>
        </p:spPr>
      </p:pic>
      <p:sp>
        <p:nvSpPr>
          <p:cNvPr id="25" name="Title 1" descr="|">
            <a:extLst>
              <a:ext uri="{FF2B5EF4-FFF2-40B4-BE49-F238E27FC236}">
                <a16:creationId xmlns:a16="http://schemas.microsoft.com/office/drawing/2014/main" id="{05611BFA-DBFD-44BE-9D47-9D5E927B6FC0}"/>
              </a:ext>
            </a:extLst>
          </p:cNvPr>
          <p:cNvSpPr>
            <a:spLocks noGrp="1"/>
          </p:cNvSpPr>
          <p:nvPr>
            <p:ph type="title"/>
          </p:nvPr>
        </p:nvSpPr>
        <p:spPr>
          <a:xfrm>
            <a:off x="412800" y="374650"/>
            <a:ext cx="11347400" cy="856800"/>
          </a:xfrm>
        </p:spPr>
        <p:txBody>
          <a:bodyPr/>
          <a:lstStyle/>
          <a:p>
            <a:r>
              <a:rPr lang="en-GB" dirty="0"/>
              <a:t>Parent company litigation (out of due diligence regimes)</a:t>
            </a:r>
          </a:p>
        </p:txBody>
      </p:sp>
      <p:pic>
        <p:nvPicPr>
          <p:cNvPr id="2" name="Picture 1">
            <a:extLst>
              <a:ext uri="{FF2B5EF4-FFF2-40B4-BE49-F238E27FC236}">
                <a16:creationId xmlns:a16="http://schemas.microsoft.com/office/drawing/2014/main" id="{A49BA989-B9FD-4AA9-BDD2-C52A7402491E}"/>
              </a:ext>
            </a:extLst>
          </p:cNvPr>
          <p:cNvPicPr>
            <a:picLocks noChangeAspect="1"/>
          </p:cNvPicPr>
          <p:nvPr/>
        </p:nvPicPr>
        <p:blipFill>
          <a:blip r:embed="rId3"/>
          <a:stretch>
            <a:fillRect/>
          </a:stretch>
        </p:blipFill>
        <p:spPr>
          <a:xfrm>
            <a:off x="263352" y="1417022"/>
            <a:ext cx="7905314" cy="2653072"/>
          </a:xfrm>
          <a:prstGeom prst="rect">
            <a:avLst/>
          </a:prstGeom>
          <a:ln>
            <a:noFill/>
          </a:ln>
          <a:effectLst>
            <a:outerShdw blurRad="190500" algn="tl" rotWithShape="0">
              <a:srgbClr val="000000">
                <a:alpha val="70000"/>
              </a:srgbClr>
            </a:outerShdw>
          </a:effectLst>
        </p:spPr>
      </p:pic>
      <p:pic>
        <p:nvPicPr>
          <p:cNvPr id="5" name="Picture 4">
            <a:extLst>
              <a:ext uri="{FF2B5EF4-FFF2-40B4-BE49-F238E27FC236}">
                <a16:creationId xmlns:a16="http://schemas.microsoft.com/office/drawing/2014/main" id="{C665CAC5-D15C-4BC9-92CB-6EF3CD8EDC6F}"/>
              </a:ext>
            </a:extLst>
          </p:cNvPr>
          <p:cNvPicPr>
            <a:picLocks noChangeAspect="1"/>
          </p:cNvPicPr>
          <p:nvPr/>
        </p:nvPicPr>
        <p:blipFill>
          <a:blip r:embed="rId4"/>
          <a:stretch>
            <a:fillRect/>
          </a:stretch>
        </p:blipFill>
        <p:spPr>
          <a:xfrm rot="21001492">
            <a:off x="665637" y="2991468"/>
            <a:ext cx="3525025" cy="3010644"/>
          </a:xfrm>
          <a:prstGeom prst="rect">
            <a:avLst/>
          </a:prstGeom>
          <a:ln>
            <a:noFill/>
          </a:ln>
          <a:effectLst>
            <a:outerShdw blurRad="190500" algn="tl" rotWithShape="0">
              <a:srgbClr val="000000">
                <a:alpha val="70000"/>
              </a:srgbClr>
            </a:outerShdw>
          </a:effectLst>
        </p:spPr>
      </p:pic>
      <p:pic>
        <p:nvPicPr>
          <p:cNvPr id="3" name="Picture 2">
            <a:extLst>
              <a:ext uri="{FF2B5EF4-FFF2-40B4-BE49-F238E27FC236}">
                <a16:creationId xmlns:a16="http://schemas.microsoft.com/office/drawing/2014/main" id="{D5D153FD-D09A-495A-A2EA-6227F7269BA4}"/>
              </a:ext>
            </a:extLst>
          </p:cNvPr>
          <p:cNvPicPr>
            <a:picLocks noChangeAspect="1"/>
          </p:cNvPicPr>
          <p:nvPr/>
        </p:nvPicPr>
        <p:blipFill>
          <a:blip r:embed="rId5"/>
          <a:stretch>
            <a:fillRect/>
          </a:stretch>
        </p:blipFill>
        <p:spPr>
          <a:xfrm>
            <a:off x="3863752" y="3280480"/>
            <a:ext cx="7848872" cy="2821857"/>
          </a:xfrm>
          <a:prstGeom prst="rect">
            <a:avLst/>
          </a:prstGeom>
          <a:ln>
            <a:noFill/>
          </a:ln>
          <a:effectLst>
            <a:outerShdw blurRad="190500" algn="tl" rotWithShape="0">
              <a:srgbClr val="000000">
                <a:alpha val="70000"/>
              </a:srgbClr>
            </a:outerShdw>
          </a:effectLst>
        </p:spPr>
      </p:pic>
      <p:pic>
        <p:nvPicPr>
          <p:cNvPr id="4" name="Picture 2" descr="Image result for ulb llm international business law">
            <a:hlinkClick r:id="rId6"/>
            <a:extLst>
              <a:ext uri="{FF2B5EF4-FFF2-40B4-BE49-F238E27FC236}">
                <a16:creationId xmlns:a16="http://schemas.microsoft.com/office/drawing/2014/main" id="{AAE14567-980B-58A1-85CC-4DA6856F30F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4493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BADEC-D38D-C64A-EFDE-53EBF7707CB9}"/>
            </a:ext>
          </a:extLst>
        </p:cNvPr>
        <p:cNvGrpSpPr/>
        <p:nvPr/>
      </p:nvGrpSpPr>
      <p:grpSpPr>
        <a:xfrm>
          <a:off x="0" y="0"/>
          <a:ext cx="0" cy="0"/>
          <a:chOff x="0" y="0"/>
          <a:chExt cx="0" cy="0"/>
        </a:xfrm>
      </p:grpSpPr>
      <p:sp>
        <p:nvSpPr>
          <p:cNvPr id="25" name="Title 1" descr="|">
            <a:extLst>
              <a:ext uri="{FF2B5EF4-FFF2-40B4-BE49-F238E27FC236}">
                <a16:creationId xmlns:a16="http://schemas.microsoft.com/office/drawing/2014/main" id="{36C96368-5C09-3E98-1412-4084C52364B8}"/>
              </a:ext>
            </a:extLst>
          </p:cNvPr>
          <p:cNvSpPr>
            <a:spLocks noGrp="1"/>
          </p:cNvSpPr>
          <p:nvPr>
            <p:ph type="title"/>
          </p:nvPr>
        </p:nvSpPr>
        <p:spPr>
          <a:xfrm>
            <a:off x="412800" y="374650"/>
            <a:ext cx="11347400" cy="856800"/>
          </a:xfrm>
        </p:spPr>
        <p:txBody>
          <a:bodyPr/>
          <a:lstStyle/>
          <a:p>
            <a:r>
              <a:rPr lang="en-BE" i="1" dirty="0" err="1"/>
              <a:t>Okpabi</a:t>
            </a:r>
            <a:r>
              <a:rPr lang="en-BE" dirty="0"/>
              <a:t> (</a:t>
            </a:r>
            <a:r>
              <a:rPr lang="nl-BE" dirty="0"/>
              <a:t>[2021] UKSC 3</a:t>
            </a:r>
            <a:r>
              <a:rPr lang="en-BE" dirty="0"/>
              <a:t>) and </a:t>
            </a:r>
            <a:r>
              <a:rPr lang="en-BE" i="1" dirty="0"/>
              <a:t>Vedanta</a:t>
            </a:r>
            <a:r>
              <a:rPr lang="en-BE" dirty="0"/>
              <a:t> (</a:t>
            </a:r>
            <a:r>
              <a:rPr lang="nl-BE" dirty="0"/>
              <a:t>[2019] UKSC 20</a:t>
            </a:r>
            <a:r>
              <a:rPr lang="en-BE" dirty="0"/>
              <a:t>) cases</a:t>
            </a:r>
            <a:endParaRPr lang="en-GB" dirty="0"/>
          </a:p>
        </p:txBody>
      </p:sp>
      <p:pic>
        <p:nvPicPr>
          <p:cNvPr id="4" name="Picture 2" descr="Image result for ulb llm international business law">
            <a:hlinkClick r:id="rId2"/>
            <a:extLst>
              <a:ext uri="{FF2B5EF4-FFF2-40B4-BE49-F238E27FC236}">
                <a16:creationId xmlns:a16="http://schemas.microsoft.com/office/drawing/2014/main" id="{0DEFB8C5-ECC6-C63E-EF89-6A80A1832D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3C160E22-2182-4FD4-250F-C59BFC1A5030}"/>
              </a:ext>
            </a:extLst>
          </p:cNvPr>
          <p:cNvSpPr txBox="1">
            <a:spLocks/>
          </p:cNvSpPr>
          <p:nvPr/>
        </p:nvSpPr>
        <p:spPr>
          <a:xfrm>
            <a:off x="412800" y="1430136"/>
            <a:ext cx="11104749"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500" dirty="0"/>
              <a:t>UK </a:t>
            </a:r>
            <a:r>
              <a:rPr lang="en-US" sz="1500" dirty="0"/>
              <a:t>Supreme Court </a:t>
            </a:r>
            <a:r>
              <a:rPr lang="en-BE" sz="1500" dirty="0"/>
              <a:t>held that</a:t>
            </a:r>
            <a:r>
              <a:rPr lang="en-US" sz="1500" dirty="0"/>
              <a:t> parent companies can have liability for the overseas operations of their non-UK subsidiaries</a:t>
            </a:r>
            <a:endParaRPr lang="en-BE" sz="1500" dirty="0"/>
          </a:p>
          <a:p>
            <a:pPr lvl="1"/>
            <a:r>
              <a:rPr lang="en-BE" sz="1500" dirty="0"/>
              <a:t>T</a:t>
            </a:r>
            <a:r>
              <a:rPr lang="en-US" sz="1500" dirty="0"/>
              <a:t>he two decisions did not decide that a duty of care actually existed, but that it could exist and that the claimants could proceed within the English jurisdiction. The Supreme Court held that, in the context of parent/subsidiary relationships, whether a duty of care arises “</a:t>
            </a:r>
            <a:r>
              <a:rPr lang="en-US" sz="1500" i="1" dirty="0"/>
              <a:t>depends entirely on the extent to which, and the way in which, the parent availed itself of the opportunity to take over, intervene in, control, supervise or advise the management of the relevant operations (including land use) of the subsidiary</a:t>
            </a:r>
            <a:r>
              <a:rPr lang="en-US" sz="1500" dirty="0"/>
              <a:t>” </a:t>
            </a:r>
            <a:r>
              <a:rPr lang="en-BE" sz="1500" dirty="0"/>
              <a:t>(including by adopting general policies)</a:t>
            </a:r>
          </a:p>
          <a:p>
            <a:pPr lvl="1"/>
            <a:r>
              <a:rPr lang="en-BE" sz="1500" dirty="0"/>
              <a:t>P</a:t>
            </a:r>
            <a:r>
              <a:rPr lang="en-US" sz="1500" dirty="0" err="1"/>
              <a:t>ossible</a:t>
            </a:r>
            <a:r>
              <a:rPr lang="en-US" sz="1500" dirty="0"/>
              <a:t> that claims against English parent companies in future may be subjected to the forum non-</a:t>
            </a:r>
            <a:r>
              <a:rPr lang="en-US" sz="1500" dirty="0" err="1"/>
              <a:t>conveniens</a:t>
            </a:r>
            <a:r>
              <a:rPr lang="en-US" sz="1500" dirty="0"/>
              <a:t> hurdle</a:t>
            </a:r>
            <a:r>
              <a:rPr lang="en-BE" sz="1500" dirty="0"/>
              <a:t> (even where defendant is domiciled in the UK)</a:t>
            </a:r>
            <a:r>
              <a:rPr lang="en-US" sz="1500" dirty="0"/>
              <a:t>, weakening the position of foreign claimants. The current, decided cases were initiated prior to the end of the UK-EU transition period</a:t>
            </a:r>
            <a:endParaRPr lang="en-BE" sz="1500" dirty="0"/>
          </a:p>
          <a:p>
            <a:pPr lvl="1"/>
            <a:r>
              <a:rPr lang="en-BE" sz="1500" dirty="0"/>
              <a:t>Contrast with:</a:t>
            </a:r>
          </a:p>
          <a:p>
            <a:pPr lvl="2"/>
            <a:r>
              <a:rPr lang="en-US" sz="1500" i="1" dirty="0"/>
              <a:t>Thompson v Renwick Group</a:t>
            </a:r>
            <a:r>
              <a:rPr lang="en-US" sz="1500" dirty="0"/>
              <a:t>, where a parent company did not assume a duty of care to employees of its subsidiaries by appointing an individual as a director of the subsidiary with responsibility for health and safety.  In running the day-to-day operations of the subsidiary, the director was not acting on behalf of the parent group; he was acting pursuant to his fiduciary duty owed to the subsidiary.</a:t>
            </a:r>
            <a:endParaRPr lang="en-BE" sz="1500" dirty="0"/>
          </a:p>
          <a:p>
            <a:pPr lvl="2"/>
            <a:r>
              <a:rPr lang="en-US" sz="1500" i="1" dirty="0"/>
              <a:t>AAA v Unilever</a:t>
            </a:r>
            <a:r>
              <a:rPr lang="en-US" sz="1500" dirty="0"/>
              <a:t>, where </a:t>
            </a:r>
            <a:r>
              <a:rPr lang="en-BE" sz="1500" dirty="0"/>
              <a:t>i</a:t>
            </a:r>
            <a:r>
              <a:rPr lang="en-US" sz="1500" dirty="0"/>
              <a:t>t was held that the English-registered parent company owed no duty of care to those affected by the actions or omissions of its Kenyan subsidiary where the subsidiary was responsible for its own decision-making and had not sought advice from the parent company</a:t>
            </a:r>
            <a:endParaRPr lang="en-BE" sz="1500" dirty="0"/>
          </a:p>
          <a:p>
            <a:pPr lvl="1"/>
            <a:endParaRPr lang="en-GB" sz="1500" dirty="0"/>
          </a:p>
        </p:txBody>
      </p:sp>
    </p:spTree>
    <p:extLst>
      <p:ext uri="{BB962C8B-B14F-4D97-AF65-F5344CB8AC3E}">
        <p14:creationId xmlns:p14="http://schemas.microsoft.com/office/powerpoint/2010/main" val="3190876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CF3B1-94BD-870F-57C3-E72CFDB83D68}"/>
            </a:ext>
          </a:extLst>
        </p:cNvPr>
        <p:cNvGrpSpPr/>
        <p:nvPr/>
      </p:nvGrpSpPr>
      <p:grpSpPr>
        <a:xfrm>
          <a:off x="0" y="0"/>
          <a:ext cx="0" cy="0"/>
          <a:chOff x="0" y="0"/>
          <a:chExt cx="0" cy="0"/>
        </a:xfrm>
      </p:grpSpPr>
      <p:sp>
        <p:nvSpPr>
          <p:cNvPr id="25" name="Title 1" descr="|">
            <a:extLst>
              <a:ext uri="{FF2B5EF4-FFF2-40B4-BE49-F238E27FC236}">
                <a16:creationId xmlns:a16="http://schemas.microsoft.com/office/drawing/2014/main" id="{E89B50B1-46A8-601E-2623-0E07C9FCFACA}"/>
              </a:ext>
            </a:extLst>
          </p:cNvPr>
          <p:cNvSpPr>
            <a:spLocks noGrp="1"/>
          </p:cNvSpPr>
          <p:nvPr>
            <p:ph type="title"/>
          </p:nvPr>
        </p:nvSpPr>
        <p:spPr>
          <a:xfrm>
            <a:off x="412800" y="374650"/>
            <a:ext cx="11347400" cy="856800"/>
          </a:xfrm>
        </p:spPr>
        <p:txBody>
          <a:bodyPr/>
          <a:lstStyle/>
          <a:p>
            <a:r>
              <a:rPr lang="en-BE" dirty="0"/>
              <a:t>Hague Court of Appeal – </a:t>
            </a:r>
            <a:r>
              <a:rPr lang="en-US" i="1" dirty="0"/>
              <a:t>Four Nigerian Farmers and </a:t>
            </a:r>
            <a:br>
              <a:rPr lang="en-BE" i="1" dirty="0"/>
            </a:br>
            <a:r>
              <a:rPr lang="en-US" i="1" dirty="0" err="1"/>
              <a:t>Milieudefensie</a:t>
            </a:r>
            <a:r>
              <a:rPr lang="en-US" i="1" dirty="0"/>
              <a:t> v. Shell</a:t>
            </a:r>
            <a:r>
              <a:rPr lang="en-BE" i="1" dirty="0"/>
              <a:t> </a:t>
            </a:r>
            <a:r>
              <a:rPr lang="en-BE" dirty="0"/>
              <a:t>(</a:t>
            </a:r>
            <a:r>
              <a:rPr lang="nl-BE" dirty="0"/>
              <a:t>29 </a:t>
            </a:r>
            <a:r>
              <a:rPr lang="nl-BE" dirty="0" err="1"/>
              <a:t>January</a:t>
            </a:r>
            <a:r>
              <a:rPr lang="en-BE" dirty="0"/>
              <a:t> 2021)</a:t>
            </a:r>
            <a:endParaRPr lang="en-GB" dirty="0"/>
          </a:p>
        </p:txBody>
      </p:sp>
      <p:pic>
        <p:nvPicPr>
          <p:cNvPr id="4" name="Picture 2" descr="Image result for ulb llm international business law">
            <a:hlinkClick r:id="rId2"/>
            <a:extLst>
              <a:ext uri="{FF2B5EF4-FFF2-40B4-BE49-F238E27FC236}">
                <a16:creationId xmlns:a16="http://schemas.microsoft.com/office/drawing/2014/main" id="{9B82A2B1-BBEA-2FAF-7C37-CF48EB0798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D6C56764-CEFD-C52B-CB1C-313849530DCB}"/>
              </a:ext>
            </a:extLst>
          </p:cNvPr>
          <p:cNvSpPr txBox="1">
            <a:spLocks/>
          </p:cNvSpPr>
          <p:nvPr/>
        </p:nvSpPr>
        <p:spPr>
          <a:xfrm>
            <a:off x="235520" y="1507956"/>
            <a:ext cx="11033786"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F</a:t>
            </a:r>
            <a:r>
              <a:rPr lang="en-US" sz="1600" dirty="0" err="1"/>
              <a:t>irst</a:t>
            </a:r>
            <a:r>
              <a:rPr lang="en-US" sz="1600" dirty="0"/>
              <a:t> case in which a parent company is held liable for the breach for duty of care for foreign claimants</a:t>
            </a:r>
            <a:endParaRPr lang="en-BE" sz="1600" dirty="0"/>
          </a:p>
          <a:p>
            <a:pPr lvl="1"/>
            <a:r>
              <a:rPr lang="en-BE" sz="1600" dirty="0"/>
              <a:t>C</a:t>
            </a:r>
            <a:r>
              <a:rPr lang="en-US" sz="1600" dirty="0" err="1"/>
              <a:t>ourt</a:t>
            </a:r>
            <a:r>
              <a:rPr lang="en-US" sz="1600" dirty="0"/>
              <a:t> decided that </a:t>
            </a:r>
            <a:r>
              <a:rPr lang="en-BE" sz="1600" dirty="0"/>
              <a:t>Shell</a:t>
            </a:r>
            <a:r>
              <a:rPr lang="en-US" sz="1600" dirty="0"/>
              <a:t> owed a duty of care to the</a:t>
            </a:r>
            <a:r>
              <a:rPr lang="en-BE" sz="1600" dirty="0"/>
              <a:t> Nigerian</a:t>
            </a:r>
            <a:r>
              <a:rPr lang="en-US" sz="1600" dirty="0"/>
              <a:t> victims affected by </a:t>
            </a:r>
            <a:r>
              <a:rPr lang="en-BE" sz="1600" dirty="0"/>
              <a:t>an o</a:t>
            </a:r>
            <a:r>
              <a:rPr lang="en-US" sz="1600" dirty="0"/>
              <a:t>il spill</a:t>
            </a:r>
            <a:r>
              <a:rPr lang="en-BE" sz="1600" dirty="0"/>
              <a:t> caused by Nigerian subsidiary</a:t>
            </a:r>
          </a:p>
          <a:p>
            <a:pPr lvl="1"/>
            <a:r>
              <a:rPr lang="en-BE" sz="1600" dirty="0"/>
              <a:t>T</a:t>
            </a:r>
            <a:r>
              <a:rPr lang="en-US" sz="1600" dirty="0"/>
              <a:t>he court </a:t>
            </a:r>
            <a:r>
              <a:rPr lang="en-US" sz="1600" dirty="0" err="1"/>
              <a:t>applie</a:t>
            </a:r>
            <a:r>
              <a:rPr lang="en-BE" sz="1600" dirty="0"/>
              <a:t>d</a:t>
            </a:r>
            <a:r>
              <a:rPr lang="en-US" sz="1600" dirty="0"/>
              <a:t> Nigerian common law, the law of a state in which a damage occurred, in which English precedent has a persuasive authority</a:t>
            </a:r>
            <a:r>
              <a:rPr lang="en-BE" sz="1600" dirty="0"/>
              <a:t> (including </a:t>
            </a:r>
            <a:r>
              <a:rPr lang="en-BE" sz="1600" i="1" dirty="0"/>
              <a:t>Vedanta</a:t>
            </a:r>
            <a:r>
              <a:rPr lang="en-BE" sz="1600" dirty="0"/>
              <a:t> case law, see previous slide)</a:t>
            </a:r>
            <a:r>
              <a:rPr lang="en-US" sz="1600" dirty="0"/>
              <a:t>. </a:t>
            </a:r>
            <a:endParaRPr lang="en-BE" sz="1600" dirty="0"/>
          </a:p>
          <a:p>
            <a:pPr lvl="1"/>
            <a:r>
              <a:rPr lang="en-BE" sz="1600" dirty="0"/>
              <a:t>R</a:t>
            </a:r>
            <a:r>
              <a:rPr lang="en-US" sz="1600" dirty="0" err="1"/>
              <a:t>egarding</a:t>
            </a:r>
            <a:r>
              <a:rPr lang="en-US" sz="1600" dirty="0"/>
              <a:t> the oil spill, the court decided that </a:t>
            </a:r>
            <a:r>
              <a:rPr lang="en-BE" sz="1600" dirty="0"/>
              <a:t>Shell</a:t>
            </a:r>
            <a:r>
              <a:rPr lang="en-US" sz="1600" dirty="0"/>
              <a:t> cannot be considered to owe a duty of care, since it was caused by sabotage, not by the fault of its Nigerian subsidiary</a:t>
            </a:r>
            <a:endParaRPr lang="en-BE" sz="1600" dirty="0"/>
          </a:p>
          <a:p>
            <a:pPr lvl="1"/>
            <a:r>
              <a:rPr lang="en-BE" sz="1600" dirty="0"/>
              <a:t>However, t</a:t>
            </a:r>
            <a:r>
              <a:rPr lang="en-US" sz="1600" dirty="0"/>
              <a:t>he </a:t>
            </a:r>
            <a:r>
              <a:rPr lang="en-BE" sz="1600" dirty="0"/>
              <a:t>C</a:t>
            </a:r>
            <a:r>
              <a:rPr lang="en-US" sz="1600" dirty="0" err="1"/>
              <a:t>ourt</a:t>
            </a:r>
            <a:r>
              <a:rPr lang="en-BE" sz="1600" dirty="0"/>
              <a:t> held S</a:t>
            </a:r>
            <a:r>
              <a:rPr lang="nl-BE" sz="1600" dirty="0"/>
              <a:t>h</a:t>
            </a:r>
            <a:r>
              <a:rPr lang="en-BE" sz="1600" dirty="0"/>
              <a:t>ell liable for its subsidiary's</a:t>
            </a:r>
            <a:r>
              <a:rPr lang="en-US" sz="1600" dirty="0"/>
              <a:t> failure to install </a:t>
            </a:r>
            <a:r>
              <a:rPr lang="en-BE" sz="1600" dirty="0"/>
              <a:t>a </a:t>
            </a:r>
            <a:r>
              <a:rPr lang="en-US" sz="1600" dirty="0"/>
              <a:t>LDS (Leak detection system)</a:t>
            </a:r>
            <a:r>
              <a:rPr lang="en-BE" sz="1600" dirty="0"/>
              <a:t>. The Court n</a:t>
            </a:r>
            <a:r>
              <a:rPr lang="en-US" sz="1600" dirty="0" err="1"/>
              <a:t>oted</a:t>
            </a:r>
            <a:r>
              <a:rPr lang="en-US" sz="1600" dirty="0"/>
              <a:t> that </a:t>
            </a:r>
            <a:r>
              <a:rPr lang="en-BE" sz="1600" dirty="0"/>
              <a:t>Shell</a:t>
            </a:r>
            <a:r>
              <a:rPr lang="en-US" sz="1600" dirty="0"/>
              <a:t> sets policy and standards, advises, supervises, and is involved in the decision making of </a:t>
            </a:r>
            <a:r>
              <a:rPr lang="en-BE" sz="1600" dirty="0"/>
              <a:t>the subsidiary</a:t>
            </a:r>
            <a:r>
              <a:rPr lang="en-US" sz="1600" dirty="0"/>
              <a:t>. </a:t>
            </a:r>
            <a:r>
              <a:rPr lang="en-BE" sz="1600" dirty="0"/>
              <a:t>Shell </a:t>
            </a:r>
            <a:r>
              <a:rPr lang="en-US" sz="1600" dirty="0"/>
              <a:t>was actively involved in a decision whether oil pipelines in Nigeria should be provided with LDS. </a:t>
            </a:r>
            <a:endParaRPr lang="en-BE" sz="1600" dirty="0"/>
          </a:p>
          <a:p>
            <a:pPr lvl="1"/>
            <a:endParaRPr lang="en-GB" sz="1600" dirty="0"/>
          </a:p>
        </p:txBody>
      </p:sp>
    </p:spTree>
    <p:extLst>
      <p:ext uri="{BB962C8B-B14F-4D97-AF65-F5344CB8AC3E}">
        <p14:creationId xmlns:p14="http://schemas.microsoft.com/office/powerpoint/2010/main" val="1017027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7C1EC2-AD26-45C3-BDF8-CAB87B509370}"/>
              </a:ext>
            </a:extLst>
          </p:cNvPr>
          <p:cNvSpPr/>
          <p:nvPr/>
        </p:nvSpPr>
        <p:spPr>
          <a:xfrm>
            <a:off x="8888163" y="6336570"/>
            <a:ext cx="1833228" cy="3076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itle 1">
            <a:extLst>
              <a:ext uri="{FF2B5EF4-FFF2-40B4-BE49-F238E27FC236}">
                <a16:creationId xmlns:a16="http://schemas.microsoft.com/office/drawing/2014/main" id="{DC1FB59D-AECB-460F-8574-07C60E544910}"/>
              </a:ext>
            </a:extLst>
          </p:cNvPr>
          <p:cNvSpPr>
            <a:spLocks noGrp="1"/>
          </p:cNvSpPr>
          <p:nvPr>
            <p:ph type="title"/>
          </p:nvPr>
        </p:nvSpPr>
        <p:spPr>
          <a:xfrm>
            <a:off x="412800" y="374650"/>
            <a:ext cx="11347400" cy="856800"/>
          </a:xfrm>
        </p:spPr>
        <p:txBody>
          <a:bodyPr anchor="ctr">
            <a:normAutofit/>
          </a:bodyPr>
          <a:lstStyle/>
          <a:p>
            <a:r>
              <a:rPr lang="en-GB" dirty="0"/>
              <a:t>The rise of ESG litigation</a:t>
            </a:r>
          </a:p>
        </p:txBody>
      </p:sp>
      <p:grpSp>
        <p:nvGrpSpPr>
          <p:cNvPr id="5" name="Group 4">
            <a:extLst>
              <a:ext uri="{FF2B5EF4-FFF2-40B4-BE49-F238E27FC236}">
                <a16:creationId xmlns:a16="http://schemas.microsoft.com/office/drawing/2014/main" id="{18150181-DF9B-4DEF-BC25-96217809F4CE}"/>
              </a:ext>
            </a:extLst>
          </p:cNvPr>
          <p:cNvGrpSpPr>
            <a:grpSpLocks noChangeAspect="1"/>
          </p:cNvGrpSpPr>
          <p:nvPr/>
        </p:nvGrpSpPr>
        <p:grpSpPr>
          <a:xfrm>
            <a:off x="8289213" y="1911765"/>
            <a:ext cx="5007062" cy="5150516"/>
            <a:chOff x="8177997" y="1980044"/>
            <a:chExt cx="4173448" cy="4293019"/>
          </a:xfrm>
        </p:grpSpPr>
        <p:grpSp>
          <p:nvGrpSpPr>
            <p:cNvPr id="14" name="Group 13">
              <a:extLst>
                <a:ext uri="{FF2B5EF4-FFF2-40B4-BE49-F238E27FC236}">
                  <a16:creationId xmlns:a16="http://schemas.microsoft.com/office/drawing/2014/main" id="{9D01CF96-7926-4252-AE3A-BFD68E074684}"/>
                </a:ext>
              </a:extLst>
            </p:cNvPr>
            <p:cNvGrpSpPr/>
            <p:nvPr/>
          </p:nvGrpSpPr>
          <p:grpSpPr>
            <a:xfrm>
              <a:off x="8177997" y="1980044"/>
              <a:ext cx="4173448" cy="4293019"/>
              <a:chOff x="8796901" y="3113099"/>
              <a:chExt cx="4173448" cy="4293019"/>
            </a:xfrm>
          </p:grpSpPr>
          <p:grpSp>
            <p:nvGrpSpPr>
              <p:cNvPr id="15" name="Group 14">
                <a:extLst>
                  <a:ext uri="{FF2B5EF4-FFF2-40B4-BE49-F238E27FC236}">
                    <a16:creationId xmlns:a16="http://schemas.microsoft.com/office/drawing/2014/main" id="{970C1178-F349-442D-AFDC-0B0CCBA4B4BB}"/>
                  </a:ext>
                </a:extLst>
              </p:cNvPr>
              <p:cNvGrpSpPr>
                <a:grpSpLocks noChangeAspect="1"/>
              </p:cNvGrpSpPr>
              <p:nvPr/>
            </p:nvGrpSpPr>
            <p:grpSpPr>
              <a:xfrm flipH="1">
                <a:off x="8796901" y="5253770"/>
                <a:ext cx="1216239" cy="1044000"/>
                <a:chOff x="3238474" y="2365347"/>
                <a:chExt cx="2169397" cy="1862177"/>
              </a:xfrm>
            </p:grpSpPr>
            <p:sp>
              <p:nvSpPr>
                <p:cNvPr id="41" name="Hexagon 40">
                  <a:extLst>
                    <a:ext uri="{FF2B5EF4-FFF2-40B4-BE49-F238E27FC236}">
                      <a16:creationId xmlns:a16="http://schemas.microsoft.com/office/drawing/2014/main" id="{71A28812-FB5B-4FC1-A55D-1FBD225A332C}"/>
                    </a:ext>
                  </a:extLst>
                </p:cNvPr>
                <p:cNvSpPr/>
                <p:nvPr/>
              </p:nvSpPr>
              <p:spPr>
                <a:xfrm>
                  <a:off x="3238474" y="2365347"/>
                  <a:ext cx="2169397" cy="1862177"/>
                </a:xfrm>
                <a:prstGeom prst="hexagon">
                  <a:avLst>
                    <a:gd name="adj" fmla="val 25000"/>
                    <a:gd name="vf" fmla="val 115470"/>
                  </a:avLst>
                </a:prstGeom>
                <a:solidFill>
                  <a:srgbClr val="CC5C99"/>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42" name="Hexagon 10">
                  <a:extLst>
                    <a:ext uri="{FF2B5EF4-FFF2-40B4-BE49-F238E27FC236}">
                      <a16:creationId xmlns:a16="http://schemas.microsoft.com/office/drawing/2014/main" id="{2F7159F1-1540-426A-A4BC-FC32FEDF782C}"/>
                    </a:ext>
                  </a:extLst>
                </p:cNvPr>
                <p:cNvSpPr txBox="1"/>
                <p:nvPr/>
              </p:nvSpPr>
              <p:spPr>
                <a:xfrm>
                  <a:off x="3574439" y="2653734"/>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Breach of directors’ duties</a:t>
                  </a:r>
                </a:p>
              </p:txBody>
            </p:sp>
          </p:grpSp>
          <p:grpSp>
            <p:nvGrpSpPr>
              <p:cNvPr id="16" name="Group 15">
                <a:extLst>
                  <a:ext uri="{FF2B5EF4-FFF2-40B4-BE49-F238E27FC236}">
                    <a16:creationId xmlns:a16="http://schemas.microsoft.com/office/drawing/2014/main" id="{FC69697B-1BA1-4758-A868-E0E7F0284756}"/>
                  </a:ext>
                </a:extLst>
              </p:cNvPr>
              <p:cNvGrpSpPr>
                <a:grpSpLocks noChangeAspect="1"/>
              </p:cNvGrpSpPr>
              <p:nvPr/>
            </p:nvGrpSpPr>
            <p:grpSpPr>
              <a:xfrm flipH="1">
                <a:off x="10757083" y="3113099"/>
                <a:ext cx="1216239" cy="1044000"/>
                <a:chOff x="3231189" y="4297138"/>
                <a:chExt cx="2169397" cy="1862177"/>
              </a:xfrm>
            </p:grpSpPr>
            <p:sp>
              <p:nvSpPr>
                <p:cNvPr id="39" name="Hexagon 38">
                  <a:extLst>
                    <a:ext uri="{FF2B5EF4-FFF2-40B4-BE49-F238E27FC236}">
                      <a16:creationId xmlns:a16="http://schemas.microsoft.com/office/drawing/2014/main" id="{67300D13-93E8-4334-92D9-D834C1CE1818}"/>
                    </a:ext>
                  </a:extLst>
                </p:cNvPr>
                <p:cNvSpPr/>
                <p:nvPr/>
              </p:nvSpPr>
              <p:spPr>
                <a:xfrm>
                  <a:off x="3231189" y="4297138"/>
                  <a:ext cx="2169397" cy="1862177"/>
                </a:xfrm>
                <a:prstGeom prst="hexagon">
                  <a:avLst>
                    <a:gd name="adj" fmla="val 25000"/>
                    <a:gd name="vf" fmla="val 115470"/>
                  </a:avLst>
                </a:prstGeom>
                <a:solidFill>
                  <a:srgbClr val="666699"/>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40" name="Hexagon 10">
                  <a:extLst>
                    <a:ext uri="{FF2B5EF4-FFF2-40B4-BE49-F238E27FC236}">
                      <a16:creationId xmlns:a16="http://schemas.microsoft.com/office/drawing/2014/main" id="{F355BBD2-2434-4492-80FC-A40CE8B53610}"/>
                    </a:ext>
                  </a:extLst>
                </p:cNvPr>
                <p:cNvSpPr txBox="1"/>
                <p:nvPr/>
              </p:nvSpPr>
              <p:spPr>
                <a:xfrm>
                  <a:off x="3582676" y="4597862"/>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Parent company liability</a:t>
                  </a:r>
                </a:p>
              </p:txBody>
            </p:sp>
          </p:grpSp>
          <p:grpSp>
            <p:nvGrpSpPr>
              <p:cNvPr id="17" name="Group 16">
                <a:extLst>
                  <a:ext uri="{FF2B5EF4-FFF2-40B4-BE49-F238E27FC236}">
                    <a16:creationId xmlns:a16="http://schemas.microsoft.com/office/drawing/2014/main" id="{6119076D-B94C-4D93-9092-D152C2E935C2}"/>
                  </a:ext>
                </a:extLst>
              </p:cNvPr>
              <p:cNvGrpSpPr>
                <a:grpSpLocks noChangeAspect="1"/>
              </p:cNvGrpSpPr>
              <p:nvPr/>
            </p:nvGrpSpPr>
            <p:grpSpPr>
              <a:xfrm flipH="1">
                <a:off x="9767772" y="5814000"/>
                <a:ext cx="1216239" cy="1044000"/>
                <a:chOff x="5012257" y="3335787"/>
                <a:chExt cx="2169397" cy="1862177"/>
              </a:xfrm>
            </p:grpSpPr>
            <p:sp>
              <p:nvSpPr>
                <p:cNvPr id="37" name="Hexagon 36">
                  <a:extLst>
                    <a:ext uri="{FF2B5EF4-FFF2-40B4-BE49-F238E27FC236}">
                      <a16:creationId xmlns:a16="http://schemas.microsoft.com/office/drawing/2014/main" id="{48C0B1FF-52F5-4620-B07B-8A21129749C1}"/>
                    </a:ext>
                  </a:extLst>
                </p:cNvPr>
                <p:cNvSpPr/>
                <p:nvPr/>
              </p:nvSpPr>
              <p:spPr>
                <a:xfrm>
                  <a:off x="5012257" y="3335787"/>
                  <a:ext cx="2169397" cy="1862177"/>
                </a:xfrm>
                <a:prstGeom prst="hexagon">
                  <a:avLst>
                    <a:gd name="adj" fmla="val 25000"/>
                    <a:gd name="vf" fmla="val 115470"/>
                  </a:avLst>
                </a:prstGeom>
                <a:solidFill>
                  <a:srgbClr val="9999CC"/>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sz="1100" dirty="0"/>
                </a:p>
              </p:txBody>
            </p:sp>
            <p:sp>
              <p:nvSpPr>
                <p:cNvPr id="38" name="Hexagon 10">
                  <a:extLst>
                    <a:ext uri="{FF2B5EF4-FFF2-40B4-BE49-F238E27FC236}">
                      <a16:creationId xmlns:a16="http://schemas.microsoft.com/office/drawing/2014/main" id="{87A15D48-FC5A-4A36-AA92-22B3F20AEE46}"/>
                    </a:ext>
                  </a:extLst>
                </p:cNvPr>
                <p:cNvSpPr txBox="1"/>
                <p:nvPr/>
              </p:nvSpPr>
              <p:spPr>
                <a:xfrm>
                  <a:off x="5345572" y="3634037"/>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Judicial intervention in climate transition planning</a:t>
                  </a:r>
                </a:p>
              </p:txBody>
            </p:sp>
          </p:grpSp>
          <p:grpSp>
            <p:nvGrpSpPr>
              <p:cNvPr id="18" name="Group 17">
                <a:extLst>
                  <a:ext uri="{FF2B5EF4-FFF2-40B4-BE49-F238E27FC236}">
                    <a16:creationId xmlns:a16="http://schemas.microsoft.com/office/drawing/2014/main" id="{125C2AA2-E722-4EA5-A4FD-AFEE9CE0B780}"/>
                  </a:ext>
                </a:extLst>
              </p:cNvPr>
              <p:cNvGrpSpPr>
                <a:grpSpLocks noChangeAspect="1"/>
              </p:cNvGrpSpPr>
              <p:nvPr/>
            </p:nvGrpSpPr>
            <p:grpSpPr>
              <a:xfrm flipH="1">
                <a:off x="9777969" y="4737020"/>
                <a:ext cx="1216239" cy="1044000"/>
                <a:chOff x="5004019" y="1399825"/>
                <a:chExt cx="2169397" cy="1862177"/>
              </a:xfrm>
            </p:grpSpPr>
            <p:sp>
              <p:nvSpPr>
                <p:cNvPr id="35" name="Hexagon 34">
                  <a:extLst>
                    <a:ext uri="{FF2B5EF4-FFF2-40B4-BE49-F238E27FC236}">
                      <a16:creationId xmlns:a16="http://schemas.microsoft.com/office/drawing/2014/main" id="{FA3AD9DE-1BDC-4DA8-93FB-A5B77507EFC0}"/>
                    </a:ext>
                  </a:extLst>
                </p:cNvPr>
                <p:cNvSpPr/>
                <p:nvPr/>
              </p:nvSpPr>
              <p:spPr>
                <a:xfrm>
                  <a:off x="5004019" y="1399825"/>
                  <a:ext cx="2169397" cy="1862177"/>
                </a:xfrm>
                <a:prstGeom prst="hexagon">
                  <a:avLst>
                    <a:gd name="adj" fmla="val 25000"/>
                    <a:gd name="vf" fmla="val 115470"/>
                  </a:avLst>
                </a:prstGeom>
                <a:solidFill>
                  <a:srgbClr val="99CCFF">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36" name="Hexagon 10">
                  <a:extLst>
                    <a:ext uri="{FF2B5EF4-FFF2-40B4-BE49-F238E27FC236}">
                      <a16:creationId xmlns:a16="http://schemas.microsoft.com/office/drawing/2014/main" id="{01EE6140-C4CC-4238-8D35-EDD3515458A8}"/>
                    </a:ext>
                  </a:extLst>
                </p:cNvPr>
                <p:cNvSpPr txBox="1"/>
                <p:nvPr/>
              </p:nvSpPr>
              <p:spPr>
                <a:xfrm>
                  <a:off x="5345572" y="1701468"/>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Challenges to Government decisions</a:t>
                  </a:r>
                </a:p>
              </p:txBody>
            </p:sp>
          </p:grpSp>
          <p:grpSp>
            <p:nvGrpSpPr>
              <p:cNvPr id="19" name="Group 18">
                <a:extLst>
                  <a:ext uri="{FF2B5EF4-FFF2-40B4-BE49-F238E27FC236}">
                    <a16:creationId xmlns:a16="http://schemas.microsoft.com/office/drawing/2014/main" id="{F29A3913-BA95-4C64-8F41-99DE112E3112}"/>
                  </a:ext>
                </a:extLst>
              </p:cNvPr>
              <p:cNvGrpSpPr>
                <a:grpSpLocks noChangeAspect="1"/>
              </p:cNvGrpSpPr>
              <p:nvPr/>
            </p:nvGrpSpPr>
            <p:grpSpPr>
              <a:xfrm flipH="1">
                <a:off x="10765585" y="5271809"/>
                <a:ext cx="1216239" cy="1044000"/>
                <a:chOff x="6786040" y="2345962"/>
                <a:chExt cx="2169397" cy="1862177"/>
              </a:xfrm>
            </p:grpSpPr>
            <p:sp>
              <p:nvSpPr>
                <p:cNvPr id="33" name="Hexagon 32">
                  <a:extLst>
                    <a:ext uri="{FF2B5EF4-FFF2-40B4-BE49-F238E27FC236}">
                      <a16:creationId xmlns:a16="http://schemas.microsoft.com/office/drawing/2014/main" id="{DB39316D-F3BD-4CD0-8305-8F779BBB5686}"/>
                    </a:ext>
                  </a:extLst>
                </p:cNvPr>
                <p:cNvSpPr/>
                <p:nvPr/>
              </p:nvSpPr>
              <p:spPr>
                <a:xfrm>
                  <a:off x="6786040" y="2345962"/>
                  <a:ext cx="2169397" cy="1862177"/>
                </a:xfrm>
                <a:prstGeom prst="hexagon">
                  <a:avLst>
                    <a:gd name="adj" fmla="val 25000"/>
                    <a:gd name="vf" fmla="val 115470"/>
                  </a:avLst>
                </a:prstGeom>
                <a:solidFill>
                  <a:srgbClr val="669999"/>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34" name="Hexagon 10">
                  <a:extLst>
                    <a:ext uri="{FF2B5EF4-FFF2-40B4-BE49-F238E27FC236}">
                      <a16:creationId xmlns:a16="http://schemas.microsoft.com/office/drawing/2014/main" id="{2F4DC46E-158E-416C-8340-3C068294CD67}"/>
                    </a:ext>
                  </a:extLst>
                </p:cNvPr>
                <p:cNvSpPr txBox="1"/>
                <p:nvPr/>
              </p:nvSpPr>
              <p:spPr>
                <a:xfrm>
                  <a:off x="7059860" y="2689122"/>
                  <a:ext cx="1600106"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algn="ctr"/>
                  <a:r>
                    <a:rPr lang="en-GB" sz="1100" b="1" dirty="0">
                      <a:solidFill>
                        <a:schemeClr val="bg1"/>
                      </a:solidFill>
                    </a:rPr>
                    <a:t>Accountability for ESG harms</a:t>
                  </a:r>
                </a:p>
              </p:txBody>
            </p:sp>
          </p:grpSp>
          <p:grpSp>
            <p:nvGrpSpPr>
              <p:cNvPr id="20" name="Group 19">
                <a:extLst>
                  <a:ext uri="{FF2B5EF4-FFF2-40B4-BE49-F238E27FC236}">
                    <a16:creationId xmlns:a16="http://schemas.microsoft.com/office/drawing/2014/main" id="{2D20D204-94A0-45DF-A0C7-09DD7F7C3E66}"/>
                  </a:ext>
                </a:extLst>
              </p:cNvPr>
              <p:cNvGrpSpPr>
                <a:grpSpLocks noChangeAspect="1"/>
              </p:cNvGrpSpPr>
              <p:nvPr/>
            </p:nvGrpSpPr>
            <p:grpSpPr>
              <a:xfrm flipH="1">
                <a:off x="10757084" y="4200595"/>
                <a:ext cx="1216239" cy="1044000"/>
                <a:chOff x="8546377" y="1378516"/>
                <a:chExt cx="2169397" cy="1862177"/>
              </a:xfrm>
            </p:grpSpPr>
            <p:sp>
              <p:nvSpPr>
                <p:cNvPr id="31" name="Hexagon 30">
                  <a:extLst>
                    <a:ext uri="{FF2B5EF4-FFF2-40B4-BE49-F238E27FC236}">
                      <a16:creationId xmlns:a16="http://schemas.microsoft.com/office/drawing/2014/main" id="{B37AD573-9E5D-49B1-9396-80FE21F873C1}"/>
                    </a:ext>
                  </a:extLst>
                </p:cNvPr>
                <p:cNvSpPr/>
                <p:nvPr/>
              </p:nvSpPr>
              <p:spPr>
                <a:xfrm>
                  <a:off x="8546377" y="1378516"/>
                  <a:ext cx="2169397" cy="1862177"/>
                </a:xfrm>
                <a:prstGeom prst="hexagon">
                  <a:avLst>
                    <a:gd name="adj" fmla="val 25000"/>
                    <a:gd name="vf" fmla="val 115470"/>
                  </a:avLst>
                </a:prstGeom>
                <a:solidFill>
                  <a:srgbClr val="99CC99">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32" name="Hexagon 10">
                  <a:extLst>
                    <a:ext uri="{FF2B5EF4-FFF2-40B4-BE49-F238E27FC236}">
                      <a16:creationId xmlns:a16="http://schemas.microsoft.com/office/drawing/2014/main" id="{9227FCE3-689F-4D0B-8E7C-1E4E3AE38BF9}"/>
                    </a:ext>
                  </a:extLst>
                </p:cNvPr>
                <p:cNvSpPr txBox="1"/>
                <p:nvPr/>
              </p:nvSpPr>
              <p:spPr>
                <a:xfrm>
                  <a:off x="8805034" y="1718276"/>
                  <a:ext cx="1620132"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Mis-selling and greenwashing</a:t>
                  </a:r>
                </a:p>
              </p:txBody>
            </p:sp>
          </p:grpSp>
          <p:grpSp>
            <p:nvGrpSpPr>
              <p:cNvPr id="21" name="Group 20">
                <a:extLst>
                  <a:ext uri="{FF2B5EF4-FFF2-40B4-BE49-F238E27FC236}">
                    <a16:creationId xmlns:a16="http://schemas.microsoft.com/office/drawing/2014/main" id="{4097284C-4858-43BC-BF09-088891D15EFC}"/>
                  </a:ext>
                </a:extLst>
              </p:cNvPr>
              <p:cNvGrpSpPr>
                <a:grpSpLocks noChangeAspect="1"/>
              </p:cNvGrpSpPr>
              <p:nvPr/>
            </p:nvGrpSpPr>
            <p:grpSpPr>
              <a:xfrm>
                <a:off x="11736720" y="3646643"/>
                <a:ext cx="1216238" cy="1044000"/>
                <a:chOff x="6786040" y="2345962"/>
                <a:chExt cx="2169397" cy="1862177"/>
              </a:xfrm>
            </p:grpSpPr>
            <p:sp>
              <p:nvSpPr>
                <p:cNvPr id="29" name="Hexagon 28">
                  <a:extLst>
                    <a:ext uri="{FF2B5EF4-FFF2-40B4-BE49-F238E27FC236}">
                      <a16:creationId xmlns:a16="http://schemas.microsoft.com/office/drawing/2014/main" id="{A5EBB93B-E611-48A3-B602-2E21A3A2FB66}"/>
                    </a:ext>
                  </a:extLst>
                </p:cNvPr>
                <p:cNvSpPr/>
                <p:nvPr/>
              </p:nvSpPr>
              <p:spPr>
                <a:xfrm>
                  <a:off x="6786040" y="2345962"/>
                  <a:ext cx="2169397" cy="1862177"/>
                </a:xfrm>
                <a:prstGeom prst="hexagon">
                  <a:avLst>
                    <a:gd name="adj" fmla="val 25000"/>
                    <a:gd name="vf" fmla="val 115470"/>
                  </a:avLst>
                </a:prstGeom>
                <a:solidFill>
                  <a:srgbClr val="9EBF98"/>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30" name="Hexagon 10">
                  <a:extLst>
                    <a:ext uri="{FF2B5EF4-FFF2-40B4-BE49-F238E27FC236}">
                      <a16:creationId xmlns:a16="http://schemas.microsoft.com/office/drawing/2014/main" id="{456D24B6-7392-47F4-93A0-D9AF7775FDFE}"/>
                    </a:ext>
                  </a:extLst>
                </p:cNvPr>
                <p:cNvSpPr txBox="1"/>
                <p:nvPr/>
              </p:nvSpPr>
              <p:spPr>
                <a:xfrm>
                  <a:off x="7123625" y="2645539"/>
                  <a:ext cx="1497468"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endParaRPr lang="en-GB" sz="1100" b="1" dirty="0"/>
                </a:p>
              </p:txBody>
            </p:sp>
          </p:grpSp>
          <p:grpSp>
            <p:nvGrpSpPr>
              <p:cNvPr id="22" name="Group 21">
                <a:extLst>
                  <a:ext uri="{FF2B5EF4-FFF2-40B4-BE49-F238E27FC236}">
                    <a16:creationId xmlns:a16="http://schemas.microsoft.com/office/drawing/2014/main" id="{35AFF8E6-C8A8-4DAF-BE95-262FB1EE8A83}"/>
                  </a:ext>
                </a:extLst>
              </p:cNvPr>
              <p:cNvGrpSpPr>
                <a:grpSpLocks noChangeAspect="1"/>
              </p:cNvGrpSpPr>
              <p:nvPr/>
            </p:nvGrpSpPr>
            <p:grpSpPr>
              <a:xfrm>
                <a:off x="11754111" y="4726837"/>
                <a:ext cx="1216238" cy="1044000"/>
                <a:chOff x="8551585" y="3315906"/>
                <a:chExt cx="2169397" cy="1862177"/>
              </a:xfrm>
            </p:grpSpPr>
            <p:sp>
              <p:nvSpPr>
                <p:cNvPr id="27" name="Hexagon 26">
                  <a:extLst>
                    <a:ext uri="{FF2B5EF4-FFF2-40B4-BE49-F238E27FC236}">
                      <a16:creationId xmlns:a16="http://schemas.microsoft.com/office/drawing/2014/main" id="{FE8A80A8-99FD-4221-A0A2-ADA7B0E8FB01}"/>
                    </a:ext>
                  </a:extLst>
                </p:cNvPr>
                <p:cNvSpPr/>
                <p:nvPr/>
              </p:nvSpPr>
              <p:spPr>
                <a:xfrm>
                  <a:off x="8551585" y="3315906"/>
                  <a:ext cx="2169397" cy="1862177"/>
                </a:xfrm>
                <a:prstGeom prst="hexagon">
                  <a:avLst>
                    <a:gd name="adj" fmla="val 25000"/>
                    <a:gd name="vf" fmla="val 115470"/>
                  </a:avLst>
                </a:prstGeom>
                <a:solidFill>
                  <a:srgbClr val="9999CC">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28" name="Hexagon 10">
                  <a:extLst>
                    <a:ext uri="{FF2B5EF4-FFF2-40B4-BE49-F238E27FC236}">
                      <a16:creationId xmlns:a16="http://schemas.microsoft.com/office/drawing/2014/main" id="{26D66881-1C26-45CE-9F03-E27492924255}"/>
                    </a:ext>
                  </a:extLst>
                </p:cNvPr>
                <p:cNvSpPr txBox="1"/>
                <p:nvPr/>
              </p:nvSpPr>
              <p:spPr>
                <a:xfrm>
                  <a:off x="8722808" y="3604292"/>
                  <a:ext cx="1826949" cy="128540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endParaRPr lang="en-GB" sz="1100" b="1" dirty="0"/>
                </a:p>
              </p:txBody>
            </p:sp>
          </p:grpSp>
          <p:sp>
            <p:nvSpPr>
              <p:cNvPr id="23" name="Hexagon 22">
                <a:extLst>
                  <a:ext uri="{FF2B5EF4-FFF2-40B4-BE49-F238E27FC236}">
                    <a16:creationId xmlns:a16="http://schemas.microsoft.com/office/drawing/2014/main" id="{9FD06F4E-E226-4D2D-A2C6-0526C9B680B6}"/>
                  </a:ext>
                </a:extLst>
              </p:cNvPr>
              <p:cNvSpPr/>
              <p:nvPr/>
            </p:nvSpPr>
            <p:spPr>
              <a:xfrm>
                <a:off x="10766952" y="6362118"/>
                <a:ext cx="1216238" cy="1044000"/>
              </a:xfrm>
              <a:prstGeom prst="hexagon">
                <a:avLst>
                  <a:gd name="adj" fmla="val 25000"/>
                  <a:gd name="vf" fmla="val 115470"/>
                </a:avLst>
              </a:prstGeom>
              <a:solidFill>
                <a:schemeClr val="accent3">
                  <a:alpha val="80000"/>
                </a:schemeClr>
              </a:solid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grpSp>
            <p:nvGrpSpPr>
              <p:cNvPr id="24" name="Group 23">
                <a:extLst>
                  <a:ext uri="{FF2B5EF4-FFF2-40B4-BE49-F238E27FC236}">
                    <a16:creationId xmlns:a16="http://schemas.microsoft.com/office/drawing/2014/main" id="{2431834D-546F-4D59-BD0D-4F8FB4367F88}"/>
                  </a:ext>
                </a:extLst>
              </p:cNvPr>
              <p:cNvGrpSpPr>
                <a:grpSpLocks noChangeAspect="1"/>
              </p:cNvGrpSpPr>
              <p:nvPr/>
            </p:nvGrpSpPr>
            <p:grpSpPr>
              <a:xfrm>
                <a:off x="11754111" y="5807138"/>
                <a:ext cx="1216238" cy="1044000"/>
                <a:chOff x="6786041" y="2345962"/>
                <a:chExt cx="2169397" cy="1862177"/>
              </a:xfrm>
              <a:solidFill>
                <a:srgbClr val="666699"/>
              </a:solidFill>
            </p:grpSpPr>
            <p:sp>
              <p:nvSpPr>
                <p:cNvPr id="25" name="Hexagon 24">
                  <a:extLst>
                    <a:ext uri="{FF2B5EF4-FFF2-40B4-BE49-F238E27FC236}">
                      <a16:creationId xmlns:a16="http://schemas.microsoft.com/office/drawing/2014/main" id="{3D89ECA9-A5BD-4483-AF9C-508C161F8E15}"/>
                    </a:ext>
                  </a:extLst>
                </p:cNvPr>
                <p:cNvSpPr/>
                <p:nvPr/>
              </p:nvSpPr>
              <p:spPr>
                <a:xfrm>
                  <a:off x="6786041" y="2345962"/>
                  <a:ext cx="2169397" cy="1862177"/>
                </a:xfrm>
                <a:prstGeom prst="hexagon">
                  <a:avLst>
                    <a:gd name="adj" fmla="val 25000"/>
                    <a:gd name="vf" fmla="val 115470"/>
                  </a:avLst>
                </a:prstGeom>
                <a:grpFill/>
                <a:ln>
                  <a:solidFill>
                    <a:schemeClr val="bg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sz="1100" dirty="0"/>
                </a:p>
              </p:txBody>
            </p:sp>
            <p:sp>
              <p:nvSpPr>
                <p:cNvPr id="26" name="Hexagon 10">
                  <a:extLst>
                    <a:ext uri="{FF2B5EF4-FFF2-40B4-BE49-F238E27FC236}">
                      <a16:creationId xmlns:a16="http://schemas.microsoft.com/office/drawing/2014/main" id="{A32806F6-37EA-4857-89D7-CD1B70DE039C}"/>
                    </a:ext>
                  </a:extLst>
                </p:cNvPr>
                <p:cNvSpPr txBox="1"/>
                <p:nvPr/>
              </p:nvSpPr>
              <p:spPr>
                <a:xfrm>
                  <a:off x="7192211" y="2645539"/>
                  <a:ext cx="1428882" cy="12854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endParaRPr lang="en-GB" sz="1100" b="1" dirty="0"/>
                </a:p>
              </p:txBody>
            </p:sp>
          </p:grpSp>
        </p:grpSp>
        <p:sp>
          <p:nvSpPr>
            <p:cNvPr id="43" name="Hexagon 10">
              <a:extLst>
                <a:ext uri="{FF2B5EF4-FFF2-40B4-BE49-F238E27FC236}">
                  <a16:creationId xmlns:a16="http://schemas.microsoft.com/office/drawing/2014/main" id="{FAE46F29-A639-46DB-8522-06149C2A325F}"/>
                </a:ext>
              </a:extLst>
            </p:cNvPr>
            <p:cNvSpPr txBox="1"/>
            <p:nvPr/>
          </p:nvSpPr>
          <p:spPr>
            <a:xfrm flipH="1">
              <a:off x="10345198" y="5397604"/>
              <a:ext cx="839532" cy="72064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dirty="0"/>
                <a:t>Contractual breach</a:t>
              </a:r>
            </a:p>
          </p:txBody>
        </p:sp>
      </p:grpSp>
      <p:sp>
        <p:nvSpPr>
          <p:cNvPr id="44" name="Rectangle 43">
            <a:extLst>
              <a:ext uri="{FF2B5EF4-FFF2-40B4-BE49-F238E27FC236}">
                <a16:creationId xmlns:a16="http://schemas.microsoft.com/office/drawing/2014/main" id="{713CA9B5-07AA-4599-A7F6-06552F03DC01}"/>
              </a:ext>
            </a:extLst>
          </p:cNvPr>
          <p:cNvSpPr/>
          <p:nvPr/>
        </p:nvSpPr>
        <p:spPr>
          <a:xfrm>
            <a:off x="381821" y="5807675"/>
            <a:ext cx="6056094" cy="461665"/>
          </a:xfrm>
          <a:prstGeom prst="rect">
            <a:avLst/>
          </a:prstGeom>
        </p:spPr>
        <p:txBody>
          <a:bodyPr wrap="square">
            <a:spAutoFit/>
          </a:bodyPr>
          <a:lstStyle/>
          <a:p>
            <a:pPr lvl="0"/>
            <a:r>
              <a:rPr lang="en-GB" sz="1200" b="1" dirty="0">
                <a:solidFill>
                  <a:srgbClr val="4D4D4D"/>
                </a:solidFill>
              </a:rPr>
              <a:t>Source: </a:t>
            </a:r>
            <a:r>
              <a:rPr lang="en-GB" sz="1200" dirty="0">
                <a:solidFill>
                  <a:srgbClr val="4D4D4D"/>
                </a:solidFill>
              </a:rPr>
              <a:t>Global trends in climate change litigation: 2023 </a:t>
            </a:r>
            <a:r>
              <a:rPr lang="en-GB" sz="1200">
                <a:solidFill>
                  <a:srgbClr val="4D4D4D"/>
                </a:solidFill>
              </a:rPr>
              <a:t>snapshot,</a:t>
            </a:r>
            <a:br>
              <a:rPr lang="en-GB" sz="1200">
                <a:solidFill>
                  <a:srgbClr val="4D4D4D"/>
                </a:solidFill>
              </a:rPr>
            </a:br>
            <a:r>
              <a:rPr lang="en-GB" sz="1200">
                <a:solidFill>
                  <a:srgbClr val="4D4D4D"/>
                </a:solidFill>
              </a:rPr>
              <a:t>based </a:t>
            </a:r>
            <a:r>
              <a:rPr lang="en-GB" sz="1200" dirty="0">
                <a:solidFill>
                  <a:srgbClr val="4D4D4D"/>
                </a:solidFill>
              </a:rPr>
              <a:t>on Sabin </a:t>
            </a:r>
            <a:r>
              <a:rPr lang="en-GB" sz="1200" dirty="0" err="1">
                <a:solidFill>
                  <a:srgbClr val="4D4D4D"/>
                </a:solidFill>
              </a:rPr>
              <a:t>Center</a:t>
            </a:r>
            <a:r>
              <a:rPr lang="en-GB" sz="1200" dirty="0">
                <a:solidFill>
                  <a:srgbClr val="4D4D4D"/>
                </a:solidFill>
              </a:rPr>
              <a:t> data.</a:t>
            </a:r>
          </a:p>
        </p:txBody>
      </p:sp>
      <p:sp>
        <p:nvSpPr>
          <p:cNvPr id="45" name="Hexagon 44">
            <a:extLst>
              <a:ext uri="{FF2B5EF4-FFF2-40B4-BE49-F238E27FC236}">
                <a16:creationId xmlns:a16="http://schemas.microsoft.com/office/drawing/2014/main" id="{58822ACD-C156-4264-B955-2FAAD0BA54D0}"/>
              </a:ext>
            </a:extLst>
          </p:cNvPr>
          <p:cNvSpPr/>
          <p:nvPr/>
        </p:nvSpPr>
        <p:spPr>
          <a:xfrm>
            <a:off x="9454008" y="2581612"/>
            <a:ext cx="1459172" cy="1252531"/>
          </a:xfrm>
          <a:prstGeom prst="hexagon">
            <a:avLst>
              <a:gd name="adj" fmla="val 25000"/>
              <a:gd name="vf" fmla="val 115470"/>
            </a:avLst>
          </a:prstGeom>
          <a:solidFill>
            <a:srgbClr val="9999CC">
              <a:alpha val="90000"/>
            </a:srgbClr>
          </a:solidFill>
          <a:ln>
            <a:solidFill>
              <a:schemeClr val="bg1"/>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100" dirty="0"/>
          </a:p>
        </p:txBody>
      </p:sp>
      <p:sp>
        <p:nvSpPr>
          <p:cNvPr id="46" name="Hexagon 10">
            <a:extLst>
              <a:ext uri="{FF2B5EF4-FFF2-40B4-BE49-F238E27FC236}">
                <a16:creationId xmlns:a16="http://schemas.microsoft.com/office/drawing/2014/main" id="{0AFC63DF-46A2-4622-BDCB-9C8EAA70563F}"/>
              </a:ext>
            </a:extLst>
          </p:cNvPr>
          <p:cNvSpPr txBox="1"/>
          <p:nvPr/>
        </p:nvSpPr>
        <p:spPr>
          <a:xfrm>
            <a:off x="9569175" y="2775585"/>
            <a:ext cx="1228836" cy="8645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en-GB" sz="1100" b="1"/>
              <a:t>Disclosure litigation</a:t>
            </a:r>
            <a:endParaRPr lang="en-GB" sz="1100" b="1" dirty="0"/>
          </a:p>
        </p:txBody>
      </p:sp>
      <p:pic>
        <p:nvPicPr>
          <p:cNvPr id="1026" name="Picture 2" descr="Global trends in climate change litigation: 2023 snapshot">
            <a:extLst>
              <a:ext uri="{FF2B5EF4-FFF2-40B4-BE49-F238E27FC236}">
                <a16:creationId xmlns:a16="http://schemas.microsoft.com/office/drawing/2014/main" id="{B8232A21-B4C5-0574-DD4F-5FF17692E0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723" y="1460776"/>
            <a:ext cx="7854488" cy="393644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ulb llm international business law">
            <a:hlinkClick r:id="rId4"/>
            <a:extLst>
              <a:ext uri="{FF2B5EF4-FFF2-40B4-BE49-F238E27FC236}">
                <a16:creationId xmlns:a16="http://schemas.microsoft.com/office/drawing/2014/main" id="{F5826AA4-5931-04FB-A1EF-69F244456A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067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5A055-F3B4-C539-63D1-9DDE614813ED}"/>
            </a:ext>
          </a:extLst>
        </p:cNvPr>
        <p:cNvGrpSpPr/>
        <p:nvPr/>
      </p:nvGrpSpPr>
      <p:grpSpPr>
        <a:xfrm>
          <a:off x="0" y="0"/>
          <a:ext cx="0" cy="0"/>
          <a:chOff x="0" y="0"/>
          <a:chExt cx="0" cy="0"/>
        </a:xfrm>
      </p:grpSpPr>
      <p:sp>
        <p:nvSpPr>
          <p:cNvPr id="25" name="Title 1" descr="|">
            <a:extLst>
              <a:ext uri="{FF2B5EF4-FFF2-40B4-BE49-F238E27FC236}">
                <a16:creationId xmlns:a16="http://schemas.microsoft.com/office/drawing/2014/main" id="{0705B78A-8B10-B457-DE78-1CE5CB926A0E}"/>
              </a:ext>
            </a:extLst>
          </p:cNvPr>
          <p:cNvSpPr>
            <a:spLocks noGrp="1"/>
          </p:cNvSpPr>
          <p:nvPr>
            <p:ph type="title"/>
          </p:nvPr>
        </p:nvSpPr>
        <p:spPr>
          <a:xfrm>
            <a:off x="412800" y="374650"/>
            <a:ext cx="11347400" cy="856800"/>
          </a:xfrm>
        </p:spPr>
        <p:txBody>
          <a:bodyPr/>
          <a:lstStyle/>
          <a:p>
            <a:r>
              <a:rPr lang="nl-BE" i="1" dirty="0"/>
              <a:t>BHP Dam </a:t>
            </a:r>
            <a:r>
              <a:rPr lang="en-BE" dirty="0"/>
              <a:t>(14 November 2025)</a:t>
            </a:r>
            <a:endParaRPr lang="en-GB" dirty="0"/>
          </a:p>
        </p:txBody>
      </p:sp>
      <p:pic>
        <p:nvPicPr>
          <p:cNvPr id="4" name="Picture 2" descr="Image result for ulb llm international business law">
            <a:hlinkClick r:id="rId2"/>
            <a:extLst>
              <a:ext uri="{FF2B5EF4-FFF2-40B4-BE49-F238E27FC236}">
                <a16:creationId xmlns:a16="http://schemas.microsoft.com/office/drawing/2014/main" id="{0A35164F-03E0-BD94-436D-24BECE7BCB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89648C07-D2FE-AB27-85B8-F81F558B3ECC}"/>
              </a:ext>
            </a:extLst>
          </p:cNvPr>
          <p:cNvSpPr txBox="1">
            <a:spLocks/>
          </p:cNvSpPr>
          <p:nvPr/>
        </p:nvSpPr>
        <p:spPr>
          <a:xfrm>
            <a:off x="203174" y="1391225"/>
            <a:ext cx="11033786" cy="4341600"/>
          </a:xfrm>
          <a:prstGeom prst="rect">
            <a:avLst/>
          </a:prstGeom>
        </p:spPr>
        <p:txBody>
          <a:bodyPr/>
          <a:lstStyle>
            <a:lvl1pPr marL="0" indent="0" algn="l" defTabSz="914377" rtl="0" eaLnBrk="1" latinLnBrk="0" hangingPunct="1">
              <a:lnSpc>
                <a:spcPct val="100000"/>
              </a:lnSpc>
              <a:spcBef>
                <a:spcPts val="0"/>
              </a:spcBef>
              <a:spcAft>
                <a:spcPts val="1200"/>
              </a:spcAft>
              <a:buFont typeface="Arial" pitchFamily="34" charset="0"/>
              <a:buNone/>
              <a:defRPr sz="2000" b="0" i="0" kern="1200">
                <a:solidFill>
                  <a:schemeClr val="tx1"/>
                </a:solidFill>
                <a:latin typeface="Arial" panose="020B0604020202020204" pitchFamily="34" charset="0"/>
                <a:ea typeface="+mn-ea"/>
                <a:cs typeface="Arial" pitchFamily="34" charset="0"/>
              </a:defRPr>
            </a:lvl1pPr>
            <a:lvl2pPr marL="26999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gt;"/>
              <a:defRPr sz="2000" b="0" i="0" kern="1200">
                <a:solidFill>
                  <a:schemeClr val="tx1"/>
                </a:solidFill>
                <a:latin typeface="Arial" panose="020B0604020202020204" pitchFamily="34" charset="0"/>
                <a:ea typeface="+mn-ea"/>
                <a:cs typeface="Arial" pitchFamily="34" charset="0"/>
              </a:defRPr>
            </a:lvl2pPr>
            <a:lvl3pPr marL="539987"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3pPr>
            <a:lvl4pPr marL="809980"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4pPr>
            <a:lvl5pPr marL="1079973" indent="-269993" algn="l" defTabSz="914377" rtl="0" eaLnBrk="1" latinLnBrk="0" hangingPunct="1">
              <a:lnSpc>
                <a:spcPct val="100000"/>
              </a:lnSpc>
              <a:spcBef>
                <a:spcPts val="0"/>
              </a:spcBef>
              <a:spcAft>
                <a:spcPts val="1200"/>
              </a:spcAft>
              <a:buClr>
                <a:schemeClr val="tx2"/>
              </a:buClr>
              <a:buFont typeface="Arial" panose="020B0604020202020204" pitchFamily="34" charset="0"/>
              <a:buChar char="─"/>
              <a:defRPr sz="2000" b="0" i="0" kern="1200">
                <a:solidFill>
                  <a:schemeClr val="tx1"/>
                </a:solidFill>
                <a:latin typeface="Arial" panose="020B0604020202020204"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600" dirty="0"/>
              <a:t>High Court of England and Wales </a:t>
            </a:r>
            <a:r>
              <a:rPr lang="en-GB" sz="1600" dirty="0"/>
              <a:t>[2025] EWHC 3001 (TCC)</a:t>
            </a:r>
            <a:r>
              <a:rPr lang="en-BE" sz="1600" dirty="0"/>
              <a:t> ruled in favour of </a:t>
            </a:r>
            <a:r>
              <a:rPr lang="en-US" sz="1600" dirty="0"/>
              <a:t>over 600,000 claimants seeking </a:t>
            </a:r>
            <a:r>
              <a:rPr lang="en-BE" sz="1600" dirty="0"/>
              <a:t>from </a:t>
            </a:r>
            <a:r>
              <a:rPr lang="en-US" sz="1600" dirty="0"/>
              <a:t>BHP compensation for the collapse of the Fundão Dam in Southeast Brazil in 2015</a:t>
            </a:r>
            <a:endParaRPr lang="en-BE" sz="1600" dirty="0"/>
          </a:p>
          <a:p>
            <a:pPr lvl="1"/>
            <a:r>
              <a:rPr lang="en-US" sz="1600" dirty="0"/>
              <a:t>The court found BHP strictly liable for the disaster under Brazilian law as a result of its ownership and control of the joint venture company which operated the dam. This was because of the Brazilian “polluter law” which provides that a “polluter” is obliged to indemnify or repair damage to the environment regardless of fault. The court found BHP liable under the law because, together with Vale its joint venture partner, it was the controlling shareholder and directing mind of the joint venture company</a:t>
            </a:r>
            <a:endParaRPr lang="en-BE" sz="1600" dirty="0"/>
          </a:p>
          <a:p>
            <a:pPr lvl="1"/>
            <a:r>
              <a:rPr lang="en-US" sz="1600" dirty="0"/>
              <a:t>In addition, the court found that BHP’s control of the joint venture company and management of the dam gave rise to a Brazilian law duty to take positive action to remedy defects in it. As well as being strictly liable, the court found that BHP would also have been liable under one of the Brazilian fault-based liability regimes relied on by the claimants</a:t>
            </a:r>
            <a:endParaRPr lang="en-BE" sz="1600" dirty="0"/>
          </a:p>
          <a:p>
            <a:pPr lvl="1"/>
            <a:r>
              <a:rPr lang="en-US" sz="1600" dirty="0"/>
              <a:t>The judgment has decided, at first instance, the key issues of liability in the case but has not determined any issues relating to the claimants’ losses</a:t>
            </a:r>
            <a:endParaRPr lang="en-BE" sz="1600" dirty="0"/>
          </a:p>
          <a:p>
            <a:pPr lvl="1"/>
            <a:endParaRPr lang="en-GB" sz="1600" dirty="0"/>
          </a:p>
        </p:txBody>
      </p:sp>
    </p:spTree>
    <p:extLst>
      <p:ext uri="{BB962C8B-B14F-4D97-AF65-F5344CB8AC3E}">
        <p14:creationId xmlns:p14="http://schemas.microsoft.com/office/powerpoint/2010/main" val="234172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0B243-2483-4374-A9E5-CD462E6142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 b="-57"/>
          <a:stretch/>
        </p:blipFill>
        <p:spPr>
          <a:xfrm>
            <a:off x="0" y="3904"/>
            <a:ext cx="12192000" cy="6854095"/>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GB" b="1" kern="0" dirty="0">
                <a:solidFill>
                  <a:srgbClr val="FFFFFF"/>
                </a:solidFill>
              </a:rPr>
              <a:t>Contractual disputes</a:t>
            </a:r>
          </a:p>
        </p:txBody>
      </p:sp>
    </p:spTree>
    <p:extLst>
      <p:ext uri="{BB962C8B-B14F-4D97-AF65-F5344CB8AC3E}">
        <p14:creationId xmlns:p14="http://schemas.microsoft.com/office/powerpoint/2010/main" val="1743303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Relevance for contractual disputes</a:t>
            </a:r>
          </a:p>
        </p:txBody>
      </p:sp>
      <p:grpSp>
        <p:nvGrpSpPr>
          <p:cNvPr id="4" name="Group 3">
            <a:extLst>
              <a:ext uri="{FF2B5EF4-FFF2-40B4-BE49-F238E27FC236}">
                <a16:creationId xmlns:a16="http://schemas.microsoft.com/office/drawing/2014/main" id="{BD874A00-2C8A-48CD-8D85-CEE9135E5FA0}"/>
              </a:ext>
            </a:extLst>
          </p:cNvPr>
          <p:cNvGrpSpPr/>
          <p:nvPr/>
        </p:nvGrpSpPr>
        <p:grpSpPr>
          <a:xfrm>
            <a:off x="2647951" y="1829089"/>
            <a:ext cx="8845549" cy="4005423"/>
            <a:chOff x="1847850" y="1761986"/>
            <a:chExt cx="8845549" cy="4005423"/>
          </a:xfrm>
        </p:grpSpPr>
        <p:sp>
          <p:nvSpPr>
            <p:cNvPr id="12" name="Freeform 11"/>
            <p:cNvSpPr/>
            <p:nvPr/>
          </p:nvSpPr>
          <p:spPr bwMode="gray">
            <a:xfrm flipH="1" flipV="1">
              <a:off x="7423915" y="3899474"/>
              <a:ext cx="2920234" cy="494820"/>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ln w="15875" cap="rnd">
              <a:solidFill>
                <a:srgbClr val="AAABB8"/>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3" name="Freeform 12"/>
            <p:cNvSpPr/>
            <p:nvPr/>
          </p:nvSpPr>
          <p:spPr bwMode="gray">
            <a:xfrm>
              <a:off x="1850700" y="4439365"/>
              <a:ext cx="2851716" cy="261762"/>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ln w="15875" cap="rnd">
              <a:solidFill>
                <a:srgbClr val="AAABB8"/>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Freeform 15"/>
            <p:cNvSpPr/>
            <p:nvPr/>
          </p:nvSpPr>
          <p:spPr bwMode="gray">
            <a:xfrm>
              <a:off x="6394183" y="5186437"/>
              <a:ext cx="3949966" cy="183062"/>
            </a:xfrm>
            <a:custGeom>
              <a:avLst/>
              <a:gdLst>
                <a:gd name="connsiteX0" fmla="*/ 0 w 2241550"/>
                <a:gd name="connsiteY0" fmla="*/ 0 h 819150"/>
                <a:gd name="connsiteX1" fmla="*/ 165100 w 2241550"/>
                <a:gd name="connsiteY1" fmla="*/ 819150 h 819150"/>
                <a:gd name="connsiteX2" fmla="*/ 2241550 w 2241550"/>
                <a:gd name="connsiteY2" fmla="*/ 819150 h 819150"/>
              </a:gdLst>
              <a:ahLst/>
              <a:cxnLst>
                <a:cxn ang="0">
                  <a:pos x="connsiteX0" y="connsiteY0"/>
                </a:cxn>
                <a:cxn ang="0">
                  <a:pos x="connsiteX1" y="connsiteY1"/>
                </a:cxn>
                <a:cxn ang="0">
                  <a:pos x="connsiteX2" y="connsiteY2"/>
                </a:cxn>
              </a:cxnLst>
              <a:rect l="l" t="t" r="r" b="b"/>
              <a:pathLst>
                <a:path w="2241550" h="819150">
                  <a:moveTo>
                    <a:pt x="0" y="0"/>
                  </a:moveTo>
                  <a:lnTo>
                    <a:pt x="165100" y="819150"/>
                  </a:lnTo>
                  <a:lnTo>
                    <a:pt x="2241550" y="819150"/>
                  </a:lnTo>
                </a:path>
              </a:pathLst>
            </a:custGeom>
            <a:ln w="15875" cap="rnd">
              <a:solidFill>
                <a:srgbClr val="AAABB8"/>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9" name="Freeform 18"/>
            <p:cNvSpPr/>
            <p:nvPr/>
          </p:nvSpPr>
          <p:spPr bwMode="gray">
            <a:xfrm flipV="1">
              <a:off x="1853072" y="2329615"/>
              <a:ext cx="3136900" cy="731520"/>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ln w="15875" cap="rnd">
              <a:solidFill>
                <a:srgbClr val="AAABB8"/>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2" name="Freeform 21"/>
            <p:cNvSpPr/>
            <p:nvPr/>
          </p:nvSpPr>
          <p:spPr bwMode="gray">
            <a:xfrm flipH="1" flipV="1">
              <a:off x="7083555" y="1997784"/>
              <a:ext cx="3260595" cy="647700"/>
            </a:xfrm>
            <a:custGeom>
              <a:avLst/>
              <a:gdLst>
                <a:gd name="connsiteX0" fmla="*/ 2692400 w 2692400"/>
                <a:gd name="connsiteY0" fmla="*/ 0 h 1276350"/>
                <a:gd name="connsiteX1" fmla="*/ 2044700 w 2692400"/>
                <a:gd name="connsiteY1" fmla="*/ 1276350 h 1276350"/>
                <a:gd name="connsiteX2" fmla="*/ 0 w 2692400"/>
                <a:gd name="connsiteY2" fmla="*/ 1276350 h 1276350"/>
                <a:gd name="connsiteX0" fmla="*/ 2692400 w 2692400"/>
                <a:gd name="connsiteY0" fmla="*/ 0 h 1276350"/>
                <a:gd name="connsiteX1" fmla="*/ 2113280 w 2692400"/>
                <a:gd name="connsiteY1" fmla="*/ 1130102 h 1276350"/>
                <a:gd name="connsiteX2" fmla="*/ 0 w 2692400"/>
                <a:gd name="connsiteY2" fmla="*/ 1276350 h 1276350"/>
                <a:gd name="connsiteX0" fmla="*/ 2722880 w 2722880"/>
                <a:gd name="connsiteY0" fmla="*/ 0 h 1130102"/>
                <a:gd name="connsiteX1" fmla="*/ 2143760 w 2722880"/>
                <a:gd name="connsiteY1" fmla="*/ 1130102 h 1130102"/>
                <a:gd name="connsiteX2" fmla="*/ 0 w 2722880"/>
                <a:gd name="connsiteY2" fmla="*/ 1116806 h 1130102"/>
              </a:gdLst>
              <a:ahLst/>
              <a:cxnLst>
                <a:cxn ang="0">
                  <a:pos x="connsiteX0" y="connsiteY0"/>
                </a:cxn>
                <a:cxn ang="0">
                  <a:pos x="connsiteX1" y="connsiteY1"/>
                </a:cxn>
                <a:cxn ang="0">
                  <a:pos x="connsiteX2" y="connsiteY2"/>
                </a:cxn>
              </a:cxnLst>
              <a:rect l="l" t="t" r="r" b="b"/>
              <a:pathLst>
                <a:path w="2722880" h="1130102">
                  <a:moveTo>
                    <a:pt x="2722880" y="0"/>
                  </a:moveTo>
                  <a:lnTo>
                    <a:pt x="2143760" y="1130102"/>
                  </a:lnTo>
                  <a:lnTo>
                    <a:pt x="0" y="1116806"/>
                  </a:lnTo>
                </a:path>
              </a:pathLst>
            </a:custGeom>
            <a:ln w="15875" cap="rnd">
              <a:solidFill>
                <a:srgbClr val="AAABB8"/>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Hexagon 4"/>
            <p:cNvSpPr/>
            <p:nvPr/>
          </p:nvSpPr>
          <p:spPr bwMode="gray">
            <a:xfrm>
              <a:off x="5532487" y="4232377"/>
              <a:ext cx="1087502" cy="937501"/>
            </a:xfrm>
            <a:prstGeom prst="hexagon">
              <a:avLst/>
            </a:prstGeom>
            <a:solidFill>
              <a:srgbClr val="9999CC"/>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algn="ctr"/>
              <a:endParaRPr lang="en-GB" sz="1000" b="1" dirty="0">
                <a:solidFill>
                  <a:schemeClr val="bg1"/>
                </a:solidFill>
                <a:cs typeface="Arial" pitchFamily="34" charset="0"/>
              </a:endParaRPr>
            </a:p>
          </p:txBody>
        </p:sp>
        <p:sp>
          <p:nvSpPr>
            <p:cNvPr id="6" name="Hexagon 5"/>
            <p:cNvSpPr/>
            <p:nvPr/>
          </p:nvSpPr>
          <p:spPr bwMode="gray">
            <a:xfrm rot="21082483">
              <a:off x="6508694" y="3523042"/>
              <a:ext cx="1087502" cy="937501"/>
            </a:xfrm>
            <a:prstGeom prst="hexagon">
              <a:avLst/>
            </a:prstGeom>
            <a:solidFill>
              <a:srgbClr val="669999"/>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algn="ctr"/>
              <a:endParaRPr lang="en-GB" sz="1000" b="1" dirty="0">
                <a:solidFill>
                  <a:schemeClr val="bg1"/>
                </a:solidFill>
                <a:cs typeface="Arial" pitchFamily="34" charset="0"/>
              </a:endParaRPr>
            </a:p>
          </p:txBody>
        </p:sp>
        <p:sp>
          <p:nvSpPr>
            <p:cNvPr id="7" name="Hexagon 6"/>
            <p:cNvSpPr/>
            <p:nvPr/>
          </p:nvSpPr>
          <p:spPr bwMode="gray">
            <a:xfrm rot="20059089">
              <a:off x="6111880" y="2348132"/>
              <a:ext cx="1087502" cy="937501"/>
            </a:xfrm>
            <a:prstGeom prst="hexagon">
              <a:avLst/>
            </a:prstGeom>
            <a:solidFill>
              <a:srgbClr val="CCCC99"/>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algn="ctr"/>
              <a:endParaRPr lang="en-GB" sz="1000" b="1" dirty="0">
                <a:solidFill>
                  <a:schemeClr val="bg1"/>
                </a:solidFill>
                <a:cs typeface="Arial" pitchFamily="34" charset="0"/>
              </a:endParaRPr>
            </a:p>
          </p:txBody>
        </p:sp>
        <p:sp>
          <p:nvSpPr>
            <p:cNvPr id="8" name="Hexagon 7"/>
            <p:cNvSpPr/>
            <p:nvPr/>
          </p:nvSpPr>
          <p:spPr bwMode="gray">
            <a:xfrm rot="513002">
              <a:off x="4539490" y="3556390"/>
              <a:ext cx="1087502" cy="937501"/>
            </a:xfrm>
            <a:prstGeom prst="hexagon">
              <a:avLst/>
            </a:prstGeom>
            <a:solidFill>
              <a:srgbClr val="99CC99"/>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algn="ctr"/>
              <a:endParaRPr lang="en-GB" sz="1000" b="1" dirty="0">
                <a:solidFill>
                  <a:schemeClr val="bg1"/>
                </a:solidFill>
                <a:cs typeface="Arial" pitchFamily="34" charset="0"/>
              </a:endParaRPr>
            </a:p>
          </p:txBody>
        </p:sp>
        <p:sp>
          <p:nvSpPr>
            <p:cNvPr id="9" name="Hexagon 8"/>
            <p:cNvSpPr/>
            <p:nvPr/>
          </p:nvSpPr>
          <p:spPr bwMode="gray">
            <a:xfrm rot="1707370">
              <a:off x="4921692" y="2335016"/>
              <a:ext cx="1087502" cy="937501"/>
            </a:xfrm>
            <a:prstGeom prst="hexagon">
              <a:avLst/>
            </a:prstGeom>
            <a:solidFill>
              <a:srgbClr val="99CCFF"/>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algn="ctr"/>
              <a:endParaRPr lang="en-GB" sz="1000" b="1" dirty="0">
                <a:solidFill>
                  <a:schemeClr val="bg1"/>
                </a:solidFill>
                <a:cs typeface="Arial" pitchFamily="34" charset="0"/>
              </a:endParaRPr>
            </a:p>
          </p:txBody>
        </p:sp>
        <p:sp>
          <p:nvSpPr>
            <p:cNvPr id="10" name="Rectangle 9"/>
            <p:cNvSpPr/>
            <p:nvPr/>
          </p:nvSpPr>
          <p:spPr>
            <a:xfrm>
              <a:off x="8332470" y="3640214"/>
              <a:ext cx="2011680" cy="215444"/>
            </a:xfrm>
            <a:prstGeom prst="rect">
              <a:avLst/>
            </a:prstGeom>
          </p:spPr>
          <p:txBody>
            <a:bodyPr wrap="square" lIns="0" tIns="0" rIns="0" bIns="0">
              <a:spAutoFit/>
            </a:bodyPr>
            <a:lstStyle/>
            <a:p>
              <a:r>
                <a:rPr lang="en-GB" sz="1400" b="1" dirty="0">
                  <a:solidFill>
                    <a:schemeClr val="tx2"/>
                  </a:solidFill>
                </a:rPr>
                <a:t>Corporate disputes</a:t>
              </a:r>
              <a:endParaRPr lang="en-GB" sz="1100" dirty="0">
                <a:solidFill>
                  <a:schemeClr val="tx2"/>
                </a:solidFill>
              </a:endParaRPr>
            </a:p>
          </p:txBody>
        </p:sp>
        <p:sp>
          <p:nvSpPr>
            <p:cNvPr id="11" name="Rectangle 10"/>
            <p:cNvSpPr/>
            <p:nvPr/>
          </p:nvSpPr>
          <p:spPr>
            <a:xfrm>
              <a:off x="8332470" y="3899474"/>
              <a:ext cx="2011680" cy="553998"/>
            </a:xfrm>
            <a:prstGeom prst="rect">
              <a:avLst/>
            </a:prstGeom>
          </p:spPr>
          <p:txBody>
            <a:bodyPr wrap="square" lIns="0" tIns="0" rIns="0" bIns="0">
              <a:spAutoFit/>
            </a:bodyPr>
            <a:lstStyle/>
            <a:p>
              <a:r>
                <a:rPr lang="en-GB" sz="1200" dirty="0">
                  <a:solidFill>
                    <a:srgbClr val="4D4D4D"/>
                  </a:solidFill>
                </a:rPr>
                <a:t>Debates on fiduciary duties</a:t>
              </a:r>
              <a:r>
                <a:rPr lang="en-BE" sz="1200" dirty="0">
                  <a:solidFill>
                    <a:srgbClr val="4D4D4D"/>
                  </a:solidFill>
                </a:rPr>
                <a:t> and corporate strategy (see above)</a:t>
              </a:r>
              <a:r>
                <a:rPr lang="en-GB" sz="1200" dirty="0">
                  <a:solidFill>
                    <a:srgbClr val="4D4D4D"/>
                  </a:solidFill>
                </a:rPr>
                <a:t>.</a:t>
              </a:r>
            </a:p>
          </p:txBody>
        </p:sp>
        <p:sp>
          <p:nvSpPr>
            <p:cNvPr id="14" name="Rectangle 13"/>
            <p:cNvSpPr/>
            <p:nvPr/>
          </p:nvSpPr>
          <p:spPr>
            <a:xfrm>
              <a:off x="1847850" y="4472401"/>
              <a:ext cx="2011680" cy="215444"/>
            </a:xfrm>
            <a:prstGeom prst="rect">
              <a:avLst/>
            </a:prstGeom>
          </p:spPr>
          <p:txBody>
            <a:bodyPr wrap="square" lIns="0" tIns="0" rIns="0" bIns="0">
              <a:spAutoFit/>
            </a:bodyPr>
            <a:lstStyle/>
            <a:p>
              <a:r>
                <a:rPr lang="en-GB" sz="1400" b="1" dirty="0">
                  <a:solidFill>
                    <a:schemeClr val="tx2"/>
                  </a:solidFill>
                </a:rPr>
                <a:t>Arbitration</a:t>
              </a:r>
              <a:endParaRPr lang="en-GB" sz="1100" dirty="0">
                <a:solidFill>
                  <a:schemeClr val="tx2"/>
                </a:solidFill>
              </a:endParaRPr>
            </a:p>
          </p:txBody>
        </p:sp>
        <p:sp>
          <p:nvSpPr>
            <p:cNvPr id="15" name="Rectangle 14"/>
            <p:cNvSpPr/>
            <p:nvPr/>
          </p:nvSpPr>
          <p:spPr>
            <a:xfrm>
              <a:off x="1847850" y="4731661"/>
              <a:ext cx="2011680" cy="738664"/>
            </a:xfrm>
            <a:prstGeom prst="rect">
              <a:avLst/>
            </a:prstGeom>
          </p:spPr>
          <p:txBody>
            <a:bodyPr wrap="square" lIns="0" tIns="0" rIns="0" bIns="0">
              <a:spAutoFit/>
            </a:bodyPr>
            <a:lstStyle/>
            <a:p>
              <a:r>
                <a:rPr lang="en-GB" sz="1200" dirty="0">
                  <a:solidFill>
                    <a:srgbClr val="4D4D4D"/>
                  </a:solidFill>
                </a:rPr>
                <a:t>In case of arbitration clause.</a:t>
              </a:r>
            </a:p>
            <a:p>
              <a:r>
                <a:rPr lang="en-GB" sz="1200" dirty="0">
                  <a:solidFill>
                    <a:srgbClr val="4D4D4D"/>
                  </a:solidFill>
                </a:rPr>
                <a:t>Increased pressure on arbitration practitioners themselves.</a:t>
              </a:r>
            </a:p>
          </p:txBody>
        </p:sp>
        <p:sp>
          <p:nvSpPr>
            <p:cNvPr id="17" name="Rectangle 16"/>
            <p:cNvSpPr/>
            <p:nvPr/>
          </p:nvSpPr>
          <p:spPr>
            <a:xfrm>
              <a:off x="8230066" y="5138817"/>
              <a:ext cx="2463333" cy="215444"/>
            </a:xfrm>
            <a:prstGeom prst="rect">
              <a:avLst/>
            </a:prstGeom>
          </p:spPr>
          <p:txBody>
            <a:bodyPr wrap="square" lIns="0" tIns="0" rIns="0" bIns="0">
              <a:spAutoFit/>
            </a:bodyPr>
            <a:lstStyle/>
            <a:p>
              <a:r>
                <a:rPr lang="en-BE" sz="1400" b="1" dirty="0">
                  <a:solidFill>
                    <a:schemeClr val="tx2"/>
                  </a:solidFill>
                </a:rPr>
                <a:t>Investor</a:t>
              </a:r>
              <a:r>
                <a:rPr lang="en-GB" sz="1400" b="1" dirty="0">
                  <a:solidFill>
                    <a:schemeClr val="tx2"/>
                  </a:solidFill>
                </a:rPr>
                <a:t> disputes</a:t>
              </a:r>
              <a:endParaRPr lang="en-GB" sz="1100" dirty="0">
                <a:solidFill>
                  <a:schemeClr val="tx2"/>
                </a:solidFill>
              </a:endParaRPr>
            </a:p>
          </p:txBody>
        </p:sp>
        <p:sp>
          <p:nvSpPr>
            <p:cNvPr id="18" name="Rectangle 17"/>
            <p:cNvSpPr/>
            <p:nvPr/>
          </p:nvSpPr>
          <p:spPr>
            <a:xfrm>
              <a:off x="8230067" y="5398077"/>
              <a:ext cx="2114082" cy="369332"/>
            </a:xfrm>
            <a:prstGeom prst="rect">
              <a:avLst/>
            </a:prstGeom>
          </p:spPr>
          <p:txBody>
            <a:bodyPr wrap="square" lIns="0" tIns="0" rIns="0" bIns="0">
              <a:spAutoFit/>
            </a:bodyPr>
            <a:lstStyle/>
            <a:p>
              <a:r>
                <a:rPr lang="en-GB" sz="1200" dirty="0">
                  <a:solidFill>
                    <a:srgbClr val="4D4D4D"/>
                  </a:solidFill>
                </a:rPr>
                <a:t>Increased disclosure obligations</a:t>
              </a:r>
              <a:r>
                <a:rPr lang="en-BE" sz="1200" dirty="0">
                  <a:solidFill>
                    <a:srgbClr val="4D4D4D"/>
                  </a:solidFill>
                </a:rPr>
                <a:t> (see above)</a:t>
              </a:r>
              <a:r>
                <a:rPr lang="en-GB" sz="1200" dirty="0">
                  <a:solidFill>
                    <a:srgbClr val="4D4D4D"/>
                  </a:solidFill>
                </a:rPr>
                <a:t>.</a:t>
              </a:r>
            </a:p>
          </p:txBody>
        </p:sp>
        <p:sp>
          <p:nvSpPr>
            <p:cNvPr id="20" name="Rectangle 19"/>
            <p:cNvSpPr/>
            <p:nvPr/>
          </p:nvSpPr>
          <p:spPr>
            <a:xfrm>
              <a:off x="1860989" y="1792747"/>
              <a:ext cx="2011680" cy="430887"/>
            </a:xfrm>
            <a:prstGeom prst="rect">
              <a:avLst/>
            </a:prstGeom>
          </p:spPr>
          <p:txBody>
            <a:bodyPr wrap="square" lIns="0" tIns="0" rIns="0" bIns="0">
              <a:spAutoFit/>
            </a:bodyPr>
            <a:lstStyle/>
            <a:p>
              <a:r>
                <a:rPr lang="en-GB" sz="1400" b="1" dirty="0">
                  <a:solidFill>
                    <a:schemeClr val="tx2"/>
                  </a:solidFill>
                </a:rPr>
                <a:t>Commercial contracts and supply chain</a:t>
              </a:r>
              <a:endParaRPr lang="en-GB" sz="1100" dirty="0">
                <a:solidFill>
                  <a:schemeClr val="tx2"/>
                </a:solidFill>
              </a:endParaRPr>
            </a:p>
          </p:txBody>
        </p:sp>
        <p:sp>
          <p:nvSpPr>
            <p:cNvPr id="21" name="Rectangle 20"/>
            <p:cNvSpPr/>
            <p:nvPr/>
          </p:nvSpPr>
          <p:spPr>
            <a:xfrm>
              <a:off x="1850700" y="1857348"/>
              <a:ext cx="2011680" cy="215444"/>
            </a:xfrm>
            <a:prstGeom prst="rect">
              <a:avLst/>
            </a:prstGeom>
          </p:spPr>
          <p:txBody>
            <a:bodyPr wrap="square" lIns="0" tIns="0" rIns="0" bIns="0">
              <a:spAutoFit/>
            </a:bodyPr>
            <a:lstStyle/>
            <a:p>
              <a:endParaRPr lang="en-GB" sz="1400" dirty="0"/>
            </a:p>
          </p:txBody>
        </p:sp>
        <p:sp>
          <p:nvSpPr>
            <p:cNvPr id="23" name="Rectangle 22"/>
            <p:cNvSpPr/>
            <p:nvPr/>
          </p:nvSpPr>
          <p:spPr>
            <a:xfrm>
              <a:off x="8332470" y="1761986"/>
              <a:ext cx="2011680" cy="215444"/>
            </a:xfrm>
            <a:prstGeom prst="rect">
              <a:avLst/>
            </a:prstGeom>
          </p:spPr>
          <p:txBody>
            <a:bodyPr wrap="square" lIns="0" tIns="0" rIns="0" bIns="0">
              <a:spAutoFit/>
            </a:bodyPr>
            <a:lstStyle/>
            <a:p>
              <a:r>
                <a:rPr lang="en-GB" sz="1400" b="1" dirty="0">
                  <a:solidFill>
                    <a:schemeClr val="tx2"/>
                  </a:solidFill>
                </a:rPr>
                <a:t>Post-M&amp;A claims</a:t>
              </a:r>
              <a:endParaRPr lang="en-GB" sz="1100" dirty="0">
                <a:solidFill>
                  <a:schemeClr val="tx2"/>
                </a:solidFill>
              </a:endParaRPr>
            </a:p>
          </p:txBody>
        </p:sp>
        <p:sp>
          <p:nvSpPr>
            <p:cNvPr id="24" name="Rectangle 23"/>
            <p:cNvSpPr/>
            <p:nvPr/>
          </p:nvSpPr>
          <p:spPr>
            <a:xfrm>
              <a:off x="8332470" y="2021246"/>
              <a:ext cx="2011680" cy="738664"/>
            </a:xfrm>
            <a:prstGeom prst="rect">
              <a:avLst/>
            </a:prstGeom>
          </p:spPr>
          <p:txBody>
            <a:bodyPr wrap="square" lIns="0" tIns="0" rIns="0" bIns="0">
              <a:spAutoFit/>
            </a:bodyPr>
            <a:lstStyle/>
            <a:p>
              <a:r>
                <a:rPr lang="en-GB" sz="1200" dirty="0">
                  <a:solidFill>
                    <a:srgbClr val="4D4D4D"/>
                  </a:solidFill>
                </a:rPr>
                <a:t>Significant use of ESG warranties across different size organisations and</a:t>
              </a:r>
            </a:p>
            <a:p>
              <a:r>
                <a:rPr lang="en-GB" sz="1200" dirty="0">
                  <a:solidFill>
                    <a:srgbClr val="4D4D4D"/>
                  </a:solidFill>
                </a:rPr>
                <a:t>sectors.</a:t>
              </a:r>
            </a:p>
          </p:txBody>
        </p:sp>
        <p:sp>
          <p:nvSpPr>
            <p:cNvPr id="3" name="TextBox 2"/>
            <p:cNvSpPr txBox="1"/>
            <p:nvPr/>
          </p:nvSpPr>
          <p:spPr>
            <a:xfrm>
              <a:off x="5147500" y="2619099"/>
              <a:ext cx="635889" cy="369332"/>
            </a:xfrm>
            <a:prstGeom prst="rect">
              <a:avLst/>
            </a:prstGeom>
            <a:noFill/>
          </p:spPr>
          <p:txBody>
            <a:bodyPr wrap="square" rtlCol="0" anchor="ctr">
              <a:spAutoFit/>
            </a:bodyPr>
            <a:lstStyle/>
            <a:p>
              <a:pPr algn="ctr"/>
              <a:endParaRPr lang="en-GB" b="1" dirty="0">
                <a:solidFill>
                  <a:schemeClr val="bg1"/>
                </a:solidFill>
              </a:endParaRPr>
            </a:p>
          </p:txBody>
        </p:sp>
        <p:sp>
          <p:nvSpPr>
            <p:cNvPr id="25" name="TextBox 24"/>
            <p:cNvSpPr txBox="1"/>
            <p:nvPr/>
          </p:nvSpPr>
          <p:spPr>
            <a:xfrm>
              <a:off x="6337688" y="2632215"/>
              <a:ext cx="635889" cy="369332"/>
            </a:xfrm>
            <a:prstGeom prst="rect">
              <a:avLst/>
            </a:prstGeom>
            <a:noFill/>
          </p:spPr>
          <p:txBody>
            <a:bodyPr wrap="square" rtlCol="0" anchor="ctr">
              <a:spAutoFit/>
            </a:bodyPr>
            <a:lstStyle/>
            <a:p>
              <a:pPr algn="ctr"/>
              <a:endParaRPr lang="en-GB" b="1" dirty="0">
                <a:solidFill>
                  <a:schemeClr val="bg1"/>
                </a:solidFill>
              </a:endParaRPr>
            </a:p>
          </p:txBody>
        </p:sp>
        <p:sp>
          <p:nvSpPr>
            <p:cNvPr id="26" name="TextBox 25"/>
            <p:cNvSpPr txBox="1"/>
            <p:nvPr/>
          </p:nvSpPr>
          <p:spPr>
            <a:xfrm>
              <a:off x="6734502" y="3807125"/>
              <a:ext cx="635889" cy="369332"/>
            </a:xfrm>
            <a:prstGeom prst="rect">
              <a:avLst/>
            </a:prstGeom>
            <a:noFill/>
          </p:spPr>
          <p:txBody>
            <a:bodyPr wrap="square" rtlCol="0" anchor="ctr">
              <a:spAutoFit/>
            </a:bodyPr>
            <a:lstStyle/>
            <a:p>
              <a:pPr algn="ctr"/>
              <a:endParaRPr lang="en-GB" b="1" dirty="0">
                <a:solidFill>
                  <a:schemeClr val="bg1"/>
                </a:solidFill>
              </a:endParaRPr>
            </a:p>
          </p:txBody>
        </p:sp>
        <p:sp>
          <p:nvSpPr>
            <p:cNvPr id="27" name="TextBox 26"/>
            <p:cNvSpPr txBox="1"/>
            <p:nvPr/>
          </p:nvSpPr>
          <p:spPr>
            <a:xfrm>
              <a:off x="5758295" y="4516460"/>
              <a:ext cx="635889" cy="369332"/>
            </a:xfrm>
            <a:prstGeom prst="rect">
              <a:avLst/>
            </a:prstGeom>
            <a:noFill/>
          </p:spPr>
          <p:txBody>
            <a:bodyPr wrap="square" rtlCol="0" anchor="ctr">
              <a:spAutoFit/>
            </a:bodyPr>
            <a:lstStyle/>
            <a:p>
              <a:pPr algn="ctr"/>
              <a:endParaRPr lang="en-GB" b="1" dirty="0">
                <a:solidFill>
                  <a:schemeClr val="bg1"/>
                </a:solidFill>
              </a:endParaRPr>
            </a:p>
          </p:txBody>
        </p:sp>
        <p:sp>
          <p:nvSpPr>
            <p:cNvPr id="28" name="TextBox 27"/>
            <p:cNvSpPr txBox="1"/>
            <p:nvPr/>
          </p:nvSpPr>
          <p:spPr>
            <a:xfrm>
              <a:off x="4765298" y="3840473"/>
              <a:ext cx="635889" cy="369332"/>
            </a:xfrm>
            <a:prstGeom prst="rect">
              <a:avLst/>
            </a:prstGeom>
            <a:noFill/>
          </p:spPr>
          <p:txBody>
            <a:bodyPr wrap="square" rtlCol="0" anchor="ctr">
              <a:spAutoFit/>
            </a:bodyPr>
            <a:lstStyle/>
            <a:p>
              <a:pPr algn="ctr"/>
              <a:endParaRPr lang="en-GB" b="1" dirty="0">
                <a:solidFill>
                  <a:schemeClr val="bg1"/>
                </a:solidFill>
              </a:endParaRPr>
            </a:p>
          </p:txBody>
        </p:sp>
        <p:sp>
          <p:nvSpPr>
            <p:cNvPr id="29" name="Rectangle 28">
              <a:extLst>
                <a:ext uri="{FF2B5EF4-FFF2-40B4-BE49-F238E27FC236}">
                  <a16:creationId xmlns:a16="http://schemas.microsoft.com/office/drawing/2014/main" id="{40ACEB75-FB11-51A6-2443-77F592DF0319}"/>
                </a:ext>
              </a:extLst>
            </p:cNvPr>
            <p:cNvSpPr/>
            <p:nvPr/>
          </p:nvSpPr>
          <p:spPr>
            <a:xfrm>
              <a:off x="1847850" y="2396923"/>
              <a:ext cx="2011680" cy="369332"/>
            </a:xfrm>
            <a:prstGeom prst="rect">
              <a:avLst/>
            </a:prstGeom>
          </p:spPr>
          <p:txBody>
            <a:bodyPr wrap="square" lIns="0" tIns="0" rIns="0" bIns="0">
              <a:spAutoFit/>
            </a:bodyPr>
            <a:lstStyle/>
            <a:p>
              <a:r>
                <a:rPr lang="en-GB" sz="1200" dirty="0">
                  <a:solidFill>
                    <a:srgbClr val="4D4D4D"/>
                  </a:solidFill>
                </a:rPr>
                <a:t>Proliferation of ESG specific requirements.</a:t>
              </a:r>
            </a:p>
          </p:txBody>
        </p:sp>
      </p:grpSp>
      <p:pic>
        <p:nvPicPr>
          <p:cNvPr id="32" name="Picture 31">
            <a:extLst>
              <a:ext uri="{FF2B5EF4-FFF2-40B4-BE49-F238E27FC236}">
                <a16:creationId xmlns:a16="http://schemas.microsoft.com/office/drawing/2014/main" id="{F0AC1D43-6417-36C8-BF15-81041EEFE497}"/>
              </a:ext>
            </a:extLst>
          </p:cNvPr>
          <p:cNvPicPr>
            <a:picLocks noChangeAspect="1"/>
          </p:cNvPicPr>
          <p:nvPr/>
        </p:nvPicPr>
        <p:blipFill>
          <a:blip r:embed="rId3"/>
          <a:stretch>
            <a:fillRect/>
          </a:stretch>
        </p:blipFill>
        <p:spPr>
          <a:xfrm>
            <a:off x="454294" y="3992574"/>
            <a:ext cx="1343746" cy="19184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 name="Picture 2" descr="Image result for ulb llm international business law">
            <a:hlinkClick r:id="rId4"/>
            <a:extLst>
              <a:ext uri="{FF2B5EF4-FFF2-40B4-BE49-F238E27FC236}">
                <a16:creationId xmlns:a16="http://schemas.microsoft.com/office/drawing/2014/main" id="{04591122-3712-104F-E8FF-2D4B4878A0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791053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412800" y="351403"/>
            <a:ext cx="11347400" cy="856800"/>
          </a:xfrm>
        </p:spPr>
        <p:txBody>
          <a:bodyPr/>
          <a:lstStyle/>
          <a:p>
            <a:r>
              <a:rPr lang="en-GB" dirty="0"/>
              <a:t>Contractual assurances in value chain</a:t>
            </a:r>
          </a:p>
        </p:txBody>
      </p:sp>
      <p:sp>
        <p:nvSpPr>
          <p:cNvPr id="3" name="Content Placeholder 4">
            <a:extLst>
              <a:ext uri="{FF2B5EF4-FFF2-40B4-BE49-F238E27FC236}">
                <a16:creationId xmlns:a16="http://schemas.microsoft.com/office/drawing/2014/main" id="{0440CADE-2CF2-ADB3-CE4F-96D2BC234937}"/>
              </a:ext>
            </a:extLst>
          </p:cNvPr>
          <p:cNvSpPr txBox="1">
            <a:spLocks/>
          </p:cNvSpPr>
          <p:nvPr/>
        </p:nvSpPr>
        <p:spPr>
          <a:xfrm>
            <a:off x="412800" y="1322503"/>
            <a:ext cx="11347400" cy="4899942"/>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500" b="1" dirty="0"/>
              <a:t>OECD Guidelines</a:t>
            </a:r>
            <a:r>
              <a:rPr lang="en-GB" sz="1500" dirty="0"/>
              <a:t>: “</a:t>
            </a:r>
            <a:r>
              <a:rPr lang="en-GB" sz="1500" i="1" dirty="0"/>
              <a:t>Enterprises can use or increase leverage in a number of ways to influence entities with which it has business relationships, for example, through building expectations around responsible business conduct and due diligence specifically into commercial contracts</a:t>
            </a:r>
            <a:r>
              <a:rPr lang="en-GB" sz="1500" dirty="0"/>
              <a:t>”</a:t>
            </a:r>
            <a:endParaRPr lang="en-GB" sz="1500" b="1" dirty="0"/>
          </a:p>
          <a:p>
            <a:r>
              <a:rPr lang="en-GB" sz="1500" b="1" dirty="0"/>
              <a:t>German Supply Chain Due Diligence Act, Art. 6(4)</a:t>
            </a:r>
            <a:r>
              <a:rPr lang="en-GB" sz="1500" dirty="0"/>
              <a:t>: “</a:t>
            </a:r>
            <a:r>
              <a:rPr lang="en-GB" sz="1500" i="1" dirty="0"/>
              <a:t>the </a:t>
            </a:r>
            <a:r>
              <a:rPr lang="en-GB" sz="1600" i="1" dirty="0"/>
              <a:t>enterprise must lay down appropriate preventive measures vis-à-vis a direct supplier, in particular:</a:t>
            </a:r>
            <a:endParaRPr lang="en-GB" sz="1600" i="1" dirty="0">
              <a:solidFill>
                <a:srgbClr val="4D4D4D"/>
              </a:solidFill>
            </a:endParaRPr>
          </a:p>
          <a:p>
            <a:r>
              <a:rPr lang="en-GB" sz="1500" i="1" dirty="0"/>
              <a:t>1. the consideration of human rights-related and environment-related expectations when selecting a direct supplier,</a:t>
            </a:r>
          </a:p>
          <a:p>
            <a:r>
              <a:rPr lang="en-GB" sz="1500" i="1" dirty="0"/>
              <a:t>2. contractual assurances from a direct supplier that it will comply with the human rights-related and environment-related expectations required by the enterprise’s senior management and appropriately address them along the supply chain,</a:t>
            </a:r>
          </a:p>
          <a:p>
            <a:r>
              <a:rPr lang="en-GB" sz="1500" i="1" dirty="0"/>
              <a:t>3. the implementation of initial and further training mechanisms to implement the contractual assurances made by the direct supplier according to number 2,</a:t>
            </a:r>
          </a:p>
          <a:p>
            <a:r>
              <a:rPr lang="en-GB" sz="1500" i="1" dirty="0"/>
              <a:t>4. agreeing on appropriate contractual control mechanisms and their risk-based implementation to verify compliance with the human rights strategy at the direct supplier</a:t>
            </a:r>
            <a:r>
              <a:rPr lang="en-GB" sz="1500" dirty="0"/>
              <a:t>.”</a:t>
            </a:r>
          </a:p>
          <a:p>
            <a:pPr>
              <a:lnSpc>
                <a:spcPct val="120000"/>
              </a:lnSpc>
            </a:pPr>
            <a:r>
              <a:rPr lang="en-GB" sz="1500" b="1" dirty="0"/>
              <a:t>CSDDD Commission Proposal, Art. 7(2)(b) </a:t>
            </a:r>
            <a:r>
              <a:rPr lang="en-GB" sz="1500" dirty="0"/>
              <a:t>“</a:t>
            </a:r>
            <a:r>
              <a:rPr lang="en-GB" sz="1500" i="1" dirty="0"/>
              <a:t>Companies shall be required to take the following actions, where relevant: […] (b) seek contractual assurances from a business partner with whom it has a direct business relationship that it will ensure compliance with the company’s code of conduct and, as necessary, a prevention action plan, including by seeking corresponding contractual assurances from its partners, to the extent that their activities are part of the company’s value chain (contractual cascading)</a:t>
            </a:r>
            <a:r>
              <a:rPr lang="en-GB" sz="1500" dirty="0"/>
              <a:t>”</a:t>
            </a:r>
          </a:p>
        </p:txBody>
      </p:sp>
      <p:pic>
        <p:nvPicPr>
          <p:cNvPr id="4" name="Picture 2" descr="Image result for ulb llm international business law">
            <a:hlinkClick r:id="rId4"/>
            <a:extLst>
              <a:ext uri="{FF2B5EF4-FFF2-40B4-BE49-F238E27FC236}">
                <a16:creationId xmlns:a16="http://schemas.microsoft.com/office/drawing/2014/main" id="{50AC56D0-B540-4DA3-9D40-78550C0149F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84175"/>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18620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412800" y="351403"/>
            <a:ext cx="11347400" cy="856800"/>
          </a:xfrm>
        </p:spPr>
        <p:txBody>
          <a:bodyPr/>
          <a:lstStyle/>
          <a:p>
            <a:r>
              <a:rPr lang="en-GB" dirty="0"/>
              <a:t>Contractual assurances in value chain</a:t>
            </a:r>
          </a:p>
        </p:txBody>
      </p:sp>
      <p:sp>
        <p:nvSpPr>
          <p:cNvPr id="3" name="Content Placeholder 4">
            <a:extLst>
              <a:ext uri="{FF2B5EF4-FFF2-40B4-BE49-F238E27FC236}">
                <a16:creationId xmlns:a16="http://schemas.microsoft.com/office/drawing/2014/main" id="{0440CADE-2CF2-ADB3-CE4F-96D2BC234937}"/>
              </a:ext>
            </a:extLst>
          </p:cNvPr>
          <p:cNvSpPr txBox="1">
            <a:spLocks/>
          </p:cNvSpPr>
          <p:nvPr/>
        </p:nvSpPr>
        <p:spPr>
          <a:xfrm>
            <a:off x="412799" y="1503478"/>
            <a:ext cx="5435551" cy="4899942"/>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pPr>
            <a:r>
              <a:rPr lang="en-GB" sz="1500" b="1" dirty="0"/>
              <a:t>CSDDD Commission Proposal, recital 15:</a:t>
            </a:r>
          </a:p>
          <a:p>
            <a:pPr>
              <a:lnSpc>
                <a:spcPct val="120000"/>
              </a:lnSpc>
            </a:pPr>
            <a:r>
              <a:rPr lang="en-GB" sz="1500" b="1" dirty="0"/>
              <a:t> </a:t>
            </a:r>
            <a:r>
              <a:rPr lang="en-GB" sz="1500" dirty="0"/>
              <a:t>“</a:t>
            </a:r>
            <a:r>
              <a:rPr lang="en-GB" sz="1500" i="1" dirty="0"/>
              <a:t>This Directive should not require companies to guarantee, in all circumstances, that adverse impacts will never occur or that they will be stopped […]. The company should take the appropriate measures which can reasonably be expected to result in prevention or minimisation of the adverse impact under the circumstances of the specific case. Account should be taken of the specificities of the company’s value chain, sector or geographical area in which its value chain partners operate, the company’s power to influence its direct and indirect business relationship, and whether the company could increase its power of influence.</a:t>
            </a:r>
            <a:r>
              <a:rPr lang="en-GB" sz="1500" dirty="0"/>
              <a:t>”</a:t>
            </a:r>
          </a:p>
        </p:txBody>
      </p:sp>
      <p:pic>
        <p:nvPicPr>
          <p:cNvPr id="1026" name="Picture 2" descr="Navigating the EU's Corporate Sustainability Due Diligence Directive (CSDDD):  What Your Company Needs to Know - Nordic Sustainability">
            <a:extLst>
              <a:ext uri="{FF2B5EF4-FFF2-40B4-BE49-F238E27FC236}">
                <a16:creationId xmlns:a16="http://schemas.microsoft.com/office/drawing/2014/main" id="{7DC69CD1-708E-87E7-BF92-3657D7194C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7486" y="3269550"/>
            <a:ext cx="5024438" cy="27931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mage result for ulb llm international business law">
            <a:hlinkClick r:id="rId5"/>
            <a:extLst>
              <a:ext uri="{FF2B5EF4-FFF2-40B4-BE49-F238E27FC236}">
                <a16:creationId xmlns:a16="http://schemas.microsoft.com/office/drawing/2014/main" id="{B1425C59-DFB3-070A-55BB-CD77B55E990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09174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descr="|">
            <a:extLst>
              <a:ext uri="{FF2B5EF4-FFF2-40B4-BE49-F238E27FC236}">
                <a16:creationId xmlns:a16="http://schemas.microsoft.com/office/drawing/2014/main" id="{05611BFA-DBFD-44BE-9D47-9D5E927B6FC0}"/>
              </a:ext>
            </a:extLst>
          </p:cNvPr>
          <p:cNvSpPr>
            <a:spLocks noGrp="1"/>
          </p:cNvSpPr>
          <p:nvPr>
            <p:ph type="title"/>
          </p:nvPr>
        </p:nvSpPr>
        <p:spPr>
          <a:xfrm>
            <a:off x="412800" y="374650"/>
            <a:ext cx="11347400" cy="856800"/>
          </a:xfrm>
        </p:spPr>
        <p:txBody>
          <a:bodyPr anchor="ctr">
            <a:normAutofit/>
          </a:bodyPr>
          <a:lstStyle/>
          <a:p>
            <a:r>
              <a:rPr lang="en-GB" dirty="0"/>
              <a:t>ESG model clauses</a:t>
            </a:r>
          </a:p>
        </p:txBody>
      </p:sp>
      <p:sp>
        <p:nvSpPr>
          <p:cNvPr id="9" name="Content Placeholder 4">
            <a:extLst>
              <a:ext uri="{FF2B5EF4-FFF2-40B4-BE49-F238E27FC236}">
                <a16:creationId xmlns:a16="http://schemas.microsoft.com/office/drawing/2014/main" id="{83CA686D-F7E9-832A-62FE-EE4D0955D7D2}"/>
              </a:ext>
            </a:extLst>
          </p:cNvPr>
          <p:cNvSpPr txBox="1">
            <a:spLocks/>
          </p:cNvSpPr>
          <p:nvPr/>
        </p:nvSpPr>
        <p:spPr>
          <a:xfrm>
            <a:off x="324463" y="1331558"/>
            <a:ext cx="11435737" cy="4707291"/>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gt;"/>
            </a:pPr>
            <a:r>
              <a:rPr lang="en-GB" sz="1600" b="1" dirty="0">
                <a:latin typeface="Arial" panose="020B0604020202020204" pitchFamily="34" charset="0"/>
                <a:ea typeface="Arial" panose="020B0604020202020204" pitchFamily="34" charset="0"/>
              </a:rPr>
              <a:t>ABA Model Clauses </a:t>
            </a:r>
            <a:r>
              <a:rPr lang="en-GB" sz="1600" dirty="0">
                <a:latin typeface="Arial" panose="020B0604020202020204" pitchFamily="34" charset="0"/>
                <a:ea typeface="Arial" panose="020B0604020202020204" pitchFamily="34" charset="0"/>
              </a:rPr>
              <a:t>(American Bar Association Business Law Section Working Group) – U.S. law and CISG</a:t>
            </a:r>
          </a:p>
          <a:p>
            <a:pPr marL="612900" lvl="1" indent="-342900"/>
            <a:r>
              <a:rPr lang="en-GB" sz="1600" dirty="0">
                <a:latin typeface="Arial" panose="020B0604020202020204" pitchFamily="34" charset="0"/>
                <a:ea typeface="Arial" panose="020B0604020202020204" pitchFamily="34" charset="0"/>
              </a:rPr>
              <a:t>2018 Model Contractual Clauses (MCCs 1.0): representations and warranties</a:t>
            </a:r>
          </a:p>
          <a:p>
            <a:pPr marL="612900" lvl="1" indent="-342900"/>
            <a:r>
              <a:rPr lang="en-GB" sz="1600" dirty="0">
                <a:latin typeface="Arial" panose="020B0604020202020204" pitchFamily="34" charset="0"/>
                <a:ea typeface="Arial" panose="020B0604020202020204" pitchFamily="34" charset="0"/>
              </a:rPr>
              <a:t>2021 Model Contractual Clauses (MCCs 2.0): shared responsibility</a:t>
            </a:r>
          </a:p>
          <a:p>
            <a:pPr marL="612900" lvl="1" indent="-342900"/>
            <a:r>
              <a:rPr lang="en-GB" sz="1600" dirty="0">
                <a:latin typeface="Arial" panose="020B0604020202020204" pitchFamily="34" charset="0"/>
                <a:ea typeface="Arial" panose="020B0604020202020204" pitchFamily="34" charset="0"/>
              </a:rPr>
              <a:t>2023 Supplier Model Contract Clauses (SMCs 1.0) (Responsible Contracting Project)</a:t>
            </a:r>
          </a:p>
          <a:p>
            <a:pPr marL="342900" indent="-342900">
              <a:buFont typeface="Arial" panose="020B0604020202020204" pitchFamily="34" charset="0"/>
              <a:buChar char="&gt;"/>
            </a:pPr>
            <a:r>
              <a:rPr lang="en-GB" sz="1600" b="1" dirty="0">
                <a:latin typeface="Arial" panose="020B0604020202020204" pitchFamily="34" charset="0"/>
                <a:ea typeface="Arial" panose="020B0604020202020204" pitchFamily="34" charset="0"/>
              </a:rPr>
              <a:t>The Chancery Lane Project </a:t>
            </a:r>
            <a:r>
              <a:rPr lang="en-GB" sz="1600" dirty="0">
                <a:latin typeface="Arial" panose="020B0604020202020204" pitchFamily="34" charset="0"/>
                <a:ea typeface="Arial" panose="020B0604020202020204" pitchFamily="34" charset="0"/>
              </a:rPr>
              <a:t>– English law</a:t>
            </a:r>
          </a:p>
          <a:p>
            <a:pPr marL="612900" lvl="1" indent="-342900"/>
            <a:r>
              <a:rPr lang="en-GB" sz="1600" dirty="0">
                <a:latin typeface="Arial" panose="020B0604020202020204" pitchFamily="34" charset="0"/>
                <a:ea typeface="Arial" panose="020B0604020202020204" pitchFamily="34" charset="0"/>
              </a:rPr>
              <a:t>“Using climate contracting to deliver fast and fair decarbonisation”</a:t>
            </a:r>
          </a:p>
          <a:p>
            <a:pPr marL="612900" lvl="1" indent="-342900"/>
            <a:r>
              <a:rPr lang="en-GB" sz="1600" dirty="0">
                <a:latin typeface="Arial" panose="020B0604020202020204" pitchFamily="34" charset="0"/>
                <a:ea typeface="Arial" panose="020B0604020202020204" pitchFamily="34" charset="0"/>
              </a:rPr>
              <a:t>Collaborative initiative: 3600 professionals, 350 organisations, 113 countries</a:t>
            </a:r>
          </a:p>
          <a:p>
            <a:pPr marL="612900" lvl="1" indent="-342900"/>
            <a:r>
              <a:rPr lang="en-GB" sz="1600" dirty="0">
                <a:latin typeface="Arial" panose="020B0604020202020204" pitchFamily="34" charset="0"/>
                <a:ea typeface="Arial" panose="020B0604020202020204" pitchFamily="34" charset="0"/>
              </a:rPr>
              <a:t>160 model contractual clauses</a:t>
            </a:r>
          </a:p>
          <a:p>
            <a:pPr marL="342900" indent="-342900">
              <a:buFont typeface="Arial" panose="020B0604020202020204" pitchFamily="34" charset="0"/>
              <a:buChar char="&gt;"/>
            </a:pPr>
            <a:r>
              <a:rPr lang="en-GB" sz="1600" b="1" dirty="0">
                <a:latin typeface="Arial" panose="020B0604020202020204" pitchFamily="34" charset="0"/>
                <a:ea typeface="Arial" panose="020B0604020202020204" pitchFamily="34" charset="0"/>
              </a:rPr>
              <a:t>European Model Clauses Project </a:t>
            </a:r>
            <a:r>
              <a:rPr lang="en-GB" sz="1600" dirty="0">
                <a:latin typeface="Arial" panose="020B0604020202020204" pitchFamily="34" charset="0"/>
                <a:ea typeface="Arial" panose="020B0604020202020204" pitchFamily="34" charset="0"/>
              </a:rPr>
              <a:t>– EU law</a:t>
            </a:r>
          </a:p>
          <a:p>
            <a:pPr marL="612900" lvl="1" indent="-342900"/>
            <a:r>
              <a:rPr lang="en-GB" sz="1600" dirty="0">
                <a:latin typeface="Arial" panose="020B0604020202020204" pitchFamily="34" charset="0"/>
                <a:ea typeface="Arial" panose="020B0604020202020204" pitchFamily="34" charset="0"/>
              </a:rPr>
              <a:t>European Working Group: academics and legal practitioners</a:t>
            </a:r>
          </a:p>
          <a:p>
            <a:pPr marL="612900" lvl="1" indent="-342900"/>
            <a:r>
              <a:rPr lang="en-GB" sz="1600" dirty="0">
                <a:latin typeface="Arial" panose="020B0604020202020204" pitchFamily="34" charset="0"/>
                <a:ea typeface="Arial" panose="020B0604020202020204" pitchFamily="34" charset="0"/>
              </a:rPr>
              <a:t>Based on ABA MCCs 2.0</a:t>
            </a:r>
          </a:p>
          <a:p>
            <a:pPr marL="612900" lvl="1" indent="-342900"/>
            <a:endParaRPr lang="en-GB" sz="1600" dirty="0">
              <a:latin typeface="Arial" panose="020B0604020202020204" pitchFamily="34" charset="0"/>
              <a:ea typeface="Arial" panose="020B0604020202020204" pitchFamily="34" charset="0"/>
            </a:endParaRPr>
          </a:p>
          <a:p>
            <a:pPr marL="612900" lvl="1" indent="-342900"/>
            <a:endParaRPr lang="en-GB" sz="1600" dirty="0">
              <a:latin typeface="Arial" panose="020B0604020202020204" pitchFamily="34" charset="0"/>
              <a:ea typeface="Arial" panose="020B0604020202020204" pitchFamily="34" charset="0"/>
            </a:endParaRPr>
          </a:p>
          <a:p>
            <a:pPr marL="612900" lvl="1" indent="-342900"/>
            <a:endParaRPr lang="fr-FR" sz="1600" dirty="0">
              <a:latin typeface="Arial" panose="020B0604020202020204" pitchFamily="34" charset="0"/>
              <a:ea typeface="Arial" panose="020B0604020202020204" pitchFamily="34" charset="0"/>
            </a:endParaRPr>
          </a:p>
        </p:txBody>
      </p:sp>
      <p:pic>
        <p:nvPicPr>
          <p:cNvPr id="2" name="Picture 2" descr="Image result for ulb llm international business law">
            <a:hlinkClick r:id="rId2"/>
            <a:extLst>
              <a:ext uri="{FF2B5EF4-FFF2-40B4-BE49-F238E27FC236}">
                <a16:creationId xmlns:a16="http://schemas.microsoft.com/office/drawing/2014/main" id="{259A6221-F689-511B-2BA9-D09F751D5F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10964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descr="|">
            <a:extLst>
              <a:ext uri="{FF2B5EF4-FFF2-40B4-BE49-F238E27FC236}">
                <a16:creationId xmlns:a16="http://schemas.microsoft.com/office/drawing/2014/main" id="{05611BFA-DBFD-44BE-9D47-9D5E927B6FC0}"/>
              </a:ext>
            </a:extLst>
          </p:cNvPr>
          <p:cNvSpPr>
            <a:spLocks noGrp="1"/>
          </p:cNvSpPr>
          <p:nvPr>
            <p:ph type="title"/>
          </p:nvPr>
        </p:nvSpPr>
        <p:spPr>
          <a:xfrm>
            <a:off x="412800" y="374650"/>
            <a:ext cx="11347400" cy="856800"/>
          </a:xfrm>
        </p:spPr>
        <p:txBody>
          <a:bodyPr anchor="ctr">
            <a:normAutofit/>
          </a:bodyPr>
          <a:lstStyle/>
          <a:p>
            <a:r>
              <a:rPr lang="en-GB" dirty="0"/>
              <a:t>ESG model clauses – purposes </a:t>
            </a:r>
          </a:p>
        </p:txBody>
      </p:sp>
      <p:sp>
        <p:nvSpPr>
          <p:cNvPr id="9" name="Content Placeholder 4">
            <a:extLst>
              <a:ext uri="{FF2B5EF4-FFF2-40B4-BE49-F238E27FC236}">
                <a16:creationId xmlns:a16="http://schemas.microsoft.com/office/drawing/2014/main" id="{83CA686D-F7E9-832A-62FE-EE4D0955D7D2}"/>
              </a:ext>
            </a:extLst>
          </p:cNvPr>
          <p:cNvSpPr txBox="1">
            <a:spLocks/>
          </p:cNvSpPr>
          <p:nvPr/>
        </p:nvSpPr>
        <p:spPr>
          <a:xfrm>
            <a:off x="324463" y="1607783"/>
            <a:ext cx="11435737" cy="4707291"/>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Avoiding and minimising ESG adverse impact</a:t>
            </a:r>
          </a:p>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Assigning liability risks</a:t>
            </a:r>
          </a:p>
          <a:p>
            <a:pPr marL="612900" lvl="1" indent="-342900"/>
            <a:r>
              <a:rPr lang="en-GB" sz="1600" dirty="0">
                <a:latin typeface="Arial" panose="020B0604020202020204" pitchFamily="34" charset="0"/>
                <a:ea typeface="Arial" panose="020B0604020202020204" pitchFamily="34" charset="0"/>
              </a:rPr>
              <a:t>Representations and warranties / indemnity</a:t>
            </a:r>
          </a:p>
          <a:p>
            <a:pPr marL="612900" lvl="1" indent="-342900"/>
            <a:r>
              <a:rPr lang="en-GB" sz="1600" dirty="0">
                <a:latin typeface="Arial" panose="020B0604020202020204" pitchFamily="34" charset="0"/>
                <a:ea typeface="Arial" panose="020B0604020202020204" pitchFamily="34" charset="0"/>
              </a:rPr>
              <a:t>Allocate time and cost risks of ESG-related delay and disruption (new legislation, customs seizure, investigation or enforcement action by local authorities, remediation efforts, legal proceedings, etc.)</a:t>
            </a:r>
          </a:p>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Compliance with legal obligations</a:t>
            </a:r>
          </a:p>
          <a:p>
            <a:endParaRPr lang="en-GB" sz="1600" dirty="0">
              <a:latin typeface="Arial" panose="020B0604020202020204" pitchFamily="34" charset="0"/>
              <a:ea typeface="Arial" panose="020B0604020202020204" pitchFamily="34" charset="0"/>
            </a:endParaRPr>
          </a:p>
          <a:p>
            <a:endParaRPr lang="en-GB" sz="1600" dirty="0">
              <a:latin typeface="Arial" panose="020B0604020202020204" pitchFamily="34" charset="0"/>
              <a:ea typeface="Arial" panose="020B0604020202020204" pitchFamily="34" charset="0"/>
            </a:endParaRPr>
          </a:p>
          <a:p>
            <a:pPr marL="612900" lvl="1" indent="-342900"/>
            <a:endParaRPr lang="en-GB" sz="1600" dirty="0">
              <a:latin typeface="Arial" panose="020B0604020202020204" pitchFamily="34" charset="0"/>
              <a:ea typeface="Arial" panose="020B0604020202020204" pitchFamily="34" charset="0"/>
            </a:endParaRPr>
          </a:p>
          <a:p>
            <a:pPr marL="612900" lvl="1" indent="-342900"/>
            <a:endParaRPr lang="en-GB" sz="1600" dirty="0">
              <a:latin typeface="Arial" panose="020B0604020202020204" pitchFamily="34" charset="0"/>
              <a:ea typeface="Arial" panose="020B0604020202020204" pitchFamily="34" charset="0"/>
            </a:endParaRPr>
          </a:p>
          <a:p>
            <a:pPr marL="612900" lvl="1" indent="-342900"/>
            <a:endParaRPr lang="fr-FR" sz="1600" dirty="0">
              <a:latin typeface="Arial" panose="020B0604020202020204" pitchFamily="34" charset="0"/>
              <a:ea typeface="Arial" panose="020B0604020202020204" pitchFamily="34" charset="0"/>
            </a:endParaRPr>
          </a:p>
        </p:txBody>
      </p:sp>
      <p:sp>
        <p:nvSpPr>
          <p:cNvPr id="2" name="TextBox 1">
            <a:extLst>
              <a:ext uri="{FF2B5EF4-FFF2-40B4-BE49-F238E27FC236}">
                <a16:creationId xmlns:a16="http://schemas.microsoft.com/office/drawing/2014/main" id="{7161E10B-0D5D-602A-DB6B-6796FDCDA180}"/>
              </a:ext>
            </a:extLst>
          </p:cNvPr>
          <p:cNvSpPr txBox="1"/>
          <p:nvPr/>
        </p:nvSpPr>
        <p:spPr>
          <a:xfrm>
            <a:off x="1007969" y="4368269"/>
            <a:ext cx="10266465" cy="1384995"/>
          </a:xfrm>
          <a:prstGeom prst="rect">
            <a:avLst/>
          </a:prstGeom>
          <a:noFill/>
        </p:spPr>
        <p:txBody>
          <a:bodyPr wrap="square">
            <a:spAutoFit/>
          </a:bodyPr>
          <a:lstStyle/>
          <a:p>
            <a:pPr>
              <a:spcAft>
                <a:spcPts val="600"/>
              </a:spcAft>
            </a:pPr>
            <a:r>
              <a:rPr lang="en-GB" sz="1500" i="1" dirty="0">
                <a:solidFill>
                  <a:srgbClr val="4D4D4D"/>
                </a:solidFill>
              </a:rPr>
              <a:t>There is also a momentum, particularly among larger corporates, to impose detailed climate change or other ESG-specific requirements on suppliers due to the expectations of external stakeholders, such as investors, who seek to identify ESG risks and issues within businesses, especially across its supply chain.</a:t>
            </a:r>
          </a:p>
          <a:p>
            <a:pPr>
              <a:spcAft>
                <a:spcPts val="600"/>
              </a:spcAft>
            </a:pPr>
            <a:r>
              <a:rPr lang="en-GB" sz="1500" i="1" dirty="0">
                <a:solidFill>
                  <a:srgbClr val="4D4D4D"/>
                </a:solidFill>
                <a:latin typeface="Trade Gothic Next" panose="020B0503040303020004" pitchFamily="34" charset="0"/>
              </a:rPr>
              <a:t>– </a:t>
            </a:r>
            <a:r>
              <a:rPr lang="en-GB" sz="1500" i="1" dirty="0">
                <a:solidFill>
                  <a:srgbClr val="4D4D4D"/>
                </a:solidFill>
                <a:latin typeface="+mj-lt"/>
              </a:rPr>
              <a:t>IBA Report on use of ESG contractual obligations and related disputes (2023), p. 21</a:t>
            </a:r>
          </a:p>
          <a:p>
            <a:pPr>
              <a:spcAft>
                <a:spcPts val="600"/>
              </a:spcAft>
            </a:pPr>
            <a:endParaRPr lang="en-GB" sz="1400" dirty="0"/>
          </a:p>
        </p:txBody>
      </p:sp>
      <p:grpSp>
        <p:nvGrpSpPr>
          <p:cNvPr id="3" name="Group 2">
            <a:extLst>
              <a:ext uri="{FF2B5EF4-FFF2-40B4-BE49-F238E27FC236}">
                <a16:creationId xmlns:a16="http://schemas.microsoft.com/office/drawing/2014/main" id="{ECBCEDEF-F249-D0B0-2FB8-DAE362B865FC}"/>
              </a:ext>
            </a:extLst>
          </p:cNvPr>
          <p:cNvGrpSpPr/>
          <p:nvPr/>
        </p:nvGrpSpPr>
        <p:grpSpPr>
          <a:xfrm rot="10800000">
            <a:off x="431800" y="4187987"/>
            <a:ext cx="517409" cy="427315"/>
            <a:chOff x="2908606" y="3150828"/>
            <a:chExt cx="1762254" cy="1309251"/>
          </a:xfrm>
          <a:solidFill>
            <a:srgbClr val="94A9CD"/>
          </a:solidFill>
          <a:effectLst/>
        </p:grpSpPr>
        <p:grpSp>
          <p:nvGrpSpPr>
            <p:cNvPr id="4" name="Group 3">
              <a:extLst>
                <a:ext uri="{FF2B5EF4-FFF2-40B4-BE49-F238E27FC236}">
                  <a16:creationId xmlns:a16="http://schemas.microsoft.com/office/drawing/2014/main" id="{03D5E6A3-CEE0-C356-6ADD-14F0C0EE0D74}"/>
                </a:ext>
              </a:extLst>
            </p:cNvPr>
            <p:cNvGrpSpPr/>
            <p:nvPr/>
          </p:nvGrpSpPr>
          <p:grpSpPr>
            <a:xfrm rot="384900">
              <a:off x="2908606" y="3150828"/>
              <a:ext cx="835466" cy="1309251"/>
              <a:chOff x="4671752" y="4126257"/>
              <a:chExt cx="1662545" cy="2605359"/>
            </a:xfrm>
            <a:grpFill/>
            <a:effectLst/>
          </p:grpSpPr>
          <p:sp>
            <p:nvSpPr>
              <p:cNvPr id="8" name="Oval 7">
                <a:extLst>
                  <a:ext uri="{FF2B5EF4-FFF2-40B4-BE49-F238E27FC236}">
                    <a16:creationId xmlns:a16="http://schemas.microsoft.com/office/drawing/2014/main" id="{B729FB06-2AA6-DC8A-5D38-6F717B7832C8}"/>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0" name="Moon 9">
                <a:extLst>
                  <a:ext uri="{FF2B5EF4-FFF2-40B4-BE49-F238E27FC236}">
                    <a16:creationId xmlns:a16="http://schemas.microsoft.com/office/drawing/2014/main" id="{E2513201-23B3-2076-028D-075A6DC5A27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5" name="Group 4">
              <a:extLst>
                <a:ext uri="{FF2B5EF4-FFF2-40B4-BE49-F238E27FC236}">
                  <a16:creationId xmlns:a16="http://schemas.microsoft.com/office/drawing/2014/main" id="{0165163D-1F33-AB69-BD9B-E7EC5E1533AE}"/>
                </a:ext>
              </a:extLst>
            </p:cNvPr>
            <p:cNvGrpSpPr/>
            <p:nvPr/>
          </p:nvGrpSpPr>
          <p:grpSpPr>
            <a:xfrm rot="384900">
              <a:off x="3835394" y="3150828"/>
              <a:ext cx="835466" cy="1309251"/>
              <a:chOff x="4671752" y="4126257"/>
              <a:chExt cx="1662545" cy="2605359"/>
            </a:xfrm>
            <a:grpFill/>
            <a:effectLst/>
          </p:grpSpPr>
          <p:sp>
            <p:nvSpPr>
              <p:cNvPr id="6" name="Oval 5">
                <a:extLst>
                  <a:ext uri="{FF2B5EF4-FFF2-40B4-BE49-F238E27FC236}">
                    <a16:creationId xmlns:a16="http://schemas.microsoft.com/office/drawing/2014/main" id="{F6CA08D3-E891-6D3F-D686-1967E5FB675E}"/>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7" name="Moon 6">
                <a:extLst>
                  <a:ext uri="{FF2B5EF4-FFF2-40B4-BE49-F238E27FC236}">
                    <a16:creationId xmlns:a16="http://schemas.microsoft.com/office/drawing/2014/main" id="{7C943AE3-3655-EE8C-1488-61BD40D3ECC9}"/>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grpSp>
        <p:nvGrpSpPr>
          <p:cNvPr id="11" name="Group 10">
            <a:extLst>
              <a:ext uri="{FF2B5EF4-FFF2-40B4-BE49-F238E27FC236}">
                <a16:creationId xmlns:a16="http://schemas.microsoft.com/office/drawing/2014/main" id="{21B11D91-A1DF-B08B-68B2-53B588EC20C0}"/>
              </a:ext>
            </a:extLst>
          </p:cNvPr>
          <p:cNvGrpSpPr/>
          <p:nvPr/>
        </p:nvGrpSpPr>
        <p:grpSpPr>
          <a:xfrm>
            <a:off x="8397928" y="5393196"/>
            <a:ext cx="517409" cy="427315"/>
            <a:chOff x="2908606" y="3150828"/>
            <a:chExt cx="1762254" cy="1309251"/>
          </a:xfrm>
          <a:solidFill>
            <a:srgbClr val="94A9CD"/>
          </a:solidFill>
          <a:effectLst/>
        </p:grpSpPr>
        <p:grpSp>
          <p:nvGrpSpPr>
            <p:cNvPr id="12" name="Group 11">
              <a:extLst>
                <a:ext uri="{FF2B5EF4-FFF2-40B4-BE49-F238E27FC236}">
                  <a16:creationId xmlns:a16="http://schemas.microsoft.com/office/drawing/2014/main" id="{B76AC3FF-39B8-84B6-A0D7-1D65D5CC56B3}"/>
                </a:ext>
              </a:extLst>
            </p:cNvPr>
            <p:cNvGrpSpPr/>
            <p:nvPr/>
          </p:nvGrpSpPr>
          <p:grpSpPr>
            <a:xfrm rot="384900">
              <a:off x="2908606" y="3150828"/>
              <a:ext cx="835466" cy="1309251"/>
              <a:chOff x="4671752" y="4126257"/>
              <a:chExt cx="1662545" cy="2605359"/>
            </a:xfrm>
            <a:grpFill/>
            <a:effectLst/>
          </p:grpSpPr>
          <p:sp>
            <p:nvSpPr>
              <p:cNvPr id="16" name="Oval 15">
                <a:extLst>
                  <a:ext uri="{FF2B5EF4-FFF2-40B4-BE49-F238E27FC236}">
                    <a16:creationId xmlns:a16="http://schemas.microsoft.com/office/drawing/2014/main" id="{1B1EB2F8-5C90-8DC8-7374-7E9ADFEDBEC8}"/>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7" name="Moon 16">
                <a:extLst>
                  <a:ext uri="{FF2B5EF4-FFF2-40B4-BE49-F238E27FC236}">
                    <a16:creationId xmlns:a16="http://schemas.microsoft.com/office/drawing/2014/main" id="{EC068935-6E8D-CD1B-0E8C-DAF126688704}"/>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13" name="Group 12">
              <a:extLst>
                <a:ext uri="{FF2B5EF4-FFF2-40B4-BE49-F238E27FC236}">
                  <a16:creationId xmlns:a16="http://schemas.microsoft.com/office/drawing/2014/main" id="{278997D3-ACA2-32AA-FC11-55DD05CF5739}"/>
                </a:ext>
              </a:extLst>
            </p:cNvPr>
            <p:cNvGrpSpPr/>
            <p:nvPr/>
          </p:nvGrpSpPr>
          <p:grpSpPr>
            <a:xfrm rot="384900">
              <a:off x="3835394" y="3150828"/>
              <a:ext cx="835466" cy="1309251"/>
              <a:chOff x="4671752" y="4126257"/>
              <a:chExt cx="1662545" cy="2605359"/>
            </a:xfrm>
            <a:grpFill/>
            <a:effectLst/>
          </p:grpSpPr>
          <p:sp>
            <p:nvSpPr>
              <p:cNvPr id="14" name="Oval 13">
                <a:extLst>
                  <a:ext uri="{FF2B5EF4-FFF2-40B4-BE49-F238E27FC236}">
                    <a16:creationId xmlns:a16="http://schemas.microsoft.com/office/drawing/2014/main" id="{11A59367-FD13-EA6C-6C92-7654F873CAA4}"/>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5" name="Moon 14">
                <a:extLst>
                  <a:ext uri="{FF2B5EF4-FFF2-40B4-BE49-F238E27FC236}">
                    <a16:creationId xmlns:a16="http://schemas.microsoft.com/office/drawing/2014/main" id="{6E6D0D70-431E-A347-197C-6536F46A425D}"/>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pic>
        <p:nvPicPr>
          <p:cNvPr id="18" name="Picture 2" descr="Image result for ulb llm international business law">
            <a:hlinkClick r:id="rId2"/>
            <a:extLst>
              <a:ext uri="{FF2B5EF4-FFF2-40B4-BE49-F238E27FC236}">
                <a16:creationId xmlns:a16="http://schemas.microsoft.com/office/drawing/2014/main" id="{8432F697-330A-4AA3-8C12-20AC905697A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5127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Example of clause on ESG regulatory change</a:t>
            </a:r>
          </a:p>
        </p:txBody>
      </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1" name="Rectangle 30">
            <a:extLst>
              <a:ext uri="{FF2B5EF4-FFF2-40B4-BE49-F238E27FC236}">
                <a16:creationId xmlns:a16="http://schemas.microsoft.com/office/drawing/2014/main" id="{DC2C26E6-4260-4B98-B59D-B00C417D408F}"/>
              </a:ext>
            </a:extLst>
          </p:cNvPr>
          <p:cNvSpPr>
            <a:spLocks/>
          </p:cNvSpPr>
          <p:nvPr/>
        </p:nvSpPr>
        <p:spPr>
          <a:xfrm>
            <a:off x="6541919" y="3097245"/>
            <a:ext cx="1209602" cy="915841"/>
          </a:xfrm>
          <a:prstGeom prst="rect">
            <a:avLst/>
          </a:prstGeom>
        </p:spPr>
        <p:txBody>
          <a:bodyPr wrap="square">
            <a:noAutofit/>
          </a:bodyPr>
          <a:lstStyle/>
          <a:p>
            <a:pPr algn="ctr">
              <a:tabLst>
                <a:tab pos="720725" algn="l"/>
              </a:tabLst>
            </a:pPr>
            <a:r>
              <a:rPr lang="en-GB" sz="1000" dirty="0">
                <a:solidFill>
                  <a:schemeClr val="bg1"/>
                </a:solidFill>
              </a:rPr>
              <a:t>‘Green’ and ‘sustainable’ financial products are on the rise</a:t>
            </a:r>
          </a:p>
        </p:txBody>
      </p:sp>
      <p:sp>
        <p:nvSpPr>
          <p:cNvPr id="32" name="Rectangle 31">
            <a:extLst>
              <a:ext uri="{FF2B5EF4-FFF2-40B4-BE49-F238E27FC236}">
                <a16:creationId xmlns:a16="http://schemas.microsoft.com/office/drawing/2014/main" id="{8D67819C-F445-4991-A33A-FBB184251BAC}"/>
              </a:ext>
            </a:extLst>
          </p:cNvPr>
          <p:cNvSpPr>
            <a:spLocks/>
          </p:cNvSpPr>
          <p:nvPr/>
        </p:nvSpPr>
        <p:spPr>
          <a:xfrm>
            <a:off x="7448734" y="2181404"/>
            <a:ext cx="1456427" cy="915841"/>
          </a:xfrm>
          <a:prstGeom prst="rect">
            <a:avLst/>
          </a:prstGeom>
        </p:spPr>
        <p:txBody>
          <a:bodyPr wrap="square">
            <a:noAutofit/>
          </a:bodyPr>
          <a:lstStyle/>
          <a:p>
            <a:pPr algn="ctr">
              <a:tabLst>
                <a:tab pos="720725" algn="l"/>
              </a:tabLst>
            </a:pPr>
            <a:r>
              <a:rPr lang="en-GB" sz="1000" dirty="0">
                <a:solidFill>
                  <a:schemeClr val="bg1"/>
                </a:solidFill>
              </a:rPr>
              <a:t>Increasingly ESG due diligence is a major factor on transactions</a:t>
            </a: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05075" y="216566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943761"/>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394108"/>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grpSp>
        <p:nvGrpSpPr>
          <p:cNvPr id="4" name="Group 3">
            <a:extLst>
              <a:ext uri="{FF2B5EF4-FFF2-40B4-BE49-F238E27FC236}">
                <a16:creationId xmlns:a16="http://schemas.microsoft.com/office/drawing/2014/main" id="{626EBCE6-D1B1-840F-1AF5-FB5B2D3B67F8}"/>
              </a:ext>
            </a:extLst>
          </p:cNvPr>
          <p:cNvGrpSpPr/>
          <p:nvPr/>
        </p:nvGrpSpPr>
        <p:grpSpPr>
          <a:xfrm>
            <a:off x="412800" y="1409700"/>
            <a:ext cx="6309302" cy="4741964"/>
            <a:chOff x="2595771" y="470647"/>
            <a:chExt cx="7000457" cy="5623867"/>
          </a:xfrm>
        </p:grpSpPr>
        <p:pic>
          <p:nvPicPr>
            <p:cNvPr id="6" name="Picture 5">
              <a:extLst>
                <a:ext uri="{FF2B5EF4-FFF2-40B4-BE49-F238E27FC236}">
                  <a16:creationId xmlns:a16="http://schemas.microsoft.com/office/drawing/2014/main" id="{6821EADE-7553-67F7-1251-098C86C5E0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95771" y="470647"/>
              <a:ext cx="7000457" cy="5201376"/>
            </a:xfrm>
            <a:prstGeom prst="rect">
              <a:avLst/>
            </a:prstGeom>
          </p:spPr>
        </p:pic>
        <p:pic>
          <p:nvPicPr>
            <p:cNvPr id="7" name="Picture 6">
              <a:extLst>
                <a:ext uri="{FF2B5EF4-FFF2-40B4-BE49-F238E27FC236}">
                  <a16:creationId xmlns:a16="http://schemas.microsoft.com/office/drawing/2014/main" id="{B235808B-5D6E-C4F4-FFB6-25D1A1C21C12}"/>
                </a:ext>
              </a:extLst>
            </p:cNvPr>
            <p:cNvPicPr>
              <a:picLocks noChangeAspect="1"/>
            </p:cNvPicPr>
            <p:nvPr/>
          </p:nvPicPr>
          <p:blipFill rotWithShape="1">
            <a:blip r:embed="rId5"/>
            <a:srcRect t="31425"/>
            <a:stretch/>
          </p:blipFill>
          <p:spPr>
            <a:xfrm>
              <a:off x="3601657" y="5567515"/>
              <a:ext cx="5898777" cy="526999"/>
            </a:xfrm>
            <a:prstGeom prst="rect">
              <a:avLst/>
            </a:prstGeom>
          </p:spPr>
        </p:pic>
      </p:grpSp>
      <p:pic>
        <p:nvPicPr>
          <p:cNvPr id="9" name="Picture 8" descr="Image result for ulb llm international business law">
            <a:hlinkClick r:id="rId6"/>
            <a:extLst>
              <a:ext uri="{FF2B5EF4-FFF2-40B4-BE49-F238E27FC236}">
                <a16:creationId xmlns:a16="http://schemas.microsoft.com/office/drawing/2014/main" id="{768B5E49-EF54-6182-5E92-7F710F010B3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932603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Example of requested ESG covenant for an industrial project</a:t>
            </a:r>
          </a:p>
        </p:txBody>
      </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1" name="Rectangle 30">
            <a:extLst>
              <a:ext uri="{FF2B5EF4-FFF2-40B4-BE49-F238E27FC236}">
                <a16:creationId xmlns:a16="http://schemas.microsoft.com/office/drawing/2014/main" id="{DC2C26E6-4260-4B98-B59D-B00C417D408F}"/>
              </a:ext>
            </a:extLst>
          </p:cNvPr>
          <p:cNvSpPr>
            <a:spLocks/>
          </p:cNvSpPr>
          <p:nvPr/>
        </p:nvSpPr>
        <p:spPr>
          <a:xfrm>
            <a:off x="6541919" y="3097245"/>
            <a:ext cx="1209602" cy="915841"/>
          </a:xfrm>
          <a:prstGeom prst="rect">
            <a:avLst/>
          </a:prstGeom>
        </p:spPr>
        <p:txBody>
          <a:bodyPr wrap="square">
            <a:noAutofit/>
          </a:bodyPr>
          <a:lstStyle/>
          <a:p>
            <a:pPr algn="ctr">
              <a:tabLst>
                <a:tab pos="720725" algn="l"/>
              </a:tabLst>
            </a:pPr>
            <a:r>
              <a:rPr lang="en-GB" sz="1000" dirty="0">
                <a:solidFill>
                  <a:schemeClr val="bg1"/>
                </a:solidFill>
              </a:rPr>
              <a:t>‘Green’ and ‘sustainable’ financial products are on the rise</a:t>
            </a:r>
          </a:p>
        </p:txBody>
      </p:sp>
      <p:sp>
        <p:nvSpPr>
          <p:cNvPr id="32" name="Rectangle 31">
            <a:extLst>
              <a:ext uri="{FF2B5EF4-FFF2-40B4-BE49-F238E27FC236}">
                <a16:creationId xmlns:a16="http://schemas.microsoft.com/office/drawing/2014/main" id="{8D67819C-F445-4991-A33A-FBB184251BAC}"/>
              </a:ext>
            </a:extLst>
          </p:cNvPr>
          <p:cNvSpPr>
            <a:spLocks/>
          </p:cNvSpPr>
          <p:nvPr/>
        </p:nvSpPr>
        <p:spPr>
          <a:xfrm>
            <a:off x="7448734" y="2181404"/>
            <a:ext cx="1456427" cy="915841"/>
          </a:xfrm>
          <a:prstGeom prst="rect">
            <a:avLst/>
          </a:prstGeom>
        </p:spPr>
        <p:txBody>
          <a:bodyPr wrap="square">
            <a:noAutofit/>
          </a:bodyPr>
          <a:lstStyle/>
          <a:p>
            <a:pPr algn="ctr">
              <a:tabLst>
                <a:tab pos="720725" algn="l"/>
              </a:tabLst>
            </a:pPr>
            <a:r>
              <a:rPr lang="en-GB" sz="1000" dirty="0">
                <a:solidFill>
                  <a:schemeClr val="bg1"/>
                </a:solidFill>
              </a:rPr>
              <a:t>Increasingly ESG due diligence is a major factor on transactions</a:t>
            </a: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05075" y="216566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943761"/>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394108"/>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pic>
        <p:nvPicPr>
          <p:cNvPr id="5" name="Picture 4">
            <a:extLst>
              <a:ext uri="{FF2B5EF4-FFF2-40B4-BE49-F238E27FC236}">
                <a16:creationId xmlns:a16="http://schemas.microsoft.com/office/drawing/2014/main" id="{5F3F7427-782C-1D39-46EE-D3756D626C96}"/>
              </a:ext>
            </a:extLst>
          </p:cNvPr>
          <p:cNvPicPr>
            <a:picLocks noChangeAspect="1"/>
          </p:cNvPicPr>
          <p:nvPr/>
        </p:nvPicPr>
        <p:blipFill>
          <a:blip r:embed="rId4"/>
          <a:stretch>
            <a:fillRect/>
          </a:stretch>
        </p:blipFill>
        <p:spPr>
          <a:xfrm>
            <a:off x="412800" y="1736822"/>
            <a:ext cx="5833408" cy="3616266"/>
          </a:xfrm>
          <a:prstGeom prst="rect">
            <a:avLst/>
          </a:prstGeom>
        </p:spPr>
      </p:pic>
      <p:pic>
        <p:nvPicPr>
          <p:cNvPr id="8" name="Picture 7">
            <a:extLst>
              <a:ext uri="{FF2B5EF4-FFF2-40B4-BE49-F238E27FC236}">
                <a16:creationId xmlns:a16="http://schemas.microsoft.com/office/drawing/2014/main" id="{C069459B-8FCC-54BE-9F46-0BFE3800CD64}"/>
              </a:ext>
            </a:extLst>
          </p:cNvPr>
          <p:cNvPicPr>
            <a:picLocks noChangeAspect="1"/>
          </p:cNvPicPr>
          <p:nvPr/>
        </p:nvPicPr>
        <p:blipFill>
          <a:blip r:embed="rId5"/>
          <a:stretch>
            <a:fillRect/>
          </a:stretch>
        </p:blipFill>
        <p:spPr>
          <a:xfrm>
            <a:off x="6373714" y="1919128"/>
            <a:ext cx="5563476" cy="3433960"/>
          </a:xfrm>
          <a:prstGeom prst="rect">
            <a:avLst/>
          </a:prstGeom>
        </p:spPr>
      </p:pic>
      <p:pic>
        <p:nvPicPr>
          <p:cNvPr id="3" name="Picture 2" descr="Image result for ulb llm international business law">
            <a:hlinkClick r:id="rId6"/>
            <a:extLst>
              <a:ext uri="{FF2B5EF4-FFF2-40B4-BE49-F238E27FC236}">
                <a16:creationId xmlns:a16="http://schemas.microsoft.com/office/drawing/2014/main" id="{93986EFB-392E-A125-1F8D-5A9242A769A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724772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M&amp;A context</a:t>
            </a:r>
          </a:p>
        </p:txBody>
      </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1" name="Rectangle 30">
            <a:extLst>
              <a:ext uri="{FF2B5EF4-FFF2-40B4-BE49-F238E27FC236}">
                <a16:creationId xmlns:a16="http://schemas.microsoft.com/office/drawing/2014/main" id="{DC2C26E6-4260-4B98-B59D-B00C417D408F}"/>
              </a:ext>
            </a:extLst>
          </p:cNvPr>
          <p:cNvSpPr>
            <a:spLocks/>
          </p:cNvSpPr>
          <p:nvPr/>
        </p:nvSpPr>
        <p:spPr>
          <a:xfrm>
            <a:off x="6541919" y="3097245"/>
            <a:ext cx="1209602" cy="915841"/>
          </a:xfrm>
          <a:prstGeom prst="rect">
            <a:avLst/>
          </a:prstGeom>
        </p:spPr>
        <p:txBody>
          <a:bodyPr wrap="square">
            <a:noAutofit/>
          </a:bodyPr>
          <a:lstStyle/>
          <a:p>
            <a:pPr algn="ctr">
              <a:tabLst>
                <a:tab pos="720725" algn="l"/>
              </a:tabLst>
            </a:pPr>
            <a:r>
              <a:rPr lang="en-GB" sz="1000" dirty="0">
                <a:solidFill>
                  <a:schemeClr val="bg1"/>
                </a:solidFill>
              </a:rPr>
              <a:t>‘Green’ and ‘sustainable’ financial products are on the rise</a:t>
            </a:r>
          </a:p>
        </p:txBody>
      </p:sp>
      <p:sp>
        <p:nvSpPr>
          <p:cNvPr id="32" name="Rectangle 31">
            <a:extLst>
              <a:ext uri="{FF2B5EF4-FFF2-40B4-BE49-F238E27FC236}">
                <a16:creationId xmlns:a16="http://schemas.microsoft.com/office/drawing/2014/main" id="{8D67819C-F445-4991-A33A-FBB184251BAC}"/>
              </a:ext>
            </a:extLst>
          </p:cNvPr>
          <p:cNvSpPr>
            <a:spLocks/>
          </p:cNvSpPr>
          <p:nvPr/>
        </p:nvSpPr>
        <p:spPr>
          <a:xfrm>
            <a:off x="7448734" y="2181404"/>
            <a:ext cx="1456427" cy="915841"/>
          </a:xfrm>
          <a:prstGeom prst="rect">
            <a:avLst/>
          </a:prstGeom>
        </p:spPr>
        <p:txBody>
          <a:bodyPr wrap="square">
            <a:noAutofit/>
          </a:bodyPr>
          <a:lstStyle/>
          <a:p>
            <a:pPr algn="ctr">
              <a:tabLst>
                <a:tab pos="720725" algn="l"/>
              </a:tabLst>
            </a:pPr>
            <a:r>
              <a:rPr lang="en-GB" sz="1000" dirty="0">
                <a:solidFill>
                  <a:schemeClr val="bg1"/>
                </a:solidFill>
              </a:rPr>
              <a:t>Increasingly ESG due diligence is a major factor on transactions</a:t>
            </a: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05075" y="216566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943761"/>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394108"/>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pic>
        <p:nvPicPr>
          <p:cNvPr id="3" name="Picture 2" descr="Image result for ulb llm international business law">
            <a:hlinkClick r:id="rId4"/>
            <a:extLst>
              <a:ext uri="{FF2B5EF4-FFF2-40B4-BE49-F238E27FC236}">
                <a16:creationId xmlns:a16="http://schemas.microsoft.com/office/drawing/2014/main" id="{93986EFB-392E-A125-1F8D-5A9242A769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4">
            <a:extLst>
              <a:ext uri="{FF2B5EF4-FFF2-40B4-BE49-F238E27FC236}">
                <a16:creationId xmlns:a16="http://schemas.microsoft.com/office/drawing/2014/main" id="{43E39CC8-460A-3767-249D-0CA110043DDF}"/>
              </a:ext>
            </a:extLst>
          </p:cNvPr>
          <p:cNvSpPr txBox="1">
            <a:spLocks/>
          </p:cNvSpPr>
          <p:nvPr/>
        </p:nvSpPr>
        <p:spPr>
          <a:xfrm>
            <a:off x="324463" y="1548051"/>
            <a:ext cx="11435737" cy="4367124"/>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Due diligence, where applicable, can be geared towards identifying, managing and allocating ESG-related risks – ESG-specific due diligence is increasingly more common-place. Indemnities will often track the findings (or lack thereof) of the due diligence process</a:t>
            </a:r>
          </a:p>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The usual representation and warranties sought in M&amp;A transactions (assets of the business are in good repair; the business operates in compliance with all applicable laws) remains relevant as a result of the ESG dimension of the transaction</a:t>
            </a:r>
          </a:p>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However, in light of the ESG dimension, buyers may additionally seek to tailor representations and warranties to pin-point key ESG issues, such as compliance with particular environmental laws or reporting regimes (such as gender pay gap or modern slavery reporting)</a:t>
            </a:r>
          </a:p>
          <a:p>
            <a:pPr marL="342900" indent="-342900">
              <a:buFont typeface="Arial" panose="020B0604020202020204" pitchFamily="34" charset="0"/>
              <a:buChar char="&gt;"/>
            </a:pPr>
            <a:r>
              <a:rPr lang="en-GB" sz="1600" dirty="0">
                <a:latin typeface="Arial" panose="020B0604020202020204" pitchFamily="34" charset="0"/>
                <a:ea typeface="Arial" panose="020B0604020202020204" pitchFamily="34" charset="0"/>
              </a:rPr>
              <a:t>Example: MDW Holdings Ltd v Norvill [2022] EWCA (</a:t>
            </a:r>
            <a:r>
              <a:rPr lang="en-GB" sz="1600" dirty="0" err="1">
                <a:latin typeface="Arial" panose="020B0604020202020204" pitchFamily="34" charset="0"/>
                <a:ea typeface="Arial" panose="020B0604020202020204" pitchFamily="34" charset="0"/>
              </a:rPr>
              <a:t>Civ</a:t>
            </a:r>
            <a:r>
              <a:rPr lang="en-GB" sz="1600" dirty="0">
                <a:latin typeface="Arial" panose="020B0604020202020204" pitchFamily="34" charset="0"/>
                <a:ea typeface="Arial" panose="020B0604020202020204" pitchFamily="34" charset="0"/>
              </a:rPr>
              <a:t>) 883: It transpired that the Sellers had been operating the purchased company in breach of applicable environmental regulations and had misled regulators. The Buyer brought a claim for damages in deceit and for breach of warranty against the Sellers, relying inter alia on ESG focussed warranties, including: “</a:t>
            </a:r>
            <a:r>
              <a:rPr lang="en-GB" sz="1600" i="1" dirty="0">
                <a:latin typeface="Arial" panose="020B0604020202020204" pitchFamily="34" charset="0"/>
                <a:ea typeface="Arial" panose="020B0604020202020204" pitchFamily="34" charset="0"/>
              </a:rPr>
              <a:t>29.2 The Company and the Subsidiary have at all relevant times obtained and complied in all material respects [with] all EHS Permits. All EHS Permits currently held by the Company and the Subsidiary are in full force and effect, and, so far as the Sellers are aware, there are no facts or circumstances in existence as at Completion that are likely to result in the revocation, suspension, variation or non-renewal of any EHS Permits</a:t>
            </a:r>
            <a:r>
              <a:rPr lang="en-GB" sz="1600" dirty="0">
                <a:latin typeface="Arial" panose="020B0604020202020204" pitchFamily="34" charset="0"/>
                <a:ea typeface="Arial" panose="020B0604020202020204" pitchFamily="34" charset="0"/>
              </a:rPr>
              <a:t>.”</a:t>
            </a:r>
          </a:p>
          <a:p>
            <a:pPr marL="612900" lvl="1" indent="-342900"/>
            <a:endParaRPr lang="fr-FR" sz="1600" dirty="0">
              <a:latin typeface="Arial" panose="020B0604020202020204" pitchFamily="34" charset="0"/>
              <a:ea typeface="Arial" panose="020B0604020202020204" pitchFamily="34" charset="0"/>
            </a:endParaRPr>
          </a:p>
        </p:txBody>
      </p:sp>
    </p:spTree>
    <p:custDataLst>
      <p:tags r:id="rId1"/>
    </p:custDataLst>
    <p:extLst>
      <p:ext uri="{BB962C8B-B14F-4D97-AF65-F5344CB8AC3E}">
        <p14:creationId xmlns:p14="http://schemas.microsoft.com/office/powerpoint/2010/main" val="900185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Title 2">
            <a:extLst>
              <a:ext uri="{FF2B5EF4-FFF2-40B4-BE49-F238E27FC236}">
                <a16:creationId xmlns:a16="http://schemas.microsoft.com/office/drawing/2014/main" id="{0E85B113-992D-48CD-AE96-45D6C945886E}"/>
              </a:ext>
            </a:extLst>
          </p:cNvPr>
          <p:cNvSpPr>
            <a:spLocks noGrp="1"/>
          </p:cNvSpPr>
          <p:nvPr>
            <p:ph type="title"/>
          </p:nvPr>
        </p:nvSpPr>
        <p:spPr>
          <a:xfrm>
            <a:off x="422275" y="409861"/>
            <a:ext cx="11347450" cy="857250"/>
          </a:xfrm>
        </p:spPr>
        <p:txBody>
          <a:bodyPr/>
          <a:lstStyle/>
          <a:p>
            <a:r>
              <a:rPr lang="en-GB" dirty="0"/>
              <a:t>Global trends in ESG litigation</a:t>
            </a:r>
          </a:p>
        </p:txBody>
      </p:sp>
      <p:sp>
        <p:nvSpPr>
          <p:cNvPr id="54" name="TextBox 53">
            <a:extLst>
              <a:ext uri="{FF2B5EF4-FFF2-40B4-BE49-F238E27FC236}">
                <a16:creationId xmlns:a16="http://schemas.microsoft.com/office/drawing/2014/main" id="{78DD4FD2-302A-4D7E-B7D7-64CFFDA19E4A}"/>
              </a:ext>
            </a:extLst>
          </p:cNvPr>
          <p:cNvSpPr txBox="1"/>
          <p:nvPr/>
        </p:nvSpPr>
        <p:spPr>
          <a:xfrm>
            <a:off x="8959130" y="1466256"/>
            <a:ext cx="3054793" cy="160043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
                <a:srgbClr val="66CCCC"/>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International trend of activists challenging government or central bank policies (e.g. </a:t>
            </a:r>
            <a:r>
              <a:rPr kumimoji="0" lang="en-GB" sz="1100" b="0" i="0" u="none" strike="noStrike" kern="1200" cap="none" spc="0" normalizeH="0" baseline="0" noProof="0" dirty="0" err="1">
                <a:ln>
                  <a:noFill/>
                </a:ln>
                <a:solidFill>
                  <a:srgbClr val="4D4D4D"/>
                </a:solidFill>
                <a:effectLst/>
                <a:uLnTx/>
                <a:uFillTx/>
                <a:latin typeface="Arial"/>
                <a:ea typeface="+mn-ea"/>
                <a:cs typeface="Arial"/>
              </a:rPr>
              <a:t>ClientEarth</a:t>
            </a:r>
            <a:r>
              <a:rPr kumimoji="0" lang="en-GB" sz="1100" b="0" i="0" u="none" strike="noStrike" kern="1200" cap="none" spc="0" normalizeH="0" baseline="0" noProof="0" dirty="0">
                <a:ln>
                  <a:noFill/>
                </a:ln>
                <a:solidFill>
                  <a:srgbClr val="4D4D4D"/>
                </a:solidFill>
                <a:effectLst/>
                <a:uLnTx/>
                <a:uFillTx/>
                <a:latin typeface="Arial"/>
                <a:ea typeface="+mn-ea"/>
                <a:cs typeface="Arial"/>
              </a:rPr>
              <a:t> / NBB) and permitting decisions for inconsistency with climate targets</a:t>
            </a:r>
          </a:p>
          <a:p>
            <a:pPr marL="171450" indent="-171450">
              <a:spcAft>
                <a:spcPts val="600"/>
              </a:spcAft>
              <a:buClr>
                <a:srgbClr val="66CCCC"/>
              </a:buClr>
              <a:buFont typeface="Arial" panose="020B0604020202020204" pitchFamily="34" charset="0"/>
              <a:buChar char="&gt;"/>
              <a:defRPr/>
            </a:pPr>
            <a:r>
              <a:rPr kumimoji="0" lang="en-GB" sz="11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a:rPr>
              <a:t>Growing trend of activists challenging project specific approvals, seeking to de-rail planned infrastructure investments</a:t>
            </a:r>
            <a:endParaRPr kumimoji="0" lang="en-GB" sz="1100" b="0" i="0" u="none" strike="noStrike" kern="1200" cap="none" spc="0" normalizeH="0" baseline="0" noProof="0" dirty="0">
              <a:ln>
                <a:noFill/>
              </a:ln>
              <a:solidFill>
                <a:srgbClr val="4D4D4D"/>
              </a:solidFill>
              <a:effectLst/>
              <a:uLnTx/>
              <a:uFillTx/>
              <a:latin typeface="Arial"/>
              <a:ea typeface="+mn-ea"/>
              <a:cs typeface="Arial"/>
            </a:endParaRPr>
          </a:p>
          <a:p>
            <a:pPr marL="171450" marR="0" lvl="0" indent="-171450" algn="l" defTabSz="914400" rtl="0" eaLnBrk="1" fontAlgn="auto" latinLnBrk="0" hangingPunct="1">
              <a:lnSpc>
                <a:spcPct val="100000"/>
              </a:lnSpc>
              <a:spcBef>
                <a:spcPts val="0"/>
              </a:spcBef>
              <a:spcAft>
                <a:spcPts val="600"/>
              </a:spcAft>
              <a:buClr>
                <a:srgbClr val="66CCCC"/>
              </a:buClr>
              <a:buSzTx/>
              <a:buFont typeface="Arial" panose="020B0604020202020204" pitchFamily="34" charset="0"/>
              <a:buChar char="&gt;"/>
              <a:tabLst/>
              <a:defRPr/>
            </a:pPr>
            <a:endParaRPr kumimoji="0" lang="en-GB" sz="1100" b="0" i="0" u="none" strike="noStrike" kern="1200" cap="none" spc="0" normalizeH="0" baseline="0" noProof="0" dirty="0">
              <a:ln>
                <a:noFill/>
              </a:ln>
              <a:solidFill>
                <a:srgbClr val="4D4D4D"/>
              </a:solidFill>
              <a:effectLst/>
              <a:uLnTx/>
              <a:uFillTx/>
              <a:latin typeface="Arial"/>
              <a:ea typeface="+mn-ea"/>
              <a:cs typeface="Arial"/>
            </a:endParaRPr>
          </a:p>
        </p:txBody>
      </p:sp>
      <p:sp>
        <p:nvSpPr>
          <p:cNvPr id="55" name="TextBox 54">
            <a:extLst>
              <a:ext uri="{FF2B5EF4-FFF2-40B4-BE49-F238E27FC236}">
                <a16:creationId xmlns:a16="http://schemas.microsoft.com/office/drawing/2014/main" id="{2DF3C46C-D691-4BE3-BDD8-5732935BD03D}"/>
              </a:ext>
            </a:extLst>
          </p:cNvPr>
          <p:cNvSpPr txBox="1"/>
          <p:nvPr/>
        </p:nvSpPr>
        <p:spPr>
          <a:xfrm>
            <a:off x="8935056" y="3836186"/>
            <a:ext cx="3031115" cy="2277547"/>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
                <a:srgbClr val="AF005F"/>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Emerging trend of claims against parent companies of multinational groups alleging breach of a duty of care owed to those impacted by an alleged failure to adhere to ESG standards</a:t>
            </a:r>
          </a:p>
          <a:p>
            <a:pPr marL="171450" marR="0" lvl="0" indent="-171450" algn="l" defTabSz="914400" rtl="0" eaLnBrk="1" fontAlgn="auto" latinLnBrk="0" hangingPunct="1">
              <a:lnSpc>
                <a:spcPct val="100000"/>
              </a:lnSpc>
              <a:spcBef>
                <a:spcPts val="0"/>
              </a:spcBef>
              <a:spcAft>
                <a:spcPts val="600"/>
              </a:spcAft>
              <a:buClr>
                <a:srgbClr val="AF005F"/>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Increasingly based on statutory due diligence regimes</a:t>
            </a:r>
          </a:p>
          <a:p>
            <a:pPr marL="171450" marR="0" lvl="0" indent="-171450" algn="l" defTabSz="914400" rtl="0" eaLnBrk="1" fontAlgn="auto" latinLnBrk="0" hangingPunct="1">
              <a:lnSpc>
                <a:spcPct val="100000"/>
              </a:lnSpc>
              <a:spcBef>
                <a:spcPts val="0"/>
              </a:spcBef>
              <a:spcAft>
                <a:spcPts val="600"/>
              </a:spcAft>
              <a:buClr>
                <a:srgbClr val="AF005F"/>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Some soft law standards (e.g. OECD Guidelines for Multinational Enterprises) include their own non-judicial “enforcement”</a:t>
            </a:r>
            <a:r>
              <a:rPr kumimoji="0" lang="en-GB" sz="1100" b="1" i="0" u="none" strike="noStrike" kern="1200" cap="none" spc="0" normalizeH="0" baseline="0" noProof="0" dirty="0">
                <a:ln>
                  <a:noFill/>
                </a:ln>
                <a:solidFill>
                  <a:srgbClr val="4D4D4D"/>
                </a:solidFill>
                <a:effectLst/>
                <a:uLnTx/>
                <a:uFillTx/>
                <a:latin typeface="Arial"/>
                <a:ea typeface="+mn-ea"/>
                <a:cs typeface="Arial"/>
              </a:rPr>
              <a:t> </a:t>
            </a:r>
            <a:r>
              <a:rPr kumimoji="0" lang="en-GB" sz="1100" b="0" i="0" u="none" strike="noStrike" kern="1200" cap="none" spc="0" normalizeH="0" baseline="0" noProof="0" dirty="0">
                <a:ln>
                  <a:noFill/>
                </a:ln>
                <a:solidFill>
                  <a:srgbClr val="4D4D4D"/>
                </a:solidFill>
                <a:effectLst/>
                <a:uLnTx/>
                <a:uFillTx/>
                <a:latin typeface="Arial"/>
                <a:ea typeface="+mn-ea"/>
                <a:cs typeface="Arial"/>
              </a:rPr>
              <a:t>mechanism which creates its own “case law”</a:t>
            </a:r>
          </a:p>
        </p:txBody>
      </p:sp>
      <p:sp>
        <p:nvSpPr>
          <p:cNvPr id="56" name="TextBox 55">
            <a:extLst>
              <a:ext uri="{FF2B5EF4-FFF2-40B4-BE49-F238E27FC236}">
                <a16:creationId xmlns:a16="http://schemas.microsoft.com/office/drawing/2014/main" id="{96DE7D2D-86D2-4E8D-85AD-3B6638171B66}"/>
              </a:ext>
            </a:extLst>
          </p:cNvPr>
          <p:cNvSpPr txBox="1"/>
          <p:nvPr/>
        </p:nvSpPr>
        <p:spPr>
          <a:xfrm>
            <a:off x="248365" y="4263983"/>
            <a:ext cx="3510537" cy="184665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100" b="0" i="0" u="none" strike="noStrike" kern="1200" cap="none" spc="0" normalizeH="0" baseline="0" noProof="0" dirty="0">
              <a:ln>
                <a:noFill/>
              </a:ln>
              <a:solidFill>
                <a:srgbClr val="000000">
                  <a:lumMod val="85000"/>
                  <a:lumOff val="15000"/>
                </a:srgbClr>
              </a:solidFill>
              <a:effectLst/>
              <a:uLnTx/>
              <a:uFillTx/>
              <a:latin typeface="Arial"/>
              <a:ea typeface="+mn-ea"/>
              <a:cs typeface="Arial"/>
            </a:endParaRPr>
          </a:p>
          <a:p>
            <a:pPr marL="285750" marR="0" lvl="0" indent="-285750" algn="l" defTabSz="914400" rtl="0" eaLnBrk="1" fontAlgn="auto" latinLnBrk="0" hangingPunct="1">
              <a:lnSpc>
                <a:spcPct val="100000"/>
              </a:lnSpc>
              <a:spcBef>
                <a:spcPts val="0"/>
              </a:spcBef>
              <a:spcAft>
                <a:spcPts val="600"/>
              </a:spcAft>
              <a:buClr>
                <a:srgbClr val="99CC99"/>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Debates on extent of general duty of care / fiduciary duties</a:t>
            </a:r>
          </a:p>
          <a:p>
            <a:pPr marL="285750" marR="0" lvl="0" indent="-285750" algn="l" defTabSz="914400" rtl="0" eaLnBrk="1" fontAlgn="auto" latinLnBrk="0" hangingPunct="1">
              <a:lnSpc>
                <a:spcPct val="100000"/>
              </a:lnSpc>
              <a:spcBef>
                <a:spcPts val="0"/>
              </a:spcBef>
              <a:spcAft>
                <a:spcPts val="600"/>
              </a:spcAft>
              <a:buClr>
                <a:srgbClr val="99CC99"/>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Civil claims focused on future emissions and emissions reductions targets are becoming more prevalent</a:t>
            </a:r>
            <a:endParaRPr lang="en-GB" sz="1100" b="1" dirty="0">
              <a:solidFill>
                <a:srgbClr val="4D4D4D"/>
              </a:solidFill>
              <a:latin typeface="Arial"/>
              <a:cs typeface="Arial"/>
            </a:endParaRPr>
          </a:p>
          <a:p>
            <a:pPr marL="285750" marR="0" lvl="0" indent="-285750" algn="l" defTabSz="914400" rtl="0" eaLnBrk="1" fontAlgn="auto" latinLnBrk="0" hangingPunct="1">
              <a:lnSpc>
                <a:spcPct val="100000"/>
              </a:lnSpc>
              <a:spcBef>
                <a:spcPts val="0"/>
              </a:spcBef>
              <a:spcAft>
                <a:spcPts val="600"/>
              </a:spcAft>
              <a:buClr>
                <a:srgbClr val="99CC99"/>
              </a:buClr>
              <a:buSzTx/>
              <a:buFont typeface="Arial" panose="020B0604020202020204" pitchFamily="34" charset="0"/>
              <a:buChar char="&gt;"/>
              <a:tabLst/>
              <a:defRPr/>
            </a:pPr>
            <a:r>
              <a:rPr lang="en-GB" sz="1100" dirty="0">
                <a:solidFill>
                  <a:srgbClr val="4D4D4D"/>
                </a:solidFill>
                <a:latin typeface="Arial"/>
                <a:cs typeface="Arial"/>
              </a:rPr>
              <a:t>Claims have also been brought against directors for breach of directors’ duties in the context of climate strategy</a:t>
            </a:r>
          </a:p>
        </p:txBody>
      </p:sp>
      <p:sp>
        <p:nvSpPr>
          <p:cNvPr id="57" name="TextBox 56">
            <a:extLst>
              <a:ext uri="{FF2B5EF4-FFF2-40B4-BE49-F238E27FC236}">
                <a16:creationId xmlns:a16="http://schemas.microsoft.com/office/drawing/2014/main" id="{0DD49502-2A6C-493D-93A8-B016E841E9F7}"/>
              </a:ext>
            </a:extLst>
          </p:cNvPr>
          <p:cNvSpPr txBox="1"/>
          <p:nvPr/>
        </p:nvSpPr>
        <p:spPr>
          <a:xfrm>
            <a:off x="229809" y="1402777"/>
            <a:ext cx="3493189" cy="186204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600"/>
              </a:spcAft>
              <a:buClr>
                <a:srgbClr val="9999CC"/>
              </a:buClr>
              <a:buSzTx/>
              <a:buFont typeface="Arial" panose="020B0604020202020204" pitchFamily="34" charset="0"/>
              <a:buChar char="&gt;"/>
              <a:tabLs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Risk of ‘green/fair/social-washing’ claims brought by investors / other interested parties where disclosures are false, misleading, vague, or insufficient (e.g. misrepresentation, negligent misstatement, statutory liability, etc.)</a:t>
            </a:r>
          </a:p>
          <a:p>
            <a:pPr marL="171450" indent="-171450">
              <a:spcAft>
                <a:spcPts val="600"/>
              </a:spcAft>
              <a:buClr>
                <a:srgbClr val="9999CC"/>
              </a:buClr>
              <a:buFont typeface="Arial" panose="020B0604020202020204" pitchFamily="34" charset="0"/>
              <a:buChar char="&gt;"/>
              <a:defRPr/>
            </a:pPr>
            <a:r>
              <a:rPr kumimoji="0" lang="en-GB" sz="1100" b="0" i="0" u="none" strike="noStrike" kern="1200" cap="none" spc="0" normalizeH="0" baseline="0" noProof="0" dirty="0">
                <a:ln>
                  <a:noFill/>
                </a:ln>
                <a:solidFill>
                  <a:srgbClr val="4D4D4D"/>
                </a:solidFill>
                <a:effectLst/>
                <a:uLnTx/>
                <a:uFillTx/>
                <a:latin typeface="Arial"/>
                <a:ea typeface="+mn-ea"/>
                <a:cs typeface="Arial"/>
              </a:rPr>
              <a:t>Aside from civil claims, inaccurate or misleading </a:t>
            </a:r>
            <a:r>
              <a:rPr lang="en-GB" sz="1100" dirty="0">
                <a:solidFill>
                  <a:srgbClr val="4D4D4D"/>
                </a:solidFill>
                <a:latin typeface="Arial"/>
                <a:cs typeface="Arial"/>
              </a:rPr>
              <a:t>disclosures also attract the attention of the relevant regulator(s), who may be empowered to impose penalties even where inaccurate statements were inadvertent</a:t>
            </a:r>
          </a:p>
        </p:txBody>
      </p:sp>
      <p:grpSp>
        <p:nvGrpSpPr>
          <p:cNvPr id="8" name="Group 7">
            <a:extLst>
              <a:ext uri="{FF2B5EF4-FFF2-40B4-BE49-F238E27FC236}">
                <a16:creationId xmlns:a16="http://schemas.microsoft.com/office/drawing/2014/main" id="{9051878D-568F-402E-8E40-29F9415E9DA6}"/>
              </a:ext>
            </a:extLst>
          </p:cNvPr>
          <p:cNvGrpSpPr/>
          <p:nvPr/>
        </p:nvGrpSpPr>
        <p:grpSpPr>
          <a:xfrm>
            <a:off x="1703021" y="0"/>
            <a:ext cx="7921011" cy="6359394"/>
            <a:chOff x="1703021" y="0"/>
            <a:chExt cx="7921011" cy="6359394"/>
          </a:xfrm>
        </p:grpSpPr>
        <p:grpSp>
          <p:nvGrpSpPr>
            <p:cNvPr id="5" name="Group 4">
              <a:extLst>
                <a:ext uri="{FF2B5EF4-FFF2-40B4-BE49-F238E27FC236}">
                  <a16:creationId xmlns:a16="http://schemas.microsoft.com/office/drawing/2014/main" id="{89B9CA2F-72C6-4574-8A92-5716F3456AA9}"/>
                </a:ext>
              </a:extLst>
            </p:cNvPr>
            <p:cNvGrpSpPr/>
            <p:nvPr/>
          </p:nvGrpSpPr>
          <p:grpSpPr>
            <a:xfrm>
              <a:off x="1703021" y="0"/>
              <a:ext cx="7921011" cy="6359394"/>
              <a:chOff x="1703021" y="0"/>
              <a:chExt cx="7921011" cy="6359394"/>
            </a:xfrm>
          </p:grpSpPr>
          <p:grpSp>
            <p:nvGrpSpPr>
              <p:cNvPr id="4" name="Group 3">
                <a:extLst>
                  <a:ext uri="{FF2B5EF4-FFF2-40B4-BE49-F238E27FC236}">
                    <a16:creationId xmlns:a16="http://schemas.microsoft.com/office/drawing/2014/main" id="{B7B410EC-F95D-4200-9BFE-08FF455E7DDE}"/>
                  </a:ext>
                </a:extLst>
              </p:cNvPr>
              <p:cNvGrpSpPr/>
              <p:nvPr/>
            </p:nvGrpSpPr>
            <p:grpSpPr>
              <a:xfrm>
                <a:off x="1703021" y="0"/>
                <a:ext cx="7921011" cy="6359394"/>
                <a:chOff x="1703021" y="0"/>
                <a:chExt cx="7921011" cy="6359394"/>
              </a:xfrm>
            </p:grpSpPr>
            <p:grpSp>
              <p:nvGrpSpPr>
                <p:cNvPr id="3" name="Group 2">
                  <a:extLst>
                    <a:ext uri="{FF2B5EF4-FFF2-40B4-BE49-F238E27FC236}">
                      <a16:creationId xmlns:a16="http://schemas.microsoft.com/office/drawing/2014/main" id="{669C8D35-91FC-4339-8876-147C9B3193FE}"/>
                    </a:ext>
                  </a:extLst>
                </p:cNvPr>
                <p:cNvGrpSpPr/>
                <p:nvPr/>
              </p:nvGrpSpPr>
              <p:grpSpPr>
                <a:xfrm>
                  <a:off x="1703021" y="0"/>
                  <a:ext cx="7921011" cy="6359394"/>
                  <a:chOff x="1703021" y="0"/>
                  <a:chExt cx="7921011" cy="6359394"/>
                </a:xfrm>
              </p:grpSpPr>
              <p:grpSp>
                <p:nvGrpSpPr>
                  <p:cNvPr id="335" name="Group 334">
                    <a:extLst>
                      <a:ext uri="{FF2B5EF4-FFF2-40B4-BE49-F238E27FC236}">
                        <a16:creationId xmlns:a16="http://schemas.microsoft.com/office/drawing/2014/main" id="{0E4D09B1-4770-47DF-97FB-467E21D574D3}"/>
                      </a:ext>
                    </a:extLst>
                  </p:cNvPr>
                  <p:cNvGrpSpPr/>
                  <p:nvPr/>
                </p:nvGrpSpPr>
                <p:grpSpPr>
                  <a:xfrm>
                    <a:off x="1703021" y="0"/>
                    <a:ext cx="7921011" cy="6359394"/>
                    <a:chOff x="2158903" y="423408"/>
                    <a:chExt cx="6785611" cy="5393945"/>
                  </a:xfrm>
                </p:grpSpPr>
                <p:graphicFrame>
                  <p:nvGraphicFramePr>
                    <p:cNvPr id="388" name="Chart 387">
                      <a:extLst>
                        <a:ext uri="{FF2B5EF4-FFF2-40B4-BE49-F238E27FC236}">
                          <a16:creationId xmlns:a16="http://schemas.microsoft.com/office/drawing/2014/main" id="{FE4DF1DB-6AFF-466B-A660-E841FA9E0840}"/>
                        </a:ext>
                      </a:extLst>
                    </p:cNvPr>
                    <p:cNvGraphicFramePr/>
                    <p:nvPr/>
                  </p:nvGraphicFramePr>
                  <p:xfrm>
                    <a:off x="2158903" y="423408"/>
                    <a:ext cx="6785611" cy="5393945"/>
                  </p:xfrm>
                  <a:graphic>
                    <a:graphicData uri="http://schemas.openxmlformats.org/drawingml/2006/chart">
                      <c:chart xmlns:c="http://schemas.openxmlformats.org/drawingml/2006/chart" xmlns:r="http://schemas.openxmlformats.org/officeDocument/2006/relationships" r:id="rId3"/>
                    </a:graphicData>
                  </a:graphic>
                </p:graphicFrame>
                <p:grpSp>
                  <p:nvGrpSpPr>
                    <p:cNvPr id="375" name="Group 374">
                      <a:extLst>
                        <a:ext uri="{FF2B5EF4-FFF2-40B4-BE49-F238E27FC236}">
                          <a16:creationId xmlns:a16="http://schemas.microsoft.com/office/drawing/2014/main" id="{A37E7F0D-09ED-4AAD-815B-12DB4CCFB79B}"/>
                        </a:ext>
                      </a:extLst>
                    </p:cNvPr>
                    <p:cNvGrpSpPr/>
                    <p:nvPr/>
                  </p:nvGrpSpPr>
                  <p:grpSpPr>
                    <a:xfrm>
                      <a:off x="5080942" y="2641361"/>
                      <a:ext cx="1934304" cy="1883808"/>
                      <a:chOff x="5074308" y="2600850"/>
                      <a:chExt cx="1934304" cy="1883808"/>
                    </a:xfrm>
                  </p:grpSpPr>
                  <p:pic>
                    <p:nvPicPr>
                      <p:cNvPr id="376" name="Picture 375">
                        <a:extLst>
                          <a:ext uri="{FF2B5EF4-FFF2-40B4-BE49-F238E27FC236}">
                            <a16:creationId xmlns:a16="http://schemas.microsoft.com/office/drawing/2014/main" id="{DC999B48-236F-4949-813F-97D7CCAE0557}"/>
                          </a:ext>
                        </a:extLst>
                      </p:cNvPr>
                      <p:cNvPicPr>
                        <a:picLocks noChangeAspect="1"/>
                      </p:cNvPicPr>
                      <p:nvPr/>
                    </p:nvPicPr>
                    <p:blipFill rotWithShape="1">
                      <a:blip r:embed="rId4" cstate="screen">
                        <a:alphaModFix amt="85000"/>
                        <a:extLst>
                          <a:ext uri="{28A0092B-C50C-407E-A947-70E740481C1C}">
                            <a14:useLocalDpi xmlns:a14="http://schemas.microsoft.com/office/drawing/2010/main"/>
                          </a:ext>
                        </a:extLst>
                      </a:blip>
                      <a:srcRect l="20059" t="23158" r="23324" b="20161"/>
                      <a:stretch/>
                    </p:blipFill>
                    <p:spPr>
                      <a:xfrm>
                        <a:off x="5074308" y="2600850"/>
                        <a:ext cx="1934304" cy="1883808"/>
                      </a:xfrm>
                      <a:prstGeom prst="ellipse">
                        <a:avLst/>
                      </a:prstGeom>
                    </p:spPr>
                  </p:pic>
                  <p:sp>
                    <p:nvSpPr>
                      <p:cNvPr id="384" name="TextBox 383">
                        <a:extLst>
                          <a:ext uri="{FF2B5EF4-FFF2-40B4-BE49-F238E27FC236}">
                            <a16:creationId xmlns:a16="http://schemas.microsoft.com/office/drawing/2014/main" id="{5CF41CB5-0232-42EF-BC98-95D83966EEC6}"/>
                          </a:ext>
                        </a:extLst>
                      </p:cNvPr>
                      <p:cNvSpPr txBox="1"/>
                      <p:nvPr/>
                    </p:nvSpPr>
                    <p:spPr>
                      <a:xfrm>
                        <a:off x="5192229" y="3427144"/>
                        <a:ext cx="1728901" cy="408851"/>
                      </a:xfrm>
                      <a:prstGeom prst="rect">
                        <a:avLst/>
                      </a:prstGeom>
                      <a:noFill/>
                    </p:spPr>
                    <p:txBody>
                      <a:bodyPr wrap="square" lIns="90273" tIns="45136" rIns="90273" bIns="4513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70" b="1" i="0" u="none" strike="noStrike" kern="1200" cap="none" spc="0" normalizeH="0" baseline="0" noProof="0" dirty="0">
                            <a:ln>
                              <a:noFill/>
                            </a:ln>
                            <a:solidFill>
                              <a:srgbClr val="4D4D4D"/>
                            </a:solidFill>
                            <a:effectLst/>
                            <a:uLnTx/>
                            <a:uFillTx/>
                            <a:latin typeface="Arial"/>
                            <a:ea typeface="+mn-ea"/>
                            <a:cs typeface="Arial"/>
                          </a:rPr>
                          <a:t>Key trends in ESG Litigation </a:t>
                        </a:r>
                      </a:p>
                    </p:txBody>
                  </p:sp>
                </p:grpSp>
              </p:grpSp>
              <p:sp>
                <p:nvSpPr>
                  <p:cNvPr id="416" name="TextBox 415">
                    <a:extLst>
                      <a:ext uri="{FF2B5EF4-FFF2-40B4-BE49-F238E27FC236}">
                        <a16:creationId xmlns:a16="http://schemas.microsoft.com/office/drawing/2014/main" id="{E2048D84-FA2F-4CFA-9B30-C6B2A681BE46}"/>
                      </a:ext>
                    </a:extLst>
                  </p:cNvPr>
                  <p:cNvSpPr txBox="1"/>
                  <p:nvPr/>
                </p:nvSpPr>
                <p:spPr>
                  <a:xfrm rot="18913801">
                    <a:off x="6316841" y="4715273"/>
                    <a:ext cx="236100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a:ea typeface="+mn-ea"/>
                        <a:cs typeface="Arial"/>
                      </a:rPr>
                      <a:t>Corporate accountability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a:ea typeface="+mn-ea"/>
                        <a:cs typeface="Arial"/>
                      </a:rPr>
                      <a:t>ESG harms </a:t>
                    </a:r>
                    <a:endParaRPr kumimoji="0" lang="en-GB" sz="1200" b="0" i="0" u="none" strike="noStrike" kern="1200" cap="none" spc="0" normalizeH="0" baseline="0" noProof="0" dirty="0">
                      <a:ln>
                        <a:noFill/>
                      </a:ln>
                      <a:solidFill>
                        <a:srgbClr val="000000"/>
                      </a:solidFill>
                      <a:effectLst/>
                      <a:uLnTx/>
                      <a:uFillTx/>
                      <a:latin typeface="Arial"/>
                      <a:ea typeface="+mn-ea"/>
                      <a:cs typeface="Arial"/>
                    </a:endParaRPr>
                  </a:p>
                </p:txBody>
              </p:sp>
            </p:grpSp>
            <p:grpSp>
              <p:nvGrpSpPr>
                <p:cNvPr id="35" name="Group 34">
                  <a:extLst>
                    <a:ext uri="{FF2B5EF4-FFF2-40B4-BE49-F238E27FC236}">
                      <a16:creationId xmlns:a16="http://schemas.microsoft.com/office/drawing/2014/main" id="{FAD8B101-5DB7-4163-9D0F-53A29478392B}"/>
                    </a:ext>
                  </a:extLst>
                </p:cNvPr>
                <p:cNvGrpSpPr/>
                <p:nvPr/>
              </p:nvGrpSpPr>
              <p:grpSpPr>
                <a:xfrm>
                  <a:off x="7652233" y="5743365"/>
                  <a:ext cx="396000" cy="396000"/>
                  <a:chOff x="7805540" y="4646599"/>
                  <a:chExt cx="396000" cy="396000"/>
                </a:xfrm>
              </p:grpSpPr>
              <p:sp>
                <p:nvSpPr>
                  <p:cNvPr id="36" name="Teardrop 35">
                    <a:extLst>
                      <a:ext uri="{FF2B5EF4-FFF2-40B4-BE49-F238E27FC236}">
                        <a16:creationId xmlns:a16="http://schemas.microsoft.com/office/drawing/2014/main" id="{AC21B7F9-3B4E-4D93-9A84-59E5982ACCBD}"/>
                      </a:ext>
                    </a:extLst>
                  </p:cNvPr>
                  <p:cNvSpPr/>
                  <p:nvPr/>
                </p:nvSpPr>
                <p:spPr>
                  <a:xfrm>
                    <a:off x="7805540" y="4646599"/>
                    <a:ext cx="396000" cy="396000"/>
                  </a:xfrm>
                  <a:prstGeom prst="teardrop">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37" name="Graphic 36" descr="Gavel with solid fill">
                    <a:extLst>
                      <a:ext uri="{FF2B5EF4-FFF2-40B4-BE49-F238E27FC236}">
                        <a16:creationId xmlns:a16="http://schemas.microsoft.com/office/drawing/2014/main" id="{E00E0357-276E-48B8-874E-969BAF19914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56226" y="4676130"/>
                    <a:ext cx="344959" cy="344959"/>
                  </a:xfrm>
                  <a:prstGeom prst="rect">
                    <a:avLst/>
                  </a:prstGeom>
                </p:spPr>
              </p:pic>
            </p:grpSp>
            <p:grpSp>
              <p:nvGrpSpPr>
                <p:cNvPr id="41" name="Group 40">
                  <a:extLst>
                    <a:ext uri="{FF2B5EF4-FFF2-40B4-BE49-F238E27FC236}">
                      <a16:creationId xmlns:a16="http://schemas.microsoft.com/office/drawing/2014/main" id="{AB1A9636-B1AD-4020-9AFD-6F429C3F0F51}"/>
                    </a:ext>
                  </a:extLst>
                </p:cNvPr>
                <p:cNvGrpSpPr/>
                <p:nvPr/>
              </p:nvGrpSpPr>
              <p:grpSpPr>
                <a:xfrm rot="10800000">
                  <a:off x="8123104" y="5380144"/>
                  <a:ext cx="836026" cy="451415"/>
                  <a:chOff x="3651734" y="1592742"/>
                  <a:chExt cx="831921" cy="457595"/>
                </a:xfrm>
                <a:solidFill>
                  <a:srgbClr val="D985B2"/>
                </a:solidFill>
              </p:grpSpPr>
              <p:sp>
                <p:nvSpPr>
                  <p:cNvPr id="42" name="Freeform: Shape 41">
                    <a:extLst>
                      <a:ext uri="{FF2B5EF4-FFF2-40B4-BE49-F238E27FC236}">
                        <a16:creationId xmlns:a16="http://schemas.microsoft.com/office/drawing/2014/main" id="{6FCF5A8B-C328-4BE7-9118-3F47928832FE}"/>
                      </a:ext>
                    </a:extLst>
                  </p:cNvPr>
                  <p:cNvSpPr/>
                  <p:nvPr/>
                </p:nvSpPr>
                <p:spPr>
                  <a:xfrm flipH="1">
                    <a:off x="4229200" y="1640358"/>
                    <a:ext cx="254455" cy="409979"/>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grpFill/>
                  <a:ln w="16265" cap="rnd">
                    <a:solidFill>
                      <a:srgbClr val="D985B2"/>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43" name="Freeform: Shape 42">
                    <a:extLst>
                      <a:ext uri="{FF2B5EF4-FFF2-40B4-BE49-F238E27FC236}">
                        <a16:creationId xmlns:a16="http://schemas.microsoft.com/office/drawing/2014/main" id="{0EB91494-D890-433A-9E7E-D5471899FB9D}"/>
                      </a:ext>
                    </a:extLst>
                  </p:cNvPr>
                  <p:cNvSpPr/>
                  <p:nvPr/>
                </p:nvSpPr>
                <p:spPr>
                  <a:xfrm>
                    <a:off x="3749143" y="1632187"/>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grpFill/>
                  <a:ln w="16265" cap="rnd">
                    <a:solidFill>
                      <a:srgbClr val="D985B2"/>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44" name="Freeform: Shape 43">
                    <a:extLst>
                      <a:ext uri="{FF2B5EF4-FFF2-40B4-BE49-F238E27FC236}">
                        <a16:creationId xmlns:a16="http://schemas.microsoft.com/office/drawing/2014/main" id="{4047524E-6734-44E5-82E4-05161C47E522}"/>
                      </a:ext>
                    </a:extLst>
                  </p:cNvPr>
                  <p:cNvSpPr/>
                  <p:nvPr/>
                </p:nvSpPr>
                <p:spPr>
                  <a:xfrm>
                    <a:off x="3651734" y="1592742"/>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grpFill/>
                  <a:ln w="16265" cap="flat">
                    <a:solidFill>
                      <a:srgbClr val="D985B2"/>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grpSp>
            <p:nvGrpSpPr>
              <p:cNvPr id="12" name="Group 11">
                <a:extLst>
                  <a:ext uri="{FF2B5EF4-FFF2-40B4-BE49-F238E27FC236}">
                    <a16:creationId xmlns:a16="http://schemas.microsoft.com/office/drawing/2014/main" id="{AF1684F4-3E16-417A-B4C3-E88F823EBADF}"/>
                  </a:ext>
                </a:extLst>
              </p:cNvPr>
              <p:cNvGrpSpPr/>
              <p:nvPr/>
            </p:nvGrpSpPr>
            <p:grpSpPr>
              <a:xfrm>
                <a:off x="3567088" y="1773151"/>
                <a:ext cx="836026" cy="451415"/>
                <a:chOff x="3651734" y="1592742"/>
                <a:chExt cx="831921" cy="457595"/>
              </a:xfrm>
            </p:grpSpPr>
            <p:sp>
              <p:nvSpPr>
                <p:cNvPr id="13" name="Freeform: Shape 12">
                  <a:extLst>
                    <a:ext uri="{FF2B5EF4-FFF2-40B4-BE49-F238E27FC236}">
                      <a16:creationId xmlns:a16="http://schemas.microsoft.com/office/drawing/2014/main" id="{057D7331-5F39-40C0-8BBD-6CDDE4EB1258}"/>
                    </a:ext>
                  </a:extLst>
                </p:cNvPr>
                <p:cNvSpPr/>
                <p:nvPr/>
              </p:nvSpPr>
              <p:spPr>
                <a:xfrm flipH="1">
                  <a:off x="4229200" y="1640358"/>
                  <a:ext cx="254455" cy="409979"/>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ln w="16265" cap="rnd">
                  <a:solidFill>
                    <a:srgbClr val="9999CC"/>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14" name="Freeform: Shape 13">
                  <a:extLst>
                    <a:ext uri="{FF2B5EF4-FFF2-40B4-BE49-F238E27FC236}">
                      <a16:creationId xmlns:a16="http://schemas.microsoft.com/office/drawing/2014/main" id="{FB780B2B-B9F3-4C89-99F3-94E308C6DE57}"/>
                    </a:ext>
                  </a:extLst>
                </p:cNvPr>
                <p:cNvSpPr/>
                <p:nvPr/>
              </p:nvSpPr>
              <p:spPr>
                <a:xfrm>
                  <a:off x="3749143" y="1632187"/>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ln w="16265" cap="rnd">
                  <a:solidFill>
                    <a:srgbClr val="9999CC"/>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15" name="Freeform: Shape 14">
                  <a:extLst>
                    <a:ext uri="{FF2B5EF4-FFF2-40B4-BE49-F238E27FC236}">
                      <a16:creationId xmlns:a16="http://schemas.microsoft.com/office/drawing/2014/main" id="{6557483E-5F36-48B3-AA8D-602A876AE9A1}"/>
                    </a:ext>
                  </a:extLst>
                </p:cNvPr>
                <p:cNvSpPr/>
                <p:nvPr/>
              </p:nvSpPr>
              <p:spPr>
                <a:xfrm>
                  <a:off x="3651734" y="1592742"/>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solidFill>
                  <a:srgbClr val="9999CC"/>
                </a:solidFill>
                <a:ln w="16265" cap="flat">
                  <a:solidFill>
                    <a:srgbClr val="9999C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nvGrpSpPr>
              <p:cNvPr id="16" name="Group 15">
                <a:extLst>
                  <a:ext uri="{FF2B5EF4-FFF2-40B4-BE49-F238E27FC236}">
                    <a16:creationId xmlns:a16="http://schemas.microsoft.com/office/drawing/2014/main" id="{1FA48443-61B8-47E8-AD5C-25D6BE286E2E}"/>
                  </a:ext>
                </a:extLst>
              </p:cNvPr>
              <p:cNvGrpSpPr/>
              <p:nvPr/>
            </p:nvGrpSpPr>
            <p:grpSpPr>
              <a:xfrm>
                <a:off x="8123104" y="1762309"/>
                <a:ext cx="764346" cy="462257"/>
                <a:chOff x="6394178" y="2022636"/>
                <a:chExt cx="760593" cy="468586"/>
              </a:xfrm>
            </p:grpSpPr>
            <p:sp>
              <p:nvSpPr>
                <p:cNvPr id="17" name="Freeform: Shape 16">
                  <a:extLst>
                    <a:ext uri="{FF2B5EF4-FFF2-40B4-BE49-F238E27FC236}">
                      <a16:creationId xmlns:a16="http://schemas.microsoft.com/office/drawing/2014/main" id="{AC2C5025-C6E1-4F30-A26F-DCA5B4230A77}"/>
                    </a:ext>
                  </a:extLst>
                </p:cNvPr>
                <p:cNvSpPr/>
                <p:nvPr/>
              </p:nvSpPr>
              <p:spPr>
                <a:xfrm>
                  <a:off x="6394178" y="2073072"/>
                  <a:ext cx="189738" cy="418150"/>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ln w="16265" cap="rnd">
                  <a:solidFill>
                    <a:srgbClr val="66CCCC"/>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nvGrpSpPr>
                <p:cNvPr id="18" name="Group 17">
                  <a:extLst>
                    <a:ext uri="{FF2B5EF4-FFF2-40B4-BE49-F238E27FC236}">
                      <a16:creationId xmlns:a16="http://schemas.microsoft.com/office/drawing/2014/main" id="{5270566E-8E03-4812-BF76-5A31182CC27E}"/>
                    </a:ext>
                  </a:extLst>
                </p:cNvPr>
                <p:cNvGrpSpPr/>
                <p:nvPr/>
              </p:nvGrpSpPr>
              <p:grpSpPr>
                <a:xfrm>
                  <a:off x="6642533" y="2022636"/>
                  <a:ext cx="512238" cy="78891"/>
                  <a:chOff x="4123777" y="1956134"/>
                  <a:chExt cx="512238" cy="78891"/>
                </a:xfrm>
              </p:grpSpPr>
              <p:sp>
                <p:nvSpPr>
                  <p:cNvPr id="19" name="Freeform: Shape 18">
                    <a:extLst>
                      <a:ext uri="{FF2B5EF4-FFF2-40B4-BE49-F238E27FC236}">
                        <a16:creationId xmlns:a16="http://schemas.microsoft.com/office/drawing/2014/main" id="{EE97B30F-B65B-41D5-AD7B-96A33032C41A}"/>
                      </a:ext>
                    </a:extLst>
                  </p:cNvPr>
                  <p:cNvSpPr/>
                  <p:nvPr/>
                </p:nvSpPr>
                <p:spPr>
                  <a:xfrm>
                    <a:off x="4123777" y="2009810"/>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ln w="16265" cap="rnd">
                    <a:solidFill>
                      <a:srgbClr val="66CCCC"/>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20" name="Freeform: Shape 19">
                    <a:extLst>
                      <a:ext uri="{FF2B5EF4-FFF2-40B4-BE49-F238E27FC236}">
                        <a16:creationId xmlns:a16="http://schemas.microsoft.com/office/drawing/2014/main" id="{250DD9FD-5F3D-444C-8711-FB7B1C5F0539}"/>
                      </a:ext>
                    </a:extLst>
                  </p:cNvPr>
                  <p:cNvSpPr/>
                  <p:nvPr/>
                </p:nvSpPr>
                <p:spPr>
                  <a:xfrm>
                    <a:off x="4557124" y="1956134"/>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solidFill>
                    <a:srgbClr val="66CCCC"/>
                  </a:solidFill>
                  <a:ln w="16265" cap="flat">
                    <a:solidFill>
                      <a:srgbClr val="66CCCC"/>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pic>
            <p:nvPicPr>
              <p:cNvPr id="31" name="Picture 30" descr="Icon&#10;&#10;Description automatically generated">
                <a:extLst>
                  <a:ext uri="{FF2B5EF4-FFF2-40B4-BE49-F238E27FC236}">
                    <a16:creationId xmlns:a16="http://schemas.microsoft.com/office/drawing/2014/main" id="{E0F36406-CB9E-4F09-96A9-000AFF1C848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75048" y="1379663"/>
                <a:ext cx="402500" cy="396000"/>
              </a:xfrm>
              <a:prstGeom prst="rect">
                <a:avLst/>
              </a:prstGeom>
            </p:spPr>
          </p:pic>
          <p:grpSp>
            <p:nvGrpSpPr>
              <p:cNvPr id="32" name="Group 31">
                <a:extLst>
                  <a:ext uri="{FF2B5EF4-FFF2-40B4-BE49-F238E27FC236}">
                    <a16:creationId xmlns:a16="http://schemas.microsoft.com/office/drawing/2014/main" id="{023A1E52-9FCB-4796-B891-4D3EEA343A79}"/>
                  </a:ext>
                </a:extLst>
              </p:cNvPr>
              <p:cNvGrpSpPr/>
              <p:nvPr/>
            </p:nvGrpSpPr>
            <p:grpSpPr>
              <a:xfrm>
                <a:off x="7652233" y="1384520"/>
                <a:ext cx="396000" cy="396000"/>
                <a:chOff x="7451416" y="1480589"/>
                <a:chExt cx="396000" cy="396000"/>
              </a:xfrm>
            </p:grpSpPr>
            <p:sp>
              <p:nvSpPr>
                <p:cNvPr id="33" name="Teardrop 32">
                  <a:extLst>
                    <a:ext uri="{FF2B5EF4-FFF2-40B4-BE49-F238E27FC236}">
                      <a16:creationId xmlns:a16="http://schemas.microsoft.com/office/drawing/2014/main" id="{6118A25B-58C8-4365-9B29-2CA9ED15E775}"/>
                    </a:ext>
                  </a:extLst>
                </p:cNvPr>
                <p:cNvSpPr/>
                <p:nvPr/>
              </p:nvSpPr>
              <p:spPr>
                <a:xfrm>
                  <a:off x="7451416" y="1480589"/>
                  <a:ext cx="396000" cy="396000"/>
                </a:xfrm>
                <a:prstGeom prst="teardrop">
                  <a:avLst/>
                </a:prstGeom>
                <a:solidFill>
                  <a:srgbClr val="66CCCC"/>
                </a:solidFill>
                <a:ln>
                  <a:solidFill>
                    <a:srgbClr val="66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pic>
              <p:nvPicPr>
                <p:cNvPr id="34" name="Graphic 33" descr="Bank with solid fill">
                  <a:extLst>
                    <a:ext uri="{FF2B5EF4-FFF2-40B4-BE49-F238E27FC236}">
                      <a16:creationId xmlns:a16="http://schemas.microsoft.com/office/drawing/2014/main" id="{109BE868-D492-4B53-A9EC-A2A63E3EE6E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81560" y="1496973"/>
                  <a:ext cx="335711" cy="335711"/>
                </a:xfrm>
                <a:prstGeom prst="rect">
                  <a:avLst/>
                </a:prstGeom>
              </p:spPr>
            </p:pic>
          </p:grpSp>
          <p:sp>
            <p:nvSpPr>
              <p:cNvPr id="39" name="Teardrop 38">
                <a:extLst>
                  <a:ext uri="{FF2B5EF4-FFF2-40B4-BE49-F238E27FC236}">
                    <a16:creationId xmlns:a16="http://schemas.microsoft.com/office/drawing/2014/main" id="{2005A416-7871-4655-B0AA-97408557E0B4}"/>
                  </a:ext>
                </a:extLst>
              </p:cNvPr>
              <p:cNvSpPr/>
              <p:nvPr/>
            </p:nvSpPr>
            <p:spPr>
              <a:xfrm>
                <a:off x="4281548" y="5743365"/>
                <a:ext cx="396000" cy="396000"/>
              </a:xfrm>
              <a:prstGeom prst="teardrop">
                <a:avLst/>
              </a:prstGeom>
              <a:solidFill>
                <a:srgbClr val="99CC99"/>
              </a:solidFill>
              <a:ln>
                <a:solidFill>
                  <a:srgbClr val="99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Arial"/>
                </a:endParaRPr>
              </a:p>
            </p:txBody>
          </p:sp>
          <p:grpSp>
            <p:nvGrpSpPr>
              <p:cNvPr id="45" name="Group 44">
                <a:extLst>
                  <a:ext uri="{FF2B5EF4-FFF2-40B4-BE49-F238E27FC236}">
                    <a16:creationId xmlns:a16="http://schemas.microsoft.com/office/drawing/2014/main" id="{AE51A36B-8AF0-4E4F-87C6-00882ABB6580}"/>
                  </a:ext>
                </a:extLst>
              </p:cNvPr>
              <p:cNvGrpSpPr/>
              <p:nvPr/>
            </p:nvGrpSpPr>
            <p:grpSpPr>
              <a:xfrm rot="10800000">
                <a:off x="3567088" y="5384300"/>
                <a:ext cx="764346" cy="462257"/>
                <a:chOff x="6394178" y="2022636"/>
                <a:chExt cx="760593" cy="468586"/>
              </a:xfrm>
              <a:solidFill>
                <a:srgbClr val="99CC99"/>
              </a:solidFill>
            </p:grpSpPr>
            <p:sp>
              <p:nvSpPr>
                <p:cNvPr id="46" name="Freeform: Shape 45">
                  <a:extLst>
                    <a:ext uri="{FF2B5EF4-FFF2-40B4-BE49-F238E27FC236}">
                      <a16:creationId xmlns:a16="http://schemas.microsoft.com/office/drawing/2014/main" id="{C3992F8A-3ACF-40A2-A1E2-56B1D61323ED}"/>
                    </a:ext>
                  </a:extLst>
                </p:cNvPr>
                <p:cNvSpPr/>
                <p:nvPr/>
              </p:nvSpPr>
              <p:spPr>
                <a:xfrm>
                  <a:off x="6394178" y="2073072"/>
                  <a:ext cx="189738" cy="418150"/>
                </a:xfrm>
                <a:custGeom>
                  <a:avLst/>
                  <a:gdLst>
                    <a:gd name="connsiteX0" fmla="*/ 0 w 285071"/>
                    <a:gd name="connsiteY0" fmla="*/ 559799 h 553852"/>
                    <a:gd name="connsiteX1" fmla="*/ 292972 w 285071"/>
                    <a:gd name="connsiteY1" fmla="*/ 0 h 553852"/>
                  </a:gdLst>
                  <a:ahLst/>
                  <a:cxnLst>
                    <a:cxn ang="0">
                      <a:pos x="connsiteX0" y="connsiteY0"/>
                    </a:cxn>
                    <a:cxn ang="0">
                      <a:pos x="connsiteX1" y="connsiteY1"/>
                    </a:cxn>
                  </a:cxnLst>
                  <a:rect l="l" t="t" r="r" b="b"/>
                  <a:pathLst>
                    <a:path w="285071" h="553852">
                      <a:moveTo>
                        <a:pt x="0" y="559799"/>
                      </a:moveTo>
                      <a:lnTo>
                        <a:pt x="292972" y="0"/>
                      </a:lnTo>
                    </a:path>
                  </a:pathLst>
                </a:custGeom>
                <a:grpFill/>
                <a:ln w="16265" cap="rnd">
                  <a:solidFill>
                    <a:srgbClr val="99CC99"/>
                  </a:solidFill>
                  <a:custDash>
                    <a:ds d="0" sp="149175"/>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nvGrpSpPr>
                <p:cNvPr id="47" name="Group 46">
                  <a:extLst>
                    <a:ext uri="{FF2B5EF4-FFF2-40B4-BE49-F238E27FC236}">
                      <a16:creationId xmlns:a16="http://schemas.microsoft.com/office/drawing/2014/main" id="{7D154755-4AD1-4927-93F8-6D20A14A7A91}"/>
                    </a:ext>
                  </a:extLst>
                </p:cNvPr>
                <p:cNvGrpSpPr/>
                <p:nvPr/>
              </p:nvGrpSpPr>
              <p:grpSpPr>
                <a:xfrm>
                  <a:off x="6642533" y="2022636"/>
                  <a:ext cx="512238" cy="78891"/>
                  <a:chOff x="4123777" y="1956134"/>
                  <a:chExt cx="512238" cy="78891"/>
                </a:xfrm>
                <a:grpFill/>
              </p:grpSpPr>
              <p:sp>
                <p:nvSpPr>
                  <p:cNvPr id="48" name="Freeform: Shape 47">
                    <a:extLst>
                      <a:ext uri="{FF2B5EF4-FFF2-40B4-BE49-F238E27FC236}">
                        <a16:creationId xmlns:a16="http://schemas.microsoft.com/office/drawing/2014/main" id="{2621E228-CFFE-490B-99CE-4E9F5A5720D1}"/>
                      </a:ext>
                    </a:extLst>
                  </p:cNvPr>
                  <p:cNvSpPr/>
                  <p:nvPr/>
                </p:nvSpPr>
                <p:spPr>
                  <a:xfrm>
                    <a:off x="4123777" y="2009810"/>
                    <a:ext cx="453621" cy="9862"/>
                  </a:xfrm>
                  <a:custGeom>
                    <a:avLst/>
                    <a:gdLst>
                      <a:gd name="connsiteX0" fmla="*/ 0 w 374665"/>
                      <a:gd name="connsiteY0" fmla="*/ 0 h 0"/>
                      <a:gd name="connsiteX1" fmla="*/ 376864 w 374665"/>
                      <a:gd name="connsiteY1" fmla="*/ 0 h 0"/>
                    </a:gdLst>
                    <a:ahLst/>
                    <a:cxnLst>
                      <a:cxn ang="0">
                        <a:pos x="connsiteX0" y="connsiteY0"/>
                      </a:cxn>
                      <a:cxn ang="0">
                        <a:pos x="connsiteX1" y="connsiteY1"/>
                      </a:cxn>
                    </a:cxnLst>
                    <a:rect l="l" t="t" r="r" b="b"/>
                    <a:pathLst>
                      <a:path w="374665">
                        <a:moveTo>
                          <a:pt x="0" y="0"/>
                        </a:moveTo>
                        <a:lnTo>
                          <a:pt x="376864" y="0"/>
                        </a:lnTo>
                      </a:path>
                    </a:pathLst>
                  </a:custGeom>
                  <a:grpFill/>
                  <a:ln w="16265" cap="rnd">
                    <a:solidFill>
                      <a:srgbClr val="99CC99"/>
                    </a:solidFill>
                    <a:custDash>
                      <a:ds d="0" sp="150900"/>
                    </a:custDash>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sp>
                <p:nvSpPr>
                  <p:cNvPr id="49" name="Freeform: Shape 48">
                    <a:extLst>
                      <a:ext uri="{FF2B5EF4-FFF2-40B4-BE49-F238E27FC236}">
                        <a16:creationId xmlns:a16="http://schemas.microsoft.com/office/drawing/2014/main" id="{4AFB1182-0EF6-4F96-A657-0C67B6E37EDD}"/>
                      </a:ext>
                    </a:extLst>
                  </p:cNvPr>
                  <p:cNvSpPr/>
                  <p:nvPr/>
                </p:nvSpPr>
                <p:spPr>
                  <a:xfrm>
                    <a:off x="4557124" y="1956134"/>
                    <a:ext cx="78891" cy="78891"/>
                  </a:xfrm>
                  <a:custGeom>
                    <a:avLst/>
                    <a:gdLst>
                      <a:gd name="connsiteX0" fmla="*/ 65159 w 65159"/>
                      <a:gd name="connsiteY0" fmla="*/ 32580 h 65159"/>
                      <a:gd name="connsiteX1" fmla="*/ 32580 w 65159"/>
                      <a:gd name="connsiteY1" fmla="*/ 65159 h 65159"/>
                      <a:gd name="connsiteX2" fmla="*/ 0 w 65159"/>
                      <a:gd name="connsiteY2" fmla="*/ 32580 h 65159"/>
                      <a:gd name="connsiteX3" fmla="*/ 32580 w 65159"/>
                      <a:gd name="connsiteY3" fmla="*/ 0 h 65159"/>
                      <a:gd name="connsiteX4" fmla="*/ 65159 w 65159"/>
                      <a:gd name="connsiteY4" fmla="*/ 32580 h 65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59" h="65159">
                        <a:moveTo>
                          <a:pt x="65159" y="32580"/>
                        </a:moveTo>
                        <a:cubicBezTo>
                          <a:pt x="65159" y="50573"/>
                          <a:pt x="50573" y="65159"/>
                          <a:pt x="32580" y="65159"/>
                        </a:cubicBezTo>
                        <a:cubicBezTo>
                          <a:pt x="14586" y="65159"/>
                          <a:pt x="0" y="50573"/>
                          <a:pt x="0" y="32580"/>
                        </a:cubicBezTo>
                        <a:cubicBezTo>
                          <a:pt x="0" y="14586"/>
                          <a:pt x="14586" y="0"/>
                          <a:pt x="32580" y="0"/>
                        </a:cubicBezTo>
                        <a:cubicBezTo>
                          <a:pt x="50573" y="0"/>
                          <a:pt x="65159" y="14586"/>
                          <a:pt x="65159" y="32580"/>
                        </a:cubicBezTo>
                        <a:close/>
                      </a:path>
                    </a:pathLst>
                  </a:custGeom>
                  <a:grpFill/>
                  <a:ln w="16265" cap="flat">
                    <a:solidFill>
                      <a:srgbClr val="99CC9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srgbClr val="000000"/>
                      </a:solidFill>
                      <a:effectLst/>
                      <a:uLnTx/>
                      <a:uFillTx/>
                      <a:latin typeface="Arial"/>
                      <a:ea typeface="+mn-ea"/>
                      <a:cs typeface="Arial"/>
                    </a:endParaRPr>
                  </a:p>
                </p:txBody>
              </p:sp>
            </p:grpSp>
          </p:grpSp>
        </p:grpSp>
        <p:pic>
          <p:nvPicPr>
            <p:cNvPr id="7" name="Graphic 6" descr="Board Of Directors with solid fill">
              <a:extLst>
                <a:ext uri="{FF2B5EF4-FFF2-40B4-BE49-F238E27FC236}">
                  <a16:creationId xmlns:a16="http://schemas.microsoft.com/office/drawing/2014/main" id="{48615618-5CCC-42E0-B74A-A7AC6425EDF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06045" y="5753733"/>
              <a:ext cx="360000" cy="360000"/>
            </a:xfrm>
            <a:prstGeom prst="rect">
              <a:avLst/>
            </a:prstGeom>
          </p:spPr>
        </p:pic>
      </p:grpSp>
      <p:pic>
        <p:nvPicPr>
          <p:cNvPr id="2" name="Picture 2" descr="Image result for ulb llm international business law">
            <a:hlinkClick r:id="rId12"/>
            <a:extLst>
              <a:ext uri="{FF2B5EF4-FFF2-40B4-BE49-F238E27FC236}">
                <a16:creationId xmlns:a16="http://schemas.microsoft.com/office/drawing/2014/main" id="{0A7C1ABD-B061-FA04-4D2B-14DBF10EB39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3030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M&amp;A context – example with respect to transition plan</a:t>
            </a:r>
          </a:p>
        </p:txBody>
      </p:sp>
      <p:sp>
        <p:nvSpPr>
          <p:cNvPr id="30" name="Rectangle 29">
            <a:extLst>
              <a:ext uri="{FF2B5EF4-FFF2-40B4-BE49-F238E27FC236}">
                <a16:creationId xmlns:a16="http://schemas.microsoft.com/office/drawing/2014/main" id="{899430B2-AAC8-4F52-96EF-4AA96F52FD58}"/>
              </a:ext>
            </a:extLst>
          </p:cNvPr>
          <p:cNvSpPr>
            <a:spLocks/>
          </p:cNvSpPr>
          <p:nvPr/>
        </p:nvSpPr>
        <p:spPr>
          <a:xfrm>
            <a:off x="6515036" y="4270434"/>
            <a:ext cx="1209602" cy="915841"/>
          </a:xfrm>
          <a:prstGeom prst="rect">
            <a:avLst/>
          </a:prstGeom>
        </p:spPr>
        <p:txBody>
          <a:bodyPr wrap="square">
            <a:noAutofit/>
          </a:bodyPr>
          <a:lstStyle/>
          <a:p>
            <a:pPr algn="ctr">
              <a:tabLst>
                <a:tab pos="720725" algn="l"/>
              </a:tabLst>
            </a:pPr>
            <a:r>
              <a:rPr lang="en-GB" sz="1000" dirty="0">
                <a:solidFill>
                  <a:schemeClr val="bg1"/>
                </a:solidFill>
              </a:rPr>
              <a:t>Financiers are keen to invest in ‘green’ (especially Taxonomy-aligned) businesses</a:t>
            </a:r>
          </a:p>
          <a:p>
            <a:pPr algn="ctr">
              <a:tabLst>
                <a:tab pos="720725" algn="l"/>
              </a:tabLst>
            </a:pPr>
            <a:endParaRPr lang="en-GB" sz="1000" dirty="0">
              <a:solidFill>
                <a:schemeClr val="bg1"/>
              </a:solidFill>
            </a:endParaRPr>
          </a:p>
        </p:txBody>
      </p:sp>
      <p:sp>
        <p:nvSpPr>
          <p:cNvPr id="31" name="Rectangle 30">
            <a:extLst>
              <a:ext uri="{FF2B5EF4-FFF2-40B4-BE49-F238E27FC236}">
                <a16:creationId xmlns:a16="http://schemas.microsoft.com/office/drawing/2014/main" id="{DC2C26E6-4260-4B98-B59D-B00C417D408F}"/>
              </a:ext>
            </a:extLst>
          </p:cNvPr>
          <p:cNvSpPr>
            <a:spLocks/>
          </p:cNvSpPr>
          <p:nvPr/>
        </p:nvSpPr>
        <p:spPr>
          <a:xfrm>
            <a:off x="6541919" y="3097245"/>
            <a:ext cx="1209602" cy="915841"/>
          </a:xfrm>
          <a:prstGeom prst="rect">
            <a:avLst/>
          </a:prstGeom>
        </p:spPr>
        <p:txBody>
          <a:bodyPr wrap="square">
            <a:noAutofit/>
          </a:bodyPr>
          <a:lstStyle/>
          <a:p>
            <a:pPr algn="ctr">
              <a:tabLst>
                <a:tab pos="720725" algn="l"/>
              </a:tabLst>
            </a:pPr>
            <a:r>
              <a:rPr lang="en-GB" sz="1000" dirty="0">
                <a:solidFill>
                  <a:schemeClr val="bg1"/>
                </a:solidFill>
              </a:rPr>
              <a:t>‘Green’ and ‘sustainable’ financial products are on the rise</a:t>
            </a:r>
          </a:p>
        </p:txBody>
      </p:sp>
      <p:sp>
        <p:nvSpPr>
          <p:cNvPr id="32" name="Rectangle 31">
            <a:extLst>
              <a:ext uri="{FF2B5EF4-FFF2-40B4-BE49-F238E27FC236}">
                <a16:creationId xmlns:a16="http://schemas.microsoft.com/office/drawing/2014/main" id="{8D67819C-F445-4991-A33A-FBB184251BAC}"/>
              </a:ext>
            </a:extLst>
          </p:cNvPr>
          <p:cNvSpPr>
            <a:spLocks/>
          </p:cNvSpPr>
          <p:nvPr/>
        </p:nvSpPr>
        <p:spPr>
          <a:xfrm>
            <a:off x="7448734" y="2181404"/>
            <a:ext cx="1456427" cy="915841"/>
          </a:xfrm>
          <a:prstGeom prst="rect">
            <a:avLst/>
          </a:prstGeom>
        </p:spPr>
        <p:txBody>
          <a:bodyPr wrap="square">
            <a:noAutofit/>
          </a:bodyPr>
          <a:lstStyle/>
          <a:p>
            <a:pPr algn="ctr">
              <a:tabLst>
                <a:tab pos="720725" algn="l"/>
              </a:tabLst>
            </a:pPr>
            <a:r>
              <a:rPr lang="en-GB" sz="1000" dirty="0">
                <a:solidFill>
                  <a:schemeClr val="bg1"/>
                </a:solidFill>
              </a:rPr>
              <a:t>Increasingly ESG due diligence is a major factor on transactions</a:t>
            </a:r>
          </a:p>
        </p:txBody>
      </p:sp>
      <p:sp>
        <p:nvSpPr>
          <p:cNvPr id="33" name="Rectangle 32">
            <a:extLst>
              <a:ext uri="{FF2B5EF4-FFF2-40B4-BE49-F238E27FC236}">
                <a16:creationId xmlns:a16="http://schemas.microsoft.com/office/drawing/2014/main" id="{1F571E71-46F1-4205-BE9E-C420DBDF60B2}"/>
              </a:ext>
            </a:extLst>
          </p:cNvPr>
          <p:cNvSpPr>
            <a:spLocks/>
          </p:cNvSpPr>
          <p:nvPr/>
        </p:nvSpPr>
        <p:spPr>
          <a:xfrm>
            <a:off x="8905075" y="2165662"/>
            <a:ext cx="1456428" cy="915841"/>
          </a:xfrm>
          <a:prstGeom prst="rect">
            <a:avLst/>
          </a:prstGeom>
        </p:spPr>
        <p:txBody>
          <a:bodyPr wrap="square">
            <a:noAutofit/>
          </a:bodyPr>
          <a:lstStyle/>
          <a:p>
            <a:pPr algn="ctr">
              <a:tabLst>
                <a:tab pos="720725" algn="l"/>
              </a:tabLst>
            </a:pPr>
            <a:r>
              <a:rPr lang="en-GB" sz="1000" dirty="0">
                <a:solidFill>
                  <a:schemeClr val="bg1"/>
                </a:solidFill>
              </a:rPr>
              <a:t>Pressure to tighten ESG covenant packages is mounting</a:t>
            </a:r>
          </a:p>
        </p:txBody>
      </p:sp>
      <p:sp>
        <p:nvSpPr>
          <p:cNvPr id="34" name="Rectangle 33">
            <a:extLst>
              <a:ext uri="{FF2B5EF4-FFF2-40B4-BE49-F238E27FC236}">
                <a16:creationId xmlns:a16="http://schemas.microsoft.com/office/drawing/2014/main" id="{6EBACFC7-F057-4F31-8AB9-0B2720BCADF8}"/>
              </a:ext>
            </a:extLst>
          </p:cNvPr>
          <p:cNvSpPr>
            <a:spLocks/>
          </p:cNvSpPr>
          <p:nvPr/>
        </p:nvSpPr>
        <p:spPr>
          <a:xfrm>
            <a:off x="10090930" y="2943761"/>
            <a:ext cx="1151118" cy="915841"/>
          </a:xfrm>
          <a:prstGeom prst="rect">
            <a:avLst/>
          </a:prstGeom>
        </p:spPr>
        <p:txBody>
          <a:bodyPr wrap="square">
            <a:noAutofit/>
          </a:bodyPr>
          <a:lstStyle/>
          <a:p>
            <a:pPr algn="ctr">
              <a:tabLst>
                <a:tab pos="720725" algn="l"/>
              </a:tabLst>
            </a:pPr>
            <a:r>
              <a:rPr lang="en-GB" sz="1000" dirty="0">
                <a:solidFill>
                  <a:schemeClr val="bg1"/>
                </a:solidFill>
              </a:rPr>
              <a:t>We are </a:t>
            </a:r>
            <a:br>
              <a:rPr lang="en-GB" sz="1000" dirty="0">
                <a:solidFill>
                  <a:schemeClr val="bg1"/>
                </a:solidFill>
              </a:rPr>
            </a:br>
            <a:r>
              <a:rPr lang="en-GB" sz="1000" dirty="0">
                <a:solidFill>
                  <a:schemeClr val="bg1"/>
                </a:solidFill>
              </a:rPr>
              <a:t>starting to see ESG dilemmas crystallise at credit committee level</a:t>
            </a:r>
          </a:p>
        </p:txBody>
      </p:sp>
      <p:sp>
        <p:nvSpPr>
          <p:cNvPr id="35" name="Rectangle 34">
            <a:extLst>
              <a:ext uri="{FF2B5EF4-FFF2-40B4-BE49-F238E27FC236}">
                <a16:creationId xmlns:a16="http://schemas.microsoft.com/office/drawing/2014/main" id="{7481E2C2-D5FF-4801-9815-397D98066136}"/>
              </a:ext>
            </a:extLst>
          </p:cNvPr>
          <p:cNvSpPr>
            <a:spLocks/>
          </p:cNvSpPr>
          <p:nvPr/>
        </p:nvSpPr>
        <p:spPr>
          <a:xfrm>
            <a:off x="10025495" y="4394108"/>
            <a:ext cx="1296659" cy="915841"/>
          </a:xfrm>
          <a:prstGeom prst="rect">
            <a:avLst/>
          </a:prstGeom>
        </p:spPr>
        <p:txBody>
          <a:bodyPr wrap="square">
            <a:noAutofit/>
          </a:bodyPr>
          <a:lstStyle/>
          <a:p>
            <a:pPr algn="ctr">
              <a:tabLst>
                <a:tab pos="720725" algn="l"/>
              </a:tabLst>
            </a:pPr>
            <a:r>
              <a:rPr lang="en-GB" sz="1000" dirty="0">
                <a:solidFill>
                  <a:schemeClr val="bg1"/>
                </a:solidFill>
              </a:rPr>
              <a:t>Some asset classes (e.g. coal) are extremely difficult to </a:t>
            </a:r>
          </a:p>
          <a:p>
            <a:pPr algn="ctr">
              <a:tabLst>
                <a:tab pos="720725" algn="l"/>
              </a:tabLst>
            </a:pPr>
            <a:r>
              <a:rPr lang="en-GB" sz="1000" dirty="0">
                <a:solidFill>
                  <a:schemeClr val="bg1"/>
                </a:solidFill>
              </a:rPr>
              <a:t>finance</a:t>
            </a:r>
          </a:p>
        </p:txBody>
      </p:sp>
      <p:pic>
        <p:nvPicPr>
          <p:cNvPr id="3" name="Picture 2" descr="Image result for ulb llm international business law">
            <a:hlinkClick r:id="rId4"/>
            <a:extLst>
              <a:ext uri="{FF2B5EF4-FFF2-40B4-BE49-F238E27FC236}">
                <a16:creationId xmlns:a16="http://schemas.microsoft.com/office/drawing/2014/main" id="{93986EFB-392E-A125-1F8D-5A9242A769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4">
            <a:extLst>
              <a:ext uri="{FF2B5EF4-FFF2-40B4-BE49-F238E27FC236}">
                <a16:creationId xmlns:a16="http://schemas.microsoft.com/office/drawing/2014/main" id="{43E39CC8-460A-3767-249D-0CA110043DDF}"/>
              </a:ext>
            </a:extLst>
          </p:cNvPr>
          <p:cNvSpPr txBox="1">
            <a:spLocks/>
          </p:cNvSpPr>
          <p:nvPr/>
        </p:nvSpPr>
        <p:spPr>
          <a:xfrm>
            <a:off x="324463" y="1671725"/>
            <a:ext cx="11435737" cy="4367124"/>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600" i="1" dirty="0">
                <a:latin typeface="Arial" panose="020B0604020202020204" pitchFamily="34" charset="0"/>
                <a:ea typeface="Arial" panose="020B0604020202020204" pitchFamily="34" charset="0"/>
              </a:rPr>
              <a:t>1. The Company [and Seller each] represent(s), warrant(s) and covenant(s) that full and complete details of each of the following have been disclosed to Buyer in the Disclosure Documents:</a:t>
            </a:r>
          </a:p>
          <a:p>
            <a:pPr lvl="1" indent="0">
              <a:buNone/>
            </a:pPr>
            <a:r>
              <a:rPr lang="en-GB" sz="1600" i="1" dirty="0">
                <a:latin typeface="Arial" panose="020B0604020202020204" pitchFamily="34" charset="0"/>
                <a:ea typeface="Arial" panose="020B0604020202020204" pitchFamily="34" charset="0"/>
              </a:rPr>
              <a:t>1.1. How climate change issues are considered in the Company’s corporate strategy and long and short-term business plans;</a:t>
            </a:r>
          </a:p>
          <a:p>
            <a:pPr lvl="1" indent="0">
              <a:buNone/>
            </a:pPr>
            <a:r>
              <a:rPr lang="en-GB" sz="1600" i="1" dirty="0">
                <a:latin typeface="Arial" panose="020B0604020202020204" pitchFamily="34" charset="0"/>
                <a:ea typeface="Arial" panose="020B0604020202020204" pitchFamily="34" charset="0"/>
              </a:rPr>
              <a:t>1.2. The Company’s Net Zero Target and Net Zero Transition Plan, if any;</a:t>
            </a:r>
          </a:p>
          <a:p>
            <a:pPr lvl="1" indent="0">
              <a:buNone/>
            </a:pPr>
            <a:r>
              <a:rPr lang="en-GB" sz="1600" i="1" dirty="0">
                <a:latin typeface="Arial" panose="020B0604020202020204" pitchFamily="34" charset="0"/>
                <a:ea typeface="Arial" panose="020B0604020202020204" pitchFamily="34" charset="0"/>
              </a:rPr>
              <a:t>[…]</a:t>
            </a:r>
          </a:p>
          <a:p>
            <a:pPr lvl="1" indent="0">
              <a:buNone/>
            </a:pPr>
            <a:r>
              <a:rPr lang="en-GB" sz="1600" i="1" dirty="0">
                <a:latin typeface="Arial" panose="020B0604020202020204" pitchFamily="34" charset="0"/>
                <a:ea typeface="Arial" panose="020B0604020202020204" pitchFamily="34" charset="0"/>
              </a:rPr>
              <a:t>1.5. Whether the Company has made any public or employee-directed statements regarding its Net Zero Target, Carbon Budget or other sustainability or climate change-related plans [in the previous [5] years];</a:t>
            </a:r>
          </a:p>
          <a:p>
            <a:pPr lvl="1" indent="0">
              <a:buNone/>
            </a:pPr>
            <a:r>
              <a:rPr lang="en-GB" sz="1600" i="1" dirty="0">
                <a:latin typeface="Arial" panose="020B0604020202020204" pitchFamily="34" charset="0"/>
                <a:ea typeface="Arial" panose="020B0604020202020204" pitchFamily="34" charset="0"/>
              </a:rPr>
              <a:t>1.6. Whether the Company’s Net Zero Target has been approved by the Science Based Targets initiative;</a:t>
            </a:r>
          </a:p>
          <a:p>
            <a:pPr lvl="1" indent="0">
              <a:buNone/>
            </a:pPr>
            <a:r>
              <a:rPr lang="en-GB" sz="1600" i="1" dirty="0">
                <a:latin typeface="Arial" panose="020B0604020202020204" pitchFamily="34" charset="0"/>
                <a:ea typeface="Arial" panose="020B0604020202020204" pitchFamily="34" charset="0"/>
              </a:rPr>
              <a:t>1.7. If and how the Company assesses and discloses climate risks and opportunities with regard to the recommendations of the Task Force on Climate-related Financial Disclosures</a:t>
            </a:r>
            <a:r>
              <a:rPr lang="en-GB" sz="1600" dirty="0">
                <a:latin typeface="Arial" panose="020B0604020202020204" pitchFamily="34" charset="0"/>
                <a:ea typeface="Arial" panose="020B0604020202020204" pitchFamily="34" charset="0"/>
              </a:rPr>
              <a:t>;”</a:t>
            </a:r>
          </a:p>
          <a:p>
            <a:pPr marL="612900" lvl="1" indent="-342900"/>
            <a:endParaRPr lang="fr-FR" sz="1600" dirty="0">
              <a:latin typeface="Arial" panose="020B0604020202020204" pitchFamily="34" charset="0"/>
              <a:ea typeface="Arial" panose="020B0604020202020204" pitchFamily="34" charset="0"/>
            </a:endParaRPr>
          </a:p>
        </p:txBody>
      </p:sp>
    </p:spTree>
    <p:custDataLst>
      <p:tags r:id="rId1"/>
    </p:custDataLst>
    <p:extLst>
      <p:ext uri="{BB962C8B-B14F-4D97-AF65-F5344CB8AC3E}">
        <p14:creationId xmlns:p14="http://schemas.microsoft.com/office/powerpoint/2010/main" val="15807888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descr="http://insite/image/CorporateImageLibrary/Isolated%20Business%20Hands%20in%20the%20Air,%20iStock41171354.jpg">
            <a:extLst>
              <a:ext uri="{FF2B5EF4-FFF2-40B4-BE49-F238E27FC236}">
                <a16:creationId xmlns:a16="http://schemas.microsoft.com/office/drawing/2014/main" id="{CA86F07D-FA83-43E3-A4CA-AF13A5ECA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1" y="2038350"/>
            <a:ext cx="70135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ED1872CA-3A94-46AA-A13D-5615CD72FA8D}"/>
              </a:ext>
            </a:extLst>
          </p:cNvPr>
          <p:cNvSpPr txBox="1">
            <a:spLocks/>
          </p:cNvSpPr>
          <p:nvPr/>
        </p:nvSpPr>
        <p:spPr>
          <a:xfrm>
            <a:off x="422300" y="387412"/>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altLang="en-US" dirty="0"/>
              <a:t>Questions?</a:t>
            </a:r>
            <a:endParaRPr lang="en-GB" dirty="0"/>
          </a:p>
        </p:txBody>
      </p:sp>
      <p:pic>
        <p:nvPicPr>
          <p:cNvPr id="5" name="Picture 2" descr="Image result for ulb llm international business law">
            <a:hlinkClick r:id="rId4"/>
            <a:extLst>
              <a:ext uri="{FF2B5EF4-FFF2-40B4-BE49-F238E27FC236}">
                <a16:creationId xmlns:a16="http://schemas.microsoft.com/office/drawing/2014/main" id="{C3F3D500-2CC9-4312-932A-FD3F0061B0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1776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E6B25B-3280-42D6-8112-A84E65D9E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A179684-CD5B-F880-EB7E-BB0914BEEC0F}"/>
              </a:ext>
            </a:extLst>
          </p:cNvPr>
          <p:cNvSpPr txBox="1">
            <a:spLocks/>
          </p:cNvSpPr>
          <p:nvPr/>
        </p:nvSpPr>
        <p:spPr>
          <a:xfrm>
            <a:off x="643828" y="501546"/>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Climate change disputes – increasingly relevant for companies</a:t>
            </a:r>
          </a:p>
        </p:txBody>
      </p:sp>
    </p:spTree>
    <p:extLst>
      <p:ext uri="{BB962C8B-B14F-4D97-AF65-F5344CB8AC3E}">
        <p14:creationId xmlns:p14="http://schemas.microsoft.com/office/powerpoint/2010/main" val="1772472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8EB49-19C9-AF34-2D08-37B0684DC06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34F72BB-8966-0FF9-3059-FBF6BD01D5DC}"/>
              </a:ext>
            </a:extLst>
          </p:cNvPr>
          <p:cNvSpPr>
            <a:spLocks noGrp="1"/>
          </p:cNvSpPr>
          <p:nvPr>
            <p:ph type="title"/>
          </p:nvPr>
        </p:nvSpPr>
        <p:spPr/>
        <p:txBody>
          <a:bodyPr/>
          <a:lstStyle/>
          <a:p>
            <a:r>
              <a:rPr lang="en-BE" dirty="0"/>
              <a:t>Key tool for NGO activism in public cases:</a:t>
            </a:r>
            <a:br>
              <a:rPr lang="en-BE" dirty="0"/>
            </a:br>
            <a:r>
              <a:rPr lang="en-BE" dirty="0"/>
              <a:t>1998 </a:t>
            </a:r>
            <a:r>
              <a:rPr lang="nl-BE" dirty="0"/>
              <a:t>Aarhus </a:t>
            </a:r>
            <a:r>
              <a:rPr lang="nl-BE" dirty="0" err="1"/>
              <a:t>Convention</a:t>
            </a:r>
            <a:endParaRPr lang="nl-BE" dirty="0"/>
          </a:p>
        </p:txBody>
      </p:sp>
      <p:sp>
        <p:nvSpPr>
          <p:cNvPr id="20" name="Content Placeholder 4">
            <a:extLst>
              <a:ext uri="{FF2B5EF4-FFF2-40B4-BE49-F238E27FC236}">
                <a16:creationId xmlns:a16="http://schemas.microsoft.com/office/drawing/2014/main" id="{969EC126-E1E5-6A79-8802-80EE475DD64A}"/>
              </a:ext>
            </a:extLst>
          </p:cNvPr>
          <p:cNvSpPr>
            <a:spLocks noGrp="1"/>
          </p:cNvSpPr>
          <p:nvPr>
            <p:ph sz="quarter" idx="10"/>
          </p:nvPr>
        </p:nvSpPr>
        <p:spPr>
          <a:xfrm>
            <a:off x="412800" y="1476093"/>
            <a:ext cx="6834306" cy="4463812"/>
          </a:xfrm>
        </p:spPr>
        <p:txBody>
          <a:bodyPr numCol="1">
            <a:noAutofit/>
          </a:bodyPr>
          <a:lstStyle/>
          <a:p>
            <a:pPr marL="342900" indent="-342900">
              <a:lnSpc>
                <a:spcPct val="120000"/>
              </a:lnSpc>
              <a:buFont typeface="Arial" panose="020B0604020202020204" pitchFamily="34" charset="0"/>
              <a:buChar char="&gt;"/>
            </a:pPr>
            <a:r>
              <a:rPr lang="en-US" sz="1500" dirty="0"/>
              <a:t>Convention on Access to Information, Public Participation in Decision-making and Access to Justice in Environmental Matters</a:t>
            </a:r>
            <a:endParaRPr lang="en-BE" sz="1500" dirty="0"/>
          </a:p>
          <a:p>
            <a:pPr marL="342900" indent="-342900">
              <a:lnSpc>
                <a:spcPct val="120000"/>
              </a:lnSpc>
              <a:buFont typeface="Arial" panose="020B0604020202020204" pitchFamily="34" charset="0"/>
              <a:buChar char="&gt;"/>
            </a:pPr>
            <a:r>
              <a:rPr lang="en-BE" sz="1500" dirty="0"/>
              <a:t>48 State parties (</a:t>
            </a:r>
            <a:r>
              <a:rPr lang="en-US" sz="1500" dirty="0"/>
              <a:t>Europe and Central Asia, with the exception of Guinea-Bissau</a:t>
            </a:r>
            <a:r>
              <a:rPr lang="en-BE" sz="1500" dirty="0"/>
              <a:t>) + the EU</a:t>
            </a:r>
          </a:p>
          <a:p>
            <a:pPr marL="342900" indent="-342900">
              <a:lnSpc>
                <a:spcPct val="120000"/>
              </a:lnSpc>
              <a:buFont typeface="Arial" panose="020B0604020202020204" pitchFamily="34" charset="0"/>
              <a:buChar char="&gt;"/>
            </a:pPr>
            <a:r>
              <a:rPr lang="en-BE" sz="1500" dirty="0"/>
              <a:t>G</a:t>
            </a:r>
            <a:r>
              <a:rPr lang="en-US" sz="1500" dirty="0"/>
              <a:t>rants the public rights regarding </a:t>
            </a:r>
            <a:r>
              <a:rPr lang="en-BE" sz="1500" dirty="0"/>
              <a:t>(i) </a:t>
            </a:r>
            <a:r>
              <a:rPr lang="en-US" sz="1500" dirty="0"/>
              <a:t>access to information, </a:t>
            </a:r>
            <a:r>
              <a:rPr lang="en-BE" sz="1500" dirty="0"/>
              <a:t>(ii) </a:t>
            </a:r>
            <a:r>
              <a:rPr lang="en-US" sz="1500" dirty="0"/>
              <a:t>public participation</a:t>
            </a:r>
            <a:r>
              <a:rPr lang="en-BE" sz="1500" dirty="0"/>
              <a:t> (iii)</a:t>
            </a:r>
            <a:r>
              <a:rPr lang="en-US" sz="1500" dirty="0"/>
              <a:t> </a:t>
            </a:r>
            <a:r>
              <a:rPr lang="en-US" sz="1500" u="sng" dirty="0"/>
              <a:t>and access to justice</a:t>
            </a:r>
            <a:r>
              <a:rPr lang="en-US" sz="1500" dirty="0"/>
              <a:t>, in governmental decision-making processes on matters concerning the local, national and transboundary environment</a:t>
            </a:r>
            <a:endParaRPr lang="en-BE" sz="1500" dirty="0"/>
          </a:p>
          <a:p>
            <a:pPr marL="342900" indent="-342900">
              <a:lnSpc>
                <a:spcPct val="120000"/>
              </a:lnSpc>
              <a:buFont typeface="Arial" panose="020B0604020202020204" pitchFamily="34" charset="0"/>
              <a:buChar char="&gt;"/>
            </a:pPr>
            <a:endParaRPr lang="en-BE" sz="1500" dirty="0"/>
          </a:p>
          <a:p>
            <a:pPr marL="342900" indent="-342900">
              <a:lnSpc>
                <a:spcPct val="120000"/>
              </a:lnSpc>
              <a:buFont typeface="Arial" panose="020B0604020202020204" pitchFamily="34" charset="0"/>
              <a:buChar char="&gt;"/>
            </a:pPr>
            <a:endParaRPr lang="en-BE" sz="1500" dirty="0"/>
          </a:p>
          <a:p>
            <a:pPr marL="342900" indent="-342900">
              <a:lnSpc>
                <a:spcPct val="120000"/>
              </a:lnSpc>
              <a:buFont typeface="Arial" panose="020B0604020202020204" pitchFamily="34" charset="0"/>
              <a:buChar char="&gt;"/>
            </a:pPr>
            <a:endParaRPr lang="en-GB" sz="1500" dirty="0"/>
          </a:p>
        </p:txBody>
      </p:sp>
      <p:pic>
        <p:nvPicPr>
          <p:cNvPr id="5" name="Picture 2" descr="Image result for ulb llm international business law">
            <a:hlinkClick r:id="rId3"/>
            <a:extLst>
              <a:ext uri="{FF2B5EF4-FFF2-40B4-BE49-F238E27FC236}">
                <a16:creationId xmlns:a16="http://schemas.microsoft.com/office/drawing/2014/main" id="{A012604B-022C-60CA-1B9B-2BA5E7687A5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nvention d'Aarhus — Wikipédia">
            <a:extLst>
              <a:ext uri="{FF2B5EF4-FFF2-40B4-BE49-F238E27FC236}">
                <a16:creationId xmlns:a16="http://schemas.microsoft.com/office/drawing/2014/main" id="{CA4EBCF0-97EC-E6C7-6115-6E9C8F548A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5854" y="2256489"/>
            <a:ext cx="2923346" cy="36834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rmenia failed to comply with a number of articles of the Aarhus Convention  - Transparency.am">
            <a:extLst>
              <a:ext uri="{FF2B5EF4-FFF2-40B4-BE49-F238E27FC236}">
                <a16:creationId xmlns:a16="http://schemas.microsoft.com/office/drawing/2014/main" id="{9CA6311E-F588-A7D6-5547-BF26347CD0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92025" y="1401069"/>
            <a:ext cx="598646" cy="685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3E79B3A-8DA4-0268-4D7D-3A9A734E4D5B}"/>
              </a:ext>
            </a:extLst>
          </p:cNvPr>
          <p:cNvPicPr>
            <a:picLocks noChangeAspect="1"/>
          </p:cNvPicPr>
          <p:nvPr/>
        </p:nvPicPr>
        <p:blipFill>
          <a:blip r:embed="rId7"/>
          <a:stretch>
            <a:fillRect/>
          </a:stretch>
        </p:blipFill>
        <p:spPr>
          <a:xfrm>
            <a:off x="569442" y="4247641"/>
            <a:ext cx="7706801" cy="1857634"/>
          </a:xfrm>
          <a:prstGeom prst="rect">
            <a:avLst/>
          </a:prstGeom>
        </p:spPr>
      </p:pic>
    </p:spTree>
    <p:extLst>
      <p:ext uri="{BB962C8B-B14F-4D97-AF65-F5344CB8AC3E}">
        <p14:creationId xmlns:p14="http://schemas.microsoft.com/office/powerpoint/2010/main" val="3137338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68B831-A468-4E15-AFA2-A9BE5243E416}"/>
              </a:ext>
            </a:extLst>
          </p:cNvPr>
          <p:cNvSpPr>
            <a:spLocks noGrp="1"/>
          </p:cNvSpPr>
          <p:nvPr>
            <p:ph type="title"/>
          </p:nvPr>
        </p:nvSpPr>
        <p:spPr/>
        <p:txBody>
          <a:bodyPr/>
          <a:lstStyle/>
          <a:p>
            <a:r>
              <a:rPr lang="en-GB" dirty="0"/>
              <a:t>Dutch </a:t>
            </a:r>
            <a:r>
              <a:rPr lang="en-GB" dirty="0" err="1"/>
              <a:t>Urgenda</a:t>
            </a:r>
            <a:r>
              <a:rPr lang="en-GB" dirty="0"/>
              <a:t> case</a:t>
            </a:r>
            <a:r>
              <a:rPr lang="en-BE" dirty="0"/>
              <a:t> (2015 – 2018 - 2019)</a:t>
            </a:r>
            <a:endParaRPr lang="en-GB" dirty="0"/>
          </a:p>
        </p:txBody>
      </p:sp>
      <p:sp>
        <p:nvSpPr>
          <p:cNvPr id="2" name="Content Placeholder 4">
            <a:extLst>
              <a:ext uri="{FF2B5EF4-FFF2-40B4-BE49-F238E27FC236}">
                <a16:creationId xmlns:a16="http://schemas.microsoft.com/office/drawing/2014/main" id="{4DBDFC1E-C803-0788-5BF7-A5A7169DF9A2}"/>
              </a:ext>
            </a:extLst>
          </p:cNvPr>
          <p:cNvSpPr>
            <a:spLocks noGrp="1"/>
          </p:cNvSpPr>
          <p:nvPr>
            <p:ph sz="quarter" idx="10"/>
          </p:nvPr>
        </p:nvSpPr>
        <p:spPr>
          <a:xfrm>
            <a:off x="407987" y="1567533"/>
            <a:ext cx="5516563" cy="4463812"/>
          </a:xfrm>
        </p:spPr>
        <p:txBody>
          <a:bodyPr numCol="1">
            <a:noAutofit/>
          </a:bodyPr>
          <a:lstStyle/>
          <a:p>
            <a:pPr marL="342900" indent="-342900">
              <a:lnSpc>
                <a:spcPct val="120000"/>
              </a:lnSpc>
              <a:buFont typeface="Arial" panose="020B0604020202020204" pitchFamily="34" charset="0"/>
              <a:buChar char="&gt;"/>
            </a:pPr>
            <a:r>
              <a:rPr lang="en-GB" sz="1500" dirty="0"/>
              <a:t>The </a:t>
            </a:r>
            <a:r>
              <a:rPr lang="en-GB" sz="1500" dirty="0" err="1"/>
              <a:t>Urgenda</a:t>
            </a:r>
            <a:r>
              <a:rPr lang="en-GB" sz="1500" dirty="0"/>
              <a:t> Foundation (environmental NGO) and 900 Dutch citizens sued the Dutch government to require it to do more to prevent global climate change</a:t>
            </a:r>
          </a:p>
          <a:p>
            <a:pPr marL="342900" indent="-342900">
              <a:lnSpc>
                <a:spcPct val="120000"/>
              </a:lnSpc>
              <a:buFont typeface="Arial" panose="020B0604020202020204" pitchFamily="34" charset="0"/>
              <a:buChar char="&gt;"/>
            </a:pPr>
            <a:r>
              <a:rPr lang="en-GB" sz="1500" dirty="0"/>
              <a:t>Dutch courts (2015 </a:t>
            </a:r>
            <a:r>
              <a:rPr lang="en-BE" sz="1500" dirty="0"/>
              <a:t>district court </a:t>
            </a:r>
            <a:r>
              <a:rPr lang="en-GB" sz="1500" dirty="0"/>
              <a:t>decision confirmed in 2018 and 2019) ordered the Dutch state to reduce greenhouse gas emissions by at least 25% by end-2020 (finding the government’s existing pledge to reduce emissions by 17% insufficient)</a:t>
            </a:r>
          </a:p>
          <a:p>
            <a:pPr marL="342900" indent="-342900">
              <a:lnSpc>
                <a:spcPct val="120000"/>
              </a:lnSpc>
              <a:buFont typeface="Arial" panose="020B0604020202020204" pitchFamily="34" charset="0"/>
              <a:buChar char="&gt;"/>
            </a:pPr>
            <a:r>
              <a:rPr lang="en-GB" sz="1500" dirty="0"/>
              <a:t>Based on a breach of the duty of care under Articles 2 (right to life) and 8 (right to private life, including environment) of the ECHR</a:t>
            </a:r>
          </a:p>
          <a:p>
            <a:pPr marL="342900" indent="-342900">
              <a:lnSpc>
                <a:spcPct val="120000"/>
              </a:lnSpc>
              <a:buFont typeface="Arial" panose="020B0604020202020204" pitchFamily="34" charset="0"/>
              <a:buChar char="&gt;"/>
            </a:pPr>
            <a:r>
              <a:rPr lang="en-GB" sz="1500" dirty="0"/>
              <a:t>Followed by a wave of cases challenging Government climate policies</a:t>
            </a:r>
          </a:p>
          <a:p>
            <a:pPr marL="171450" indent="-171450">
              <a:buFont typeface="Arial" panose="020B0604020202020204" pitchFamily="34" charset="0"/>
              <a:buChar char="&gt;"/>
            </a:pPr>
            <a:endParaRPr lang="en-GB" sz="1600" dirty="0">
              <a:solidFill>
                <a:srgbClr val="4D4D4D"/>
              </a:solidFill>
            </a:endParaRPr>
          </a:p>
          <a:p>
            <a:pPr marL="171450" indent="-171450">
              <a:buFont typeface="Arial" panose="020B0604020202020204" pitchFamily="34" charset="0"/>
              <a:buChar char="&gt;"/>
            </a:pPr>
            <a:endParaRPr lang="en-GB" sz="1600" dirty="0">
              <a:solidFill>
                <a:srgbClr val="4D4D4D"/>
              </a:solidFill>
            </a:endParaRPr>
          </a:p>
        </p:txBody>
      </p:sp>
      <p:pic>
        <p:nvPicPr>
          <p:cNvPr id="5" name="Picture 4">
            <a:extLst>
              <a:ext uri="{FF2B5EF4-FFF2-40B4-BE49-F238E27FC236}">
                <a16:creationId xmlns:a16="http://schemas.microsoft.com/office/drawing/2014/main" id="{AD410CF9-67C0-D9B4-E840-64559CF48D62}"/>
              </a:ext>
            </a:extLst>
          </p:cNvPr>
          <p:cNvPicPr>
            <a:picLocks noChangeAspect="1"/>
          </p:cNvPicPr>
          <p:nvPr/>
        </p:nvPicPr>
        <p:blipFill>
          <a:blip r:embed="rId3"/>
          <a:stretch>
            <a:fillRect/>
          </a:stretch>
        </p:blipFill>
        <p:spPr>
          <a:xfrm>
            <a:off x="6467475" y="1472283"/>
            <a:ext cx="4992742" cy="4329255"/>
          </a:xfrm>
          <a:prstGeom prst="rect">
            <a:avLst/>
          </a:prstGeom>
        </p:spPr>
      </p:pic>
      <p:pic>
        <p:nvPicPr>
          <p:cNvPr id="7" name="Picture 2" descr="Image result for ulb llm international business law">
            <a:hlinkClick r:id="rId4"/>
            <a:extLst>
              <a:ext uri="{FF2B5EF4-FFF2-40B4-BE49-F238E27FC236}">
                <a16:creationId xmlns:a16="http://schemas.microsoft.com/office/drawing/2014/main" id="{E633AEB7-E7D5-8D7C-2EC3-88DF72C1B54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1567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MS_OFFICEID" val="London"/>
  <p:tag name="TMS_CULTUREID" val="English-UK"/>
  <p:tag name="TMS_BUSINESSUNITID" val="LinklatersLLP"/>
  <p:tag name="TMS_TEMPLATE_ID" val="HSAltWS"/>
  <p:tag name="VERSION" val="5.0"/>
  <p:tag name="EDITION" val="Meetoo"/>
  <p:tag name="PERSONS" val="&lt;?xml version=&quot;1.0&quot; encoding=&quot;utf-8&quot;?&gt;&lt;ArrayOfPerson xmlns:xsd=&quot;http://www.w3.org/2001/XMLSchema&quot; xmlns:xsi=&quot;http://www.w3.org/2001/XMLSchema-instance&quot; /&gt;"/>
  <p:tag name="PRESGUID" val="df5889b2-ca75-442a-a208-74b22a89051c"/>
</p:tagLst>
</file>

<file path=ppt/tags/tag10.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11.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12.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13.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14.xml><?xml version="1.0" encoding="utf-8"?>
<p:tagLst xmlns:a="http://schemas.openxmlformats.org/drawingml/2006/main" xmlns:r="http://schemas.openxmlformats.org/officeDocument/2006/relationships" xmlns:p="http://schemas.openxmlformats.org/presentationml/2006/main">
  <p:tag name="TITLE" val="Five point diagram"/>
</p:tagLst>
</file>

<file path=ppt/tags/tag15.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16.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17.xml><?xml version="1.0" encoding="utf-8"?>
<p:tagLst xmlns:a="http://schemas.openxmlformats.org/drawingml/2006/main" xmlns:r="http://schemas.openxmlformats.org/officeDocument/2006/relationships" xmlns:p="http://schemas.openxmlformats.org/presentationml/2006/main">
  <p:tag name="TITLE" val="Text slide"/>
</p:tagLst>
</file>

<file path=ppt/tags/tag18.xml><?xml version="1.0" encoding="utf-8"?>
<p:tagLst xmlns:a="http://schemas.openxmlformats.org/drawingml/2006/main" xmlns:r="http://schemas.openxmlformats.org/officeDocument/2006/relationships" xmlns:p="http://schemas.openxmlformats.org/presentationml/2006/main">
  <p:tag name="TITLE" val="Text slide"/>
</p:tagLst>
</file>

<file path=ppt/tags/tag19.xml><?xml version="1.0" encoding="utf-8"?>
<p:tagLst xmlns:a="http://schemas.openxmlformats.org/drawingml/2006/main" xmlns:r="http://schemas.openxmlformats.org/officeDocument/2006/relationships" xmlns:p="http://schemas.openxmlformats.org/presentationml/2006/main">
  <p:tag name="TITLE" val="Text slide"/>
</p:tagLst>
</file>

<file path=ppt/tags/tag2.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20.xml><?xml version="1.0" encoding="utf-8"?>
<p:tagLst xmlns:a="http://schemas.openxmlformats.org/drawingml/2006/main" xmlns:r="http://schemas.openxmlformats.org/officeDocument/2006/relationships" xmlns:p="http://schemas.openxmlformats.org/presentationml/2006/main">
  <p:tag name="TITLE" val="Text slide"/>
</p:tagLst>
</file>

<file path=ppt/tags/tag3.xml><?xml version="1.0" encoding="utf-8"?>
<p:tagLst xmlns:a="http://schemas.openxmlformats.org/drawingml/2006/main" xmlns:r="http://schemas.openxmlformats.org/officeDocument/2006/relationships" xmlns:p="http://schemas.openxmlformats.org/presentationml/2006/main">
  <p:tag name="TITLE" val="List – 2 "/>
</p:tagLst>
</file>

<file path=ppt/tags/tag4.xml><?xml version="1.0" encoding="utf-8"?>
<p:tagLst xmlns:a="http://schemas.openxmlformats.org/drawingml/2006/main" xmlns:r="http://schemas.openxmlformats.org/officeDocument/2006/relationships" xmlns:p="http://schemas.openxmlformats.org/presentationml/2006/main">
  <p:tag name="TITLE" val="List – 11"/>
</p:tagLst>
</file>

<file path=ppt/tags/tag5.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6.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7.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8.xml><?xml version="1.0" encoding="utf-8"?>
<p:tagLst xmlns:a="http://schemas.openxmlformats.org/drawingml/2006/main" xmlns:r="http://schemas.openxmlformats.org/officeDocument/2006/relationships" xmlns:p="http://schemas.openxmlformats.org/presentationml/2006/main">
  <p:tag name="TITLE" val="Four point diagram"/>
</p:tagLst>
</file>

<file path=ppt/tags/tag9.xml><?xml version="1.0" encoding="utf-8"?>
<p:tagLst xmlns:a="http://schemas.openxmlformats.org/drawingml/2006/main" xmlns:r="http://schemas.openxmlformats.org/officeDocument/2006/relationships" xmlns:p="http://schemas.openxmlformats.org/presentationml/2006/main">
  <p:tag name="TITLE" val="Four point diagram"/>
</p:tagLst>
</file>

<file path=ppt/theme/theme1.xml><?xml version="1.0" encoding="utf-8"?>
<a:theme xmlns:a="http://schemas.openxmlformats.org/drawingml/2006/main" name="Linklaters HouseStyle">
  <a:themeElements>
    <a:clrScheme name="Linklaters HouseStyle colours">
      <a:dk1>
        <a:srgbClr val="000000"/>
      </a:dk1>
      <a:lt1>
        <a:srgbClr val="FFFFFF"/>
      </a:lt1>
      <a:dk2>
        <a:srgbClr val="AF005F"/>
      </a:dk2>
      <a:lt2>
        <a:srgbClr val="969696"/>
      </a:lt2>
      <a:accent1>
        <a:srgbClr val="AF005F"/>
      </a:accent1>
      <a:accent2>
        <a:srgbClr val="BF337F"/>
      </a:accent2>
      <a:accent3>
        <a:srgbClr val="CC5C99"/>
      </a:accent3>
      <a:accent4>
        <a:srgbClr val="808080"/>
      </a:accent4>
      <a:accent5>
        <a:srgbClr val="969696"/>
      </a:accent5>
      <a:accent6>
        <a:srgbClr val="C3C3C3"/>
      </a:accent6>
      <a:hlink>
        <a:srgbClr val="D985B2"/>
      </a:hlink>
      <a:folHlink>
        <a:srgbClr val="ECC4DA"/>
      </a:folHlink>
    </a:clrScheme>
    <a:fontScheme name="Linklaters HouseStyl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F5F3"/>
        </a:solidFill>
        <a:ln w="9525">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Secondary palette 1">
      <a:srgbClr val="999966"/>
    </a:custClr>
    <a:custClr name="Secondary palette 2">
      <a:srgbClr val="66CCCC"/>
    </a:custClr>
    <a:custClr name="Secondary palette 3">
      <a:srgbClr val="CCCC99"/>
    </a:custClr>
    <a:custClr name="Secondary palette 4">
      <a:srgbClr val="9999CC"/>
    </a:custClr>
    <a:custClr name="Secondary palette 5">
      <a:srgbClr val="669999"/>
    </a:custClr>
    <a:custClr name="Secondary palette 6">
      <a:srgbClr val="666699"/>
    </a:custClr>
    <a:custClr name="Secondary palette 7">
      <a:srgbClr val="99CCFF"/>
    </a:custClr>
    <a:custClr name="Secondary palette 8">
      <a:srgbClr val="99CC99"/>
    </a:custClr>
    <a:custClr name="Secondary palette 9">
      <a:srgbClr val="A9A197"/>
    </a:custClr>
    <a:custClr name="White">
      <a:srgbClr val="FFFFFF"/>
    </a:custClr>
    <a:custClr name="Magenta - 100%">
      <a:srgbClr val="AF005F"/>
    </a:custClr>
    <a:custClr name="Magenta - 80%">
      <a:srgbClr val="BF337F"/>
    </a:custClr>
    <a:custClr name="Magenta - 60%">
      <a:srgbClr val="CC5C99"/>
    </a:custClr>
    <a:custClr name="Magenta - 40%">
      <a:srgbClr val="D985B2"/>
    </a:custClr>
    <a:custClr name="Magenta - 20%">
      <a:srgbClr val="E5ADCC"/>
    </a:custClr>
    <a:custClr name="Magenta - 10%">
      <a:srgbClr val="ECC1DA"/>
    </a:custClr>
    <a:custClr name="Magenta + Black 20%">
      <a:srgbClr val="91004F"/>
    </a:custClr>
    <a:custClr name="Magenta + Black 35%">
      <a:srgbClr val="7B0041"/>
    </a:custClr>
    <a:custClr name="Magenta + Black 50%">
      <a:srgbClr val="660033"/>
    </a:custClr>
    <a:custClr name="White">
      <a:srgbClr val="FFFFFF"/>
    </a:custClr>
    <a:custClr name="Black - 100%">
      <a:srgbClr val="000000"/>
    </a:custClr>
    <a:custClr name="Black - 80%">
      <a:srgbClr val="4D4D4D"/>
    </a:custClr>
    <a:custClr name="Black - 60%">
      <a:srgbClr val="808080"/>
    </a:custClr>
    <a:custClr name="Black - 40%">
      <a:srgbClr val="969696"/>
    </a:custClr>
    <a:custClr name="Black - 20%">
      <a:srgbClr val="C3C3C3"/>
    </a:custClr>
    <a:custClr name="Black - 10%">
      <a:srgbClr val="E6E6E6"/>
    </a:custClr>
    <a:custClr name="White">
      <a:srgbClr val="FFFFFF"/>
    </a:custClr>
    <a:custClr name="White">
      <a:srgbClr val="FFFFFF"/>
    </a:custClr>
    <a:custClr name="White">
      <a:srgbClr val="FFFFFF"/>
    </a:custClr>
    <a:custClr name="White">
      <a:srgbClr val="FFFFFF"/>
    </a:custClr>
    <a:custClr name="Warm Grey 7 - 100%">
      <a:srgbClr val="B0A9A0"/>
    </a:custClr>
    <a:custClr name="Warm Grey 7 - 80%">
      <a:srgbClr val="BFBAB2"/>
    </a:custClr>
    <a:custClr name="Warm Grey 7 - 60%">
      <a:srgbClr val="CFCBC4"/>
    </a:custClr>
    <a:custClr name="Warm Grey 7 - 40%">
      <a:srgbClr val="DFDBD7"/>
    </a:custClr>
    <a:custClr name="Warm Grey 7 - 20%">
      <a:srgbClr val="EFEDEB"/>
    </a:custClr>
    <a:custClr name="Warm Grey 7 - 10%">
      <a:srgbClr val="F7F6F5"/>
    </a:custClr>
    <a:custClr name="White">
      <a:srgbClr val="FFFFFF"/>
    </a:custClr>
    <a:custClr name="Traffic light Red">
      <a:srgbClr val="FF5958"/>
    </a:custClr>
    <a:custClr name="Traffic light Yellow">
      <a:srgbClr val="FCB256"/>
    </a:custClr>
    <a:custClr name="Traffic light Green">
      <a:srgbClr val="8ECC66"/>
    </a:custClr>
    <a:custClr name="Warm Grey 4 - 100%">
      <a:srgbClr val="C9C1B8"/>
    </a:custClr>
    <a:custClr name="Warm Grey 4 - 80%">
      <a:srgbClr val="D9D5CE"/>
    </a:custClr>
    <a:custClr name="Warm Grey 4 - 60%">
      <a:srgbClr val="E2DEDA"/>
    </a:custClr>
    <a:custClr name="Warm Grey 4 - 40%">
      <a:srgbClr val="ECE9E7"/>
    </a:custClr>
    <a:custClr name="Warm Grey 4 - 20%">
      <a:srgbClr val="F6F5F3"/>
    </a:custClr>
    <a:custClr name="Warm Grey 4 - 10%">
      <a:srgbClr val="FAFAF8"/>
    </a:custClr>
    <a:custClr name="White">
      <a:srgbClr val="FFFFFF"/>
    </a:custClr>
    <a:custClr name="Alliance - Allens">
      <a:srgbClr val="0074BF"/>
    </a:custClr>
    <a:custClr name="Alliance - Webber Wentzel">
      <a:srgbClr val="F07D35"/>
    </a:custClr>
    <a:custClr name="Alliance - TTA">
      <a:srgbClr val="007272"/>
    </a:custClr>
  </a:custClrLst>
  <a:extLst>
    <a:ext uri="{05A4C25C-085E-4340-85A3-A5531E510DB2}">
      <thm15:themeFamily xmlns:thm15="http://schemas.microsoft.com/office/thememl/2012/main" name="LL_HSAlt.potx" id="{47752142-66D3-4C08-93DE-208D66FED49A}" vid="{0A24BE4F-54C1-4E97-8CC8-B3707D7AFB57}"/>
    </a:ext>
  </a:extLst>
</a:theme>
</file>

<file path=ppt/theme/theme2.xml><?xml version="1.0" encoding="utf-8"?>
<a:theme xmlns:a="http://schemas.openxmlformats.org/drawingml/2006/main" name="Cover">
  <a:themeElements>
    <a:clrScheme name="Custom 5">
      <a:dk1>
        <a:srgbClr val="000000"/>
      </a:dk1>
      <a:lt1>
        <a:srgbClr val="FFFFFF"/>
      </a:lt1>
      <a:dk2>
        <a:srgbClr val="AE0069"/>
      </a:dk2>
      <a:lt2>
        <a:srgbClr val="B0A9A0"/>
      </a:lt2>
      <a:accent1>
        <a:srgbClr val="66CCCC"/>
      </a:accent1>
      <a:accent2>
        <a:srgbClr val="CCCC99"/>
      </a:accent2>
      <a:accent3>
        <a:srgbClr val="9999CC"/>
      </a:accent3>
      <a:accent4>
        <a:srgbClr val="99CCFF"/>
      </a:accent4>
      <a:accent5>
        <a:srgbClr val="99CC99"/>
      </a:accent5>
      <a:accent6>
        <a:srgbClr val="669999"/>
      </a:accent6>
      <a:hlink>
        <a:srgbClr val="AE0069"/>
      </a:hlink>
      <a:folHlink>
        <a:srgbClr val="AE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ontrol xmlns="http://schemas.microsoft.com/VisualStudio/2011/storyboarding/control">
  <Id Name="742edbba-e861-4d4e-a962-bab64261bf4b" Revision="1" Stencil="System.MyShapes" StencilVersion="1.0"/>
</Control>
</file>

<file path=customXml/item2.xml><?xml version="1.0" encoding="utf-8"?>
<TMS_Template_ID>0</TMS_Template_ID>
</file>

<file path=customXml/itemProps1.xml><?xml version="1.0" encoding="utf-8"?>
<ds:datastoreItem xmlns:ds="http://schemas.openxmlformats.org/officeDocument/2006/customXml" ds:itemID="{431D6AD4-F4E9-44EB-A3E6-39A8A1B0A79E}">
  <ds:schemaRefs>
    <ds:schemaRef ds:uri="http://schemas.microsoft.com/VisualStudio/2011/storyboarding/control"/>
  </ds:schemaRefs>
</ds:datastoreItem>
</file>

<file path=customXml/itemProps2.xml><?xml version="1.0" encoding="utf-8"?>
<ds:datastoreItem xmlns:ds="http://schemas.openxmlformats.org/officeDocument/2006/customXml" ds:itemID="{15BA08D6-25B3-4B45-9D1E-1A8C975F224D}">
  <ds:schemaRefs/>
</ds:datastoreItem>
</file>

<file path=docProps/app.xml><?xml version="1.0" encoding="utf-8"?>
<Properties xmlns="http://schemas.openxmlformats.org/officeDocument/2006/extended-properties" xmlns:vt="http://schemas.openxmlformats.org/officeDocument/2006/docPropsVTypes">
  <Template>LL_HSAlt</Template>
  <TotalTime>0</TotalTime>
  <Words>9976</Words>
  <Application>Microsoft Office PowerPoint</Application>
  <PresentationFormat>Widescreen</PresentationFormat>
  <Paragraphs>604</Paragraphs>
  <Slides>61</Slides>
  <Notes>49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61</vt:i4>
      </vt:variant>
    </vt:vector>
  </HeadingPairs>
  <TitlesOfParts>
    <vt:vector size="74" baseType="lpstr">
      <vt:lpstr>Archivo</vt:lpstr>
      <vt:lpstr>Arial</vt:lpstr>
      <vt:lpstr>Calibri</vt:lpstr>
      <vt:lpstr>GT Walsheim Light</vt:lpstr>
      <vt:lpstr>Helvetica Neue</vt:lpstr>
      <vt:lpstr>Open Sans</vt:lpstr>
      <vt:lpstr>Symbol</vt:lpstr>
      <vt:lpstr>Trade Gothic Next</vt:lpstr>
      <vt:lpstr>TradeGothic</vt:lpstr>
      <vt:lpstr>var( --e-global-typography-primary-font-family )</vt:lpstr>
      <vt:lpstr>Wingdings</vt:lpstr>
      <vt:lpstr>Linklaters HouseStyle</vt:lpstr>
      <vt:lpstr>Cover</vt:lpstr>
      <vt:lpstr>PowerPoint Presentation</vt:lpstr>
      <vt:lpstr>Agenda for today</vt:lpstr>
      <vt:lpstr>PowerPoint Presentation</vt:lpstr>
      <vt:lpstr>The rise of ESG litigation</vt:lpstr>
      <vt:lpstr>The rise of ESG litigation</vt:lpstr>
      <vt:lpstr>Global trends in ESG litigation</vt:lpstr>
      <vt:lpstr>PowerPoint Presentation</vt:lpstr>
      <vt:lpstr>Key tool for NGO activism in public cases: 1998 Aarhus Convention</vt:lpstr>
      <vt:lpstr>Dutch Urgenda case (2015 – 2018 - 2019)</vt:lpstr>
      <vt:lpstr>Court cases challenging Government policy and decisions</vt:lpstr>
      <vt:lpstr>ClientEarth v. National Bank of Belgium</vt:lpstr>
      <vt:lpstr>ECtHR (GC) – Verein Klimaseniorinnen Schweiz and Others v. Switzerland – 9 April 2024  </vt:lpstr>
      <vt:lpstr>ECtHR (GC) – Verein Klimaseniorinnen Schweiz and Others v. Switzerland – 9 April 2024 (cont’d)</vt:lpstr>
      <vt:lpstr>International courts’ advisory opinions</vt:lpstr>
      <vt:lpstr>ICJ advisory opinion - Obligations of States in respect of Climate Change (23 July 2025)</vt:lpstr>
      <vt:lpstr>Challenge of project specific approvals</vt:lpstr>
      <vt:lpstr>“Private” case: Shell, a game changer? </vt:lpstr>
      <vt:lpstr>Shell’s Q&amp;A on the case</vt:lpstr>
      <vt:lpstr>Shell case: appeal decision </vt:lpstr>
      <vt:lpstr>Increased pressure on corporate transition plans (cf. ING case)</vt:lpstr>
      <vt:lpstr>German case against car manufacturers</vt:lpstr>
      <vt:lpstr>Financial institutions as new targets</vt:lpstr>
      <vt:lpstr>Sof law (NCP under OECD Guidelines) as precursor: NGOs vs ING (2019)</vt:lpstr>
      <vt:lpstr>Milieudefensie vs ING (ongoing)</vt:lpstr>
      <vt:lpstr>PowerPoint Presentation</vt:lpstr>
      <vt:lpstr>Directors’ and officers’ liability – admissibility challenges</vt:lpstr>
      <vt:lpstr>French cases – Lafarge and Erika</vt:lpstr>
      <vt:lpstr>Italian ecocide case</vt:lpstr>
      <vt:lpstr>PowerPoint Presentation</vt:lpstr>
      <vt:lpstr>What is greenwashing?</vt:lpstr>
      <vt:lpstr>Where might greenwashing occur?</vt:lpstr>
      <vt:lpstr>What enforcement risks does greenwashing entail? </vt:lpstr>
      <vt:lpstr>These risks will be reinforced by upcoming EU legislation (see next class)</vt:lpstr>
      <vt:lpstr>Other relevant regimes – the many faces of greenwashing risks</vt:lpstr>
      <vt:lpstr>Regulators’ guidelines and expectations</vt:lpstr>
      <vt:lpstr>Regulators’ guidelines and expectations</vt:lpstr>
      <vt:lpstr>Regulatory crack down</vt:lpstr>
      <vt:lpstr>Court cases are also skyrocketing</vt:lpstr>
      <vt:lpstr>Can you spot the potential greenwash?</vt:lpstr>
      <vt:lpstr>Court cases – also in the B2B context</vt:lpstr>
      <vt:lpstr>Court cases – emergence of investor/security lawsuits</vt:lpstr>
      <vt:lpstr>PowerPoint Presentation</vt:lpstr>
      <vt:lpstr>Grievance mechanism under the OECD Guidelines</vt:lpstr>
      <vt:lpstr>Key national due diligence regimes</vt:lpstr>
      <vt:lpstr>Loi sur le devoir de vigilance – ongoing cases (examples)</vt:lpstr>
      <vt:lpstr>Enforcement of the French Law on the Duty of Vigilance –  two decisions on the merits</vt:lpstr>
      <vt:lpstr>Parent company litigation (out of due diligence regimes)</vt:lpstr>
      <vt:lpstr>Okpabi ([2021] UKSC 3) and Vedanta ([2019] UKSC 20) cases</vt:lpstr>
      <vt:lpstr>Hague Court of Appeal – Four Nigerian Farmers and  Milieudefensie v. Shell (29 January 2021)</vt:lpstr>
      <vt:lpstr>BHP Dam (14 November 2025)</vt:lpstr>
      <vt:lpstr>PowerPoint Presentation</vt:lpstr>
      <vt:lpstr>Relevance for contractual disputes</vt:lpstr>
      <vt:lpstr>Contractual assurances in value chain</vt:lpstr>
      <vt:lpstr>Contractual assurances in value chain</vt:lpstr>
      <vt:lpstr>ESG model clauses</vt:lpstr>
      <vt:lpstr>ESG model clauses – purposes </vt:lpstr>
      <vt:lpstr>Example of clause on ESG regulatory change</vt:lpstr>
      <vt:lpstr>Example of requested ESG covenant for an industrial project</vt:lpstr>
      <vt:lpstr>M&amp;A context</vt:lpstr>
      <vt:lpstr>M&amp;A context – example with respect to transition plan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Corporate Sustainability Reporting Directive (CSRD)</dc:title>
  <dc:creator>LL</dc:creator>
  <cp:lastModifiedBy>Guillaume Croisant (Linklaters)</cp:lastModifiedBy>
  <cp:revision>86</cp:revision>
  <dcterms:created xsi:type="dcterms:W3CDTF">2022-11-03T11:34:21Z</dcterms:created>
  <dcterms:modified xsi:type="dcterms:W3CDTF">2025-11-25T13:05:06Z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R.2010-1</vt:lpwstr>
  </property>
  <property fmtid="{D5CDD505-2E9C-101B-9397-08002B2CF9AE}" pid="3" name="FirmName">
    <vt:lpwstr>Linklaters</vt:lpwstr>
  </property>
  <property fmtid="{D5CDD505-2E9C-101B-9397-08002B2CF9AE}" pid="4" name="Pitch">
    <vt:lpwstr>HSAlt</vt:lpwstr>
  </property>
  <property fmtid="{D5CDD505-2E9C-101B-9397-08002B2CF9AE}" pid="5" name="DEDocumentLocation">
    <vt:lpwstr>C:\Users\gcroisan\AppData\Local\Temp\037b3c77-a9ee-4c2e-9447-96ff4a22a604.pptx</vt:lpwstr>
  </property>
  <property fmtid="{D5CDD505-2E9C-101B-9397-08002B2CF9AE}" pid="6" name="Client Code">
    <vt:lpwstr>DR</vt:lpwstr>
  </property>
  <property fmtid="{D5CDD505-2E9C-101B-9397-08002B2CF9AE}" pid="7" name="Matter Number">
    <vt:lpwstr>GEN-1010329</vt:lpwstr>
  </property>
  <property fmtid="{D5CDD505-2E9C-101B-9397-08002B2CF9AE}" pid="8" name="Document Number">
    <vt:lpwstr>3205787435</vt:lpwstr>
  </property>
  <property fmtid="{D5CDD505-2E9C-101B-9397-08002B2CF9AE}" pid="9" name="Last Modified">
    <vt:lpwstr>11 Dec 2024</vt:lpwstr>
  </property>
  <property fmtid="{D5CDD505-2E9C-101B-9397-08002B2CF9AE}" pid="10" name="Version">
    <vt:lpwstr>1</vt:lpwstr>
  </property>
</Properties>
</file>