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706" r:id="rId3"/>
    <p:sldMasterId id="2147483728" r:id="rId4"/>
  </p:sldMasterIdLst>
  <p:notesMasterIdLst>
    <p:notesMasterId r:id="rId42"/>
  </p:notesMasterIdLst>
  <p:handoutMasterIdLst>
    <p:handoutMasterId r:id="rId43"/>
  </p:handoutMasterIdLst>
  <p:sldIdLst>
    <p:sldId id="4609" r:id="rId5"/>
    <p:sldId id="2147478220" r:id="rId6"/>
    <p:sldId id="2147478212" r:id="rId7"/>
    <p:sldId id="2147478213" r:id="rId8"/>
    <p:sldId id="2147375719" r:id="rId9"/>
    <p:sldId id="486" r:id="rId10"/>
    <p:sldId id="2147478214" r:id="rId11"/>
    <p:sldId id="295" r:id="rId12"/>
    <p:sldId id="2147478216" r:id="rId13"/>
    <p:sldId id="4576" r:id="rId14"/>
    <p:sldId id="484" r:id="rId15"/>
    <p:sldId id="4577" r:id="rId16"/>
    <p:sldId id="397" r:id="rId17"/>
    <p:sldId id="2147478233" r:id="rId18"/>
    <p:sldId id="2147478225" r:id="rId19"/>
    <p:sldId id="2147478235" r:id="rId20"/>
    <p:sldId id="2593" r:id="rId21"/>
    <p:sldId id="300" r:id="rId22"/>
    <p:sldId id="2147478215" r:id="rId23"/>
    <p:sldId id="475" r:id="rId24"/>
    <p:sldId id="2147478228" r:id="rId25"/>
    <p:sldId id="2147478229" r:id="rId26"/>
    <p:sldId id="4552" r:id="rId27"/>
    <p:sldId id="347" r:id="rId28"/>
    <p:sldId id="482" r:id="rId29"/>
    <p:sldId id="599" r:id="rId30"/>
    <p:sldId id="1455" r:id="rId31"/>
    <p:sldId id="1456" r:id="rId32"/>
    <p:sldId id="2147478217" r:id="rId33"/>
    <p:sldId id="2147478219" r:id="rId34"/>
    <p:sldId id="866" r:id="rId35"/>
    <p:sldId id="842" r:id="rId36"/>
    <p:sldId id="844" r:id="rId37"/>
    <p:sldId id="845" r:id="rId38"/>
    <p:sldId id="2486" r:id="rId39"/>
    <p:sldId id="850" r:id="rId40"/>
    <p:sldId id="401" r:id="rId41"/>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7" userDrawn="1">
          <p15:clr>
            <a:srgbClr val="A4A3A4"/>
          </p15:clr>
        </p15:guide>
        <p15:guide id="2" orient="horz" pos="1140" userDrawn="1">
          <p15:clr>
            <a:srgbClr val="A4A3A4"/>
          </p15:clr>
        </p15:guide>
        <p15:guide id="3" orient="horz" pos="1338" userDrawn="1">
          <p15:clr>
            <a:srgbClr val="A4A3A4"/>
          </p15:clr>
        </p15:guide>
        <p15:guide id="4" orient="horz" pos="3974" userDrawn="1">
          <p15:clr>
            <a:srgbClr val="A4A3A4"/>
          </p15:clr>
        </p15:guide>
        <p15:guide id="5" orient="horz" pos="785" userDrawn="1">
          <p15:clr>
            <a:srgbClr val="A4A3A4"/>
          </p15:clr>
        </p15:guide>
        <p15:guide id="6" orient="horz" pos="4148" userDrawn="1">
          <p15:clr>
            <a:srgbClr val="A4A3A4"/>
          </p15:clr>
        </p15:guide>
        <p15:guide id="7" orient="horz" pos="599" userDrawn="1">
          <p15:clr>
            <a:srgbClr val="A4A3A4"/>
          </p15:clr>
        </p15:guide>
        <p15:guide id="8" pos="272" userDrawn="1">
          <p15:clr>
            <a:srgbClr val="A4A3A4"/>
          </p15:clr>
        </p15:guide>
        <p15:guide id="9" pos="740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A9CD"/>
    <a:srgbClr val="4D4D4D"/>
    <a:srgbClr val="7CBCD9"/>
    <a:srgbClr val="AAABB8"/>
    <a:srgbClr val="B0A9A0"/>
    <a:srgbClr val="BFBAB2"/>
    <a:srgbClr val="CFCBC4"/>
    <a:srgbClr val="DFDBD7"/>
    <a:srgbClr val="ECC4DA"/>
    <a:srgbClr val="D985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5097" autoAdjust="0"/>
  </p:normalViewPr>
  <p:slideViewPr>
    <p:cSldViewPr snapToGrid="0" showGuides="1">
      <p:cViewPr varScale="1">
        <p:scale>
          <a:sx n="87" d="100"/>
          <a:sy n="87" d="100"/>
        </p:scale>
        <p:origin x="658" y="293"/>
      </p:cViewPr>
      <p:guideLst>
        <p:guide orient="horz" pos="187"/>
        <p:guide orient="horz" pos="1140"/>
        <p:guide orient="horz" pos="1338"/>
        <p:guide orient="horz" pos="3974"/>
        <p:guide orient="horz" pos="785"/>
        <p:guide orient="horz" pos="4148"/>
        <p:guide orient="horz" pos="599"/>
        <p:guide pos="272"/>
        <p:guide pos="740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2" d="100"/>
          <a:sy n="72" d="100"/>
        </p:scale>
        <p:origin x="2938"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01620B-FA02-4B8C-817B-1725FDE1E298}"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GB"/>
        </a:p>
      </dgm:t>
    </dgm:pt>
    <dgm:pt modelId="{8585523A-7D8A-4ED1-A1A2-FC85035CB25C}">
      <dgm:prSet custT="1"/>
      <dgm:spPr/>
      <dgm:t>
        <a:bodyPr/>
        <a:lstStyle/>
        <a:p>
          <a:r>
            <a:rPr lang="en-GB" sz="1400" b="1" i="0" dirty="0"/>
            <a:t>Who? </a:t>
          </a:r>
          <a:endParaRPr lang="nl-BE" sz="1400" dirty="0"/>
        </a:p>
      </dgm:t>
    </dgm:pt>
    <dgm:pt modelId="{2B75C9A8-34F5-4842-810D-EFBE7715FCF9}" type="parTrans" cxnId="{56E3D179-A846-44AC-A4F6-ECEEBFBD430C}">
      <dgm:prSet/>
      <dgm:spPr/>
      <dgm:t>
        <a:bodyPr/>
        <a:lstStyle/>
        <a:p>
          <a:endParaRPr lang="en-GB" sz="2000"/>
        </a:p>
      </dgm:t>
    </dgm:pt>
    <dgm:pt modelId="{FF8C1F8F-705B-4DAE-A70F-9E6C638FD64A}" type="sibTrans" cxnId="{56E3D179-A846-44AC-A4F6-ECEEBFBD430C}">
      <dgm:prSet/>
      <dgm:spPr/>
      <dgm:t>
        <a:bodyPr/>
        <a:lstStyle/>
        <a:p>
          <a:endParaRPr lang="en-GB" sz="2000"/>
        </a:p>
      </dgm:t>
    </dgm:pt>
    <dgm:pt modelId="{C0E5F3ED-98F8-4D50-A2C9-B0903F1C6C29}">
      <dgm:prSet custT="1"/>
      <dgm:spPr/>
      <dgm:t>
        <a:bodyPr/>
        <a:lstStyle/>
        <a:p>
          <a:r>
            <a:rPr lang="en-GB" sz="1400" b="0" i="0" dirty="0"/>
            <a:t>Specific regimes for SME operators and for SME traders</a:t>
          </a:r>
          <a:endParaRPr lang="nl-BE" sz="1400" dirty="0"/>
        </a:p>
      </dgm:t>
    </dgm:pt>
    <dgm:pt modelId="{EBD717A8-C2D6-4A8C-9563-95A918CED57A}" type="parTrans" cxnId="{3AF124BE-6433-4629-89A6-20460EB0355C}">
      <dgm:prSet/>
      <dgm:spPr/>
      <dgm:t>
        <a:bodyPr/>
        <a:lstStyle/>
        <a:p>
          <a:endParaRPr lang="en-GB" sz="2000"/>
        </a:p>
      </dgm:t>
    </dgm:pt>
    <dgm:pt modelId="{2D3ECB5F-9AC5-47B5-A032-10D3BDB1DF5D}" type="sibTrans" cxnId="{3AF124BE-6433-4629-89A6-20460EB0355C}">
      <dgm:prSet/>
      <dgm:spPr/>
      <dgm:t>
        <a:bodyPr/>
        <a:lstStyle/>
        <a:p>
          <a:endParaRPr lang="en-GB" sz="2000"/>
        </a:p>
      </dgm:t>
    </dgm:pt>
    <dgm:pt modelId="{51D3339C-2264-4EF9-8A40-5BFC4F55DE9B}">
      <dgm:prSet custT="1"/>
      <dgm:spPr/>
      <dgm:t>
        <a:bodyPr/>
        <a:lstStyle/>
        <a:p>
          <a:r>
            <a:rPr lang="en-GB" sz="1400" b="1" i="0" dirty="0"/>
            <a:t>Rule?</a:t>
          </a:r>
          <a:r>
            <a:rPr lang="en-GB" sz="1400" b="0" i="0" dirty="0"/>
            <a:t> </a:t>
          </a:r>
          <a:endParaRPr lang="nl-BE" sz="1400" dirty="0"/>
        </a:p>
      </dgm:t>
    </dgm:pt>
    <dgm:pt modelId="{10D64FF6-2445-488C-B4BD-FC6BDC8BA326}" type="parTrans" cxnId="{B10B7B07-4643-4184-96BC-6C4EA45E6426}">
      <dgm:prSet/>
      <dgm:spPr/>
      <dgm:t>
        <a:bodyPr/>
        <a:lstStyle/>
        <a:p>
          <a:endParaRPr lang="en-GB" sz="2000"/>
        </a:p>
      </dgm:t>
    </dgm:pt>
    <dgm:pt modelId="{BBBA8972-04CB-41B1-AD7C-E9AA1995BBB2}" type="sibTrans" cxnId="{B10B7B07-4643-4184-96BC-6C4EA45E6426}">
      <dgm:prSet/>
      <dgm:spPr/>
      <dgm:t>
        <a:bodyPr/>
        <a:lstStyle/>
        <a:p>
          <a:endParaRPr lang="en-GB" sz="2000"/>
        </a:p>
      </dgm:t>
    </dgm:pt>
    <dgm:pt modelId="{37CB086D-4DDB-4A81-954A-3C219BB6EF31}">
      <dgm:prSet custT="1"/>
      <dgm:spPr/>
      <dgm:t>
        <a:bodyPr/>
        <a:lstStyle/>
        <a:p>
          <a:pPr>
            <a:buFont typeface="+mj-lt"/>
            <a:buAutoNum type="arabicPeriod"/>
          </a:pPr>
          <a:r>
            <a:rPr lang="en-GB" sz="1400" b="0" i="0" dirty="0"/>
            <a:t> Deforestation-free;</a:t>
          </a:r>
          <a:endParaRPr lang="nl-BE" sz="1400" dirty="0"/>
        </a:p>
      </dgm:t>
    </dgm:pt>
    <dgm:pt modelId="{B2D9FB65-8CB0-4507-879A-FD672464D941}" type="parTrans" cxnId="{90B11BB5-A4FA-4324-A7F1-4D5542F664BE}">
      <dgm:prSet/>
      <dgm:spPr/>
      <dgm:t>
        <a:bodyPr/>
        <a:lstStyle/>
        <a:p>
          <a:endParaRPr lang="en-GB" sz="2000"/>
        </a:p>
      </dgm:t>
    </dgm:pt>
    <dgm:pt modelId="{9F1B2E0C-E104-4080-8014-9CB10B5647CE}" type="sibTrans" cxnId="{90B11BB5-A4FA-4324-A7F1-4D5542F664BE}">
      <dgm:prSet/>
      <dgm:spPr/>
      <dgm:t>
        <a:bodyPr/>
        <a:lstStyle/>
        <a:p>
          <a:endParaRPr lang="en-GB" sz="2000"/>
        </a:p>
      </dgm:t>
    </dgm:pt>
    <dgm:pt modelId="{EFA81E37-CC0A-4DEA-A20A-F26FC5BFD0BC}">
      <dgm:prSet custT="1"/>
      <dgm:spPr/>
      <dgm:t>
        <a:bodyPr/>
        <a:lstStyle/>
        <a:p>
          <a:pPr>
            <a:buFont typeface="+mj-lt"/>
            <a:buAutoNum type="arabicPeriod"/>
          </a:pPr>
          <a:r>
            <a:rPr lang="en-GB" sz="1400" b="0" i="0" dirty="0"/>
            <a:t> Produced in accordance with the relevant legislation of the country of production; and</a:t>
          </a:r>
          <a:endParaRPr lang="nl-BE" sz="1400" dirty="0"/>
        </a:p>
      </dgm:t>
    </dgm:pt>
    <dgm:pt modelId="{2F76C994-6BD7-4D5B-9D02-E2FA51FD7254}" type="parTrans" cxnId="{2C109F4C-30C2-4E15-ACC5-08FB08714EF6}">
      <dgm:prSet/>
      <dgm:spPr/>
      <dgm:t>
        <a:bodyPr/>
        <a:lstStyle/>
        <a:p>
          <a:endParaRPr lang="en-GB" sz="2000"/>
        </a:p>
      </dgm:t>
    </dgm:pt>
    <dgm:pt modelId="{3274A5CC-5274-46AE-B0E2-207986AF5481}" type="sibTrans" cxnId="{2C109F4C-30C2-4E15-ACC5-08FB08714EF6}">
      <dgm:prSet/>
      <dgm:spPr/>
      <dgm:t>
        <a:bodyPr/>
        <a:lstStyle/>
        <a:p>
          <a:endParaRPr lang="en-GB" sz="2000"/>
        </a:p>
      </dgm:t>
    </dgm:pt>
    <dgm:pt modelId="{F076FCF0-B263-49B0-B988-7A218CB76414}">
      <dgm:prSet custT="1"/>
      <dgm:spPr/>
      <dgm:t>
        <a:bodyPr/>
        <a:lstStyle/>
        <a:p>
          <a:pPr>
            <a:buFont typeface="+mj-lt"/>
            <a:buAutoNum type="arabicPeriod"/>
          </a:pPr>
          <a:r>
            <a:rPr lang="en-GB" sz="1400" b="0" i="0" dirty="0"/>
            <a:t> The operator/trader has filed a due diligence statement.</a:t>
          </a:r>
          <a:endParaRPr lang="nl-BE" sz="1400" dirty="0"/>
        </a:p>
      </dgm:t>
    </dgm:pt>
    <dgm:pt modelId="{32913107-27DB-4311-9F8D-442AD5A53CDE}" type="parTrans" cxnId="{34201090-C244-4F50-8824-2C087A6A2A54}">
      <dgm:prSet/>
      <dgm:spPr/>
      <dgm:t>
        <a:bodyPr/>
        <a:lstStyle/>
        <a:p>
          <a:endParaRPr lang="en-GB" sz="2000"/>
        </a:p>
      </dgm:t>
    </dgm:pt>
    <dgm:pt modelId="{7F09D9AA-0B42-4C1F-B744-FC9CFD83C13F}" type="sibTrans" cxnId="{34201090-C244-4F50-8824-2C087A6A2A54}">
      <dgm:prSet/>
      <dgm:spPr/>
      <dgm:t>
        <a:bodyPr/>
        <a:lstStyle/>
        <a:p>
          <a:endParaRPr lang="en-GB" sz="2000"/>
        </a:p>
      </dgm:t>
    </dgm:pt>
    <dgm:pt modelId="{E7DA676B-A65E-48D5-9FE7-55FC1DAF7F04}">
      <dgm:prSet custT="1"/>
      <dgm:spPr/>
      <dgm:t>
        <a:bodyPr/>
        <a:lstStyle/>
        <a:p>
          <a:r>
            <a:rPr lang="en-GB" sz="1400" b="1" i="0" dirty="0"/>
            <a:t>How? </a:t>
          </a:r>
          <a:endParaRPr lang="nl-BE" sz="1400" dirty="0"/>
        </a:p>
      </dgm:t>
    </dgm:pt>
    <dgm:pt modelId="{B39464C1-97F2-4A31-8634-F45BEB24EF9A}" type="parTrans" cxnId="{CB87F3C3-4CEA-4F29-AAC0-1FEB14775D1B}">
      <dgm:prSet/>
      <dgm:spPr/>
      <dgm:t>
        <a:bodyPr/>
        <a:lstStyle/>
        <a:p>
          <a:endParaRPr lang="en-GB" sz="2000"/>
        </a:p>
      </dgm:t>
    </dgm:pt>
    <dgm:pt modelId="{89B66666-46C1-4CD9-9418-D8D8091E12C1}" type="sibTrans" cxnId="{CB87F3C3-4CEA-4F29-AAC0-1FEB14775D1B}">
      <dgm:prSet/>
      <dgm:spPr/>
      <dgm:t>
        <a:bodyPr/>
        <a:lstStyle/>
        <a:p>
          <a:endParaRPr lang="en-GB" sz="2000"/>
        </a:p>
      </dgm:t>
    </dgm:pt>
    <dgm:pt modelId="{42D3C6C4-84EF-489A-A413-724896BBACE9}">
      <dgm:prSet custT="1"/>
      <dgm:spPr/>
      <dgm:t>
        <a:bodyPr/>
        <a:lstStyle/>
        <a:p>
          <a:r>
            <a:rPr lang="en-GB" sz="1400" b="1" i="0" dirty="0"/>
            <a:t>When? </a:t>
          </a:r>
          <a:endParaRPr lang="nl-BE" sz="1400" dirty="0"/>
        </a:p>
      </dgm:t>
    </dgm:pt>
    <dgm:pt modelId="{977587B9-1258-4847-9AF8-A05271DAA94F}" type="parTrans" cxnId="{115E399F-BF50-4F05-B422-5759AC6E601D}">
      <dgm:prSet/>
      <dgm:spPr/>
      <dgm:t>
        <a:bodyPr/>
        <a:lstStyle/>
        <a:p>
          <a:endParaRPr lang="en-GB" sz="2000"/>
        </a:p>
      </dgm:t>
    </dgm:pt>
    <dgm:pt modelId="{88433733-245E-4CC9-B5BA-5986F3880679}" type="sibTrans" cxnId="{115E399F-BF50-4F05-B422-5759AC6E601D}">
      <dgm:prSet/>
      <dgm:spPr/>
      <dgm:t>
        <a:bodyPr/>
        <a:lstStyle/>
        <a:p>
          <a:endParaRPr lang="en-GB" sz="2000"/>
        </a:p>
      </dgm:t>
    </dgm:pt>
    <dgm:pt modelId="{00815558-65DC-4E12-9A1A-E35E6F5496C6}">
      <dgm:prSet custT="1"/>
      <dgm:spPr/>
      <dgm:t>
        <a:bodyPr/>
        <a:lstStyle/>
        <a:p>
          <a:r>
            <a:rPr lang="en-GB" sz="1400" b="0" i="0" dirty="0"/>
            <a:t>30 December 2025 (but 30 June 2026 for SMEs)</a:t>
          </a:r>
          <a:endParaRPr lang="nl-BE" sz="1400" dirty="0"/>
        </a:p>
      </dgm:t>
    </dgm:pt>
    <dgm:pt modelId="{4CE99892-C555-4F5B-A139-91C5F2EFA410}" type="parTrans" cxnId="{87EA109F-D0CC-4B89-B3EB-ACC1CB6A6B47}">
      <dgm:prSet/>
      <dgm:spPr/>
      <dgm:t>
        <a:bodyPr/>
        <a:lstStyle/>
        <a:p>
          <a:endParaRPr lang="en-GB" sz="2000"/>
        </a:p>
      </dgm:t>
    </dgm:pt>
    <dgm:pt modelId="{AD2A73D0-ACEE-4B64-B0EE-4A545A03D7B1}" type="sibTrans" cxnId="{87EA109F-D0CC-4B89-B3EB-ACC1CB6A6B47}">
      <dgm:prSet/>
      <dgm:spPr/>
      <dgm:t>
        <a:bodyPr/>
        <a:lstStyle/>
        <a:p>
          <a:endParaRPr lang="en-GB" sz="2000"/>
        </a:p>
      </dgm:t>
    </dgm:pt>
    <dgm:pt modelId="{18C2EC52-1886-4F8B-9620-8B58DAB4DFE2}">
      <dgm:prSet custT="1"/>
      <dgm:spPr/>
      <dgm:t>
        <a:bodyPr/>
        <a:lstStyle/>
        <a:p>
          <a:r>
            <a:rPr lang="en-GB" sz="1400" b="0" i="0" dirty="0"/>
            <a:t>Specific transitory regime for wood and wood products covered by previous EU Timber Regulation</a:t>
          </a:r>
          <a:endParaRPr lang="nl-BE" sz="1400" dirty="0"/>
        </a:p>
      </dgm:t>
    </dgm:pt>
    <dgm:pt modelId="{1739231B-6F32-4073-ADC9-9F844FABBA80}" type="parTrans" cxnId="{F94F3166-9E3A-40B5-ACF1-22EC31F2DA39}">
      <dgm:prSet/>
      <dgm:spPr/>
      <dgm:t>
        <a:bodyPr/>
        <a:lstStyle/>
        <a:p>
          <a:endParaRPr lang="en-GB" sz="2000"/>
        </a:p>
      </dgm:t>
    </dgm:pt>
    <dgm:pt modelId="{8EF22C14-F1C7-4AF3-B662-B0F6927D97B3}" type="sibTrans" cxnId="{F94F3166-9E3A-40B5-ACF1-22EC31F2DA39}">
      <dgm:prSet/>
      <dgm:spPr/>
      <dgm:t>
        <a:bodyPr/>
        <a:lstStyle/>
        <a:p>
          <a:endParaRPr lang="en-GB" sz="2000"/>
        </a:p>
      </dgm:t>
    </dgm:pt>
    <dgm:pt modelId="{5F5445DE-D88D-42E0-8AE2-526EDDC10A0B}">
      <dgm:prSet custT="1"/>
      <dgm:spPr/>
      <dgm:t>
        <a:bodyPr/>
        <a:lstStyle/>
        <a:p>
          <a:r>
            <a:rPr lang="en-GB" sz="1400" b="1" i="0" dirty="0"/>
            <a:t>Enforcement?</a:t>
          </a:r>
          <a:endParaRPr lang="nl-BE" sz="1400" dirty="0"/>
        </a:p>
      </dgm:t>
    </dgm:pt>
    <dgm:pt modelId="{2A8DE93D-1DF0-499E-8D72-7CDCB18CE232}" type="parTrans" cxnId="{749CF714-E17D-4097-A6D5-DD745D48F5D7}">
      <dgm:prSet/>
      <dgm:spPr/>
      <dgm:t>
        <a:bodyPr/>
        <a:lstStyle/>
        <a:p>
          <a:endParaRPr lang="en-GB" sz="2000"/>
        </a:p>
      </dgm:t>
    </dgm:pt>
    <dgm:pt modelId="{E9A742A3-7D97-428E-A6C3-94FFD5D4F464}" type="sibTrans" cxnId="{749CF714-E17D-4097-A6D5-DD745D48F5D7}">
      <dgm:prSet/>
      <dgm:spPr/>
      <dgm:t>
        <a:bodyPr/>
        <a:lstStyle/>
        <a:p>
          <a:endParaRPr lang="en-GB" sz="2000"/>
        </a:p>
      </dgm:t>
    </dgm:pt>
    <dgm:pt modelId="{9DB281AB-0490-4C26-8FF7-BAB05766C56F}">
      <dgm:prSet custT="1"/>
      <dgm:spPr/>
      <dgm:t>
        <a:bodyPr/>
        <a:lstStyle/>
        <a:p>
          <a:r>
            <a:rPr lang="en-GB" sz="1400" b="0" i="0" dirty="0"/>
            <a:t>National Competent Authorities to undertake minimum annual checks (9% for high-risk, 3% for medium risk, 1% for low-risk) </a:t>
          </a:r>
          <a:endParaRPr lang="nl-BE" sz="1400" dirty="0"/>
        </a:p>
      </dgm:t>
    </dgm:pt>
    <dgm:pt modelId="{5F9A9682-4C90-46E5-8F2A-D73C35493383}" type="parTrans" cxnId="{0D22E9F1-65DF-4760-B4B5-F8024261E922}">
      <dgm:prSet/>
      <dgm:spPr/>
      <dgm:t>
        <a:bodyPr/>
        <a:lstStyle/>
        <a:p>
          <a:endParaRPr lang="en-GB" sz="2000"/>
        </a:p>
      </dgm:t>
    </dgm:pt>
    <dgm:pt modelId="{4C5CE34F-8468-4C0C-B70D-5DA4B428464D}" type="sibTrans" cxnId="{0D22E9F1-65DF-4760-B4B5-F8024261E922}">
      <dgm:prSet/>
      <dgm:spPr/>
      <dgm:t>
        <a:bodyPr/>
        <a:lstStyle/>
        <a:p>
          <a:endParaRPr lang="en-GB" sz="2000"/>
        </a:p>
      </dgm:t>
    </dgm:pt>
    <dgm:pt modelId="{56C89C76-19D1-40D5-AE31-22CBF4F94CBA}">
      <dgm:prSet custT="1"/>
      <dgm:spPr/>
      <dgm:t>
        <a:bodyPr/>
        <a:lstStyle/>
        <a:p>
          <a:r>
            <a:rPr lang="en-GB" sz="1400" b="0" i="0" dirty="0"/>
            <a:t>Maximum amount of fines shall be at least 4% of the infringer’s total annual EU-wide turnover</a:t>
          </a:r>
          <a:endParaRPr lang="nl-BE" sz="1400" dirty="0"/>
        </a:p>
      </dgm:t>
    </dgm:pt>
    <dgm:pt modelId="{2D8625C9-6422-4CDF-B355-FD3A50571A40}" type="parTrans" cxnId="{CA651DFA-5E47-4AEA-B844-3E9195245125}">
      <dgm:prSet/>
      <dgm:spPr/>
      <dgm:t>
        <a:bodyPr/>
        <a:lstStyle/>
        <a:p>
          <a:endParaRPr lang="en-GB" sz="2000"/>
        </a:p>
      </dgm:t>
    </dgm:pt>
    <dgm:pt modelId="{6A03FC43-55D5-41D0-B6DF-F372FD84F546}" type="sibTrans" cxnId="{CA651DFA-5E47-4AEA-B844-3E9195245125}">
      <dgm:prSet/>
      <dgm:spPr/>
      <dgm:t>
        <a:bodyPr/>
        <a:lstStyle/>
        <a:p>
          <a:endParaRPr lang="en-GB" sz="2000"/>
        </a:p>
      </dgm:t>
    </dgm:pt>
    <dgm:pt modelId="{4C77B74D-4661-4637-A13D-B72BFE01BDE4}">
      <dgm:prSet custT="1"/>
      <dgm:spPr/>
      <dgm:t>
        <a:bodyPr/>
        <a:lstStyle/>
        <a:p>
          <a:r>
            <a:rPr lang="en-GB" sz="1400" b="0" i="0" dirty="0"/>
            <a:t>Other legal risks in case of non-compliance with any contractual undertakings a company has given</a:t>
          </a:r>
          <a:endParaRPr lang="nl-BE" sz="1400" dirty="0"/>
        </a:p>
      </dgm:t>
    </dgm:pt>
    <dgm:pt modelId="{EDEA239C-E8CF-444F-83FB-12CDA52A9CE3}" type="parTrans" cxnId="{B33FBD7E-10D6-40C5-A797-6DE4B0209DE5}">
      <dgm:prSet/>
      <dgm:spPr/>
      <dgm:t>
        <a:bodyPr/>
        <a:lstStyle/>
        <a:p>
          <a:endParaRPr lang="en-GB" sz="2000"/>
        </a:p>
      </dgm:t>
    </dgm:pt>
    <dgm:pt modelId="{517C1793-4548-4D48-8443-7E3C78B22F09}" type="sibTrans" cxnId="{B33FBD7E-10D6-40C5-A797-6DE4B0209DE5}">
      <dgm:prSet/>
      <dgm:spPr/>
      <dgm:t>
        <a:bodyPr/>
        <a:lstStyle/>
        <a:p>
          <a:endParaRPr lang="en-GB" sz="2000"/>
        </a:p>
      </dgm:t>
    </dgm:pt>
    <dgm:pt modelId="{2D40B02B-9AAD-4A50-AFEB-3F65ADD977CA}">
      <dgm:prSet custT="1"/>
      <dgm:spPr/>
      <dgm:t>
        <a:bodyPr/>
        <a:lstStyle/>
        <a:p>
          <a:r>
            <a:rPr lang="en-GB" sz="1400" b="0" i="0" dirty="0"/>
            <a:t>Covered commodities (cattle, cocoa, coffee, oil palm, rubber, soya and wood) and products (</a:t>
          </a:r>
          <a:r>
            <a:rPr lang="en-GB" sz="1400" b="0" i="1" dirty="0"/>
            <a:t>e.g</a:t>
          </a:r>
          <a:r>
            <a:rPr lang="en-GB" sz="1400" b="0" i="0" dirty="0"/>
            <a:t>., chocolate, leather or wood furniture) </a:t>
          </a:r>
          <a:endParaRPr lang="nl-BE" sz="1400" dirty="0"/>
        </a:p>
      </dgm:t>
    </dgm:pt>
    <dgm:pt modelId="{43EC2ED9-0706-49ED-A93A-5211F061863E}" type="parTrans" cxnId="{EB3427E2-EAD2-41AA-B405-902E1E298CDB}">
      <dgm:prSet/>
      <dgm:spPr/>
      <dgm:t>
        <a:bodyPr/>
        <a:lstStyle/>
        <a:p>
          <a:endParaRPr lang="en-GB" sz="2000"/>
        </a:p>
      </dgm:t>
    </dgm:pt>
    <dgm:pt modelId="{A5C035A9-92D8-4DBC-A13E-AC1E1770DAFF}" type="sibTrans" cxnId="{EB3427E2-EAD2-41AA-B405-902E1E298CDB}">
      <dgm:prSet/>
      <dgm:spPr/>
      <dgm:t>
        <a:bodyPr/>
        <a:lstStyle/>
        <a:p>
          <a:endParaRPr lang="en-GB" sz="2000"/>
        </a:p>
      </dgm:t>
    </dgm:pt>
    <dgm:pt modelId="{C472F4A6-F105-4686-A440-D3CC7DB12124}">
      <dgm:prSet custT="1"/>
      <dgm:spPr/>
      <dgm:t>
        <a:bodyPr/>
        <a:lstStyle/>
        <a:p>
          <a:r>
            <a:rPr lang="en-GB" sz="1400" b="0" i="0" dirty="0"/>
            <a:t>Operators (first placing on the market) and traders (making available the product on the market further down the supply chain) </a:t>
          </a:r>
          <a:endParaRPr lang="nl-BE" sz="1400" dirty="0"/>
        </a:p>
      </dgm:t>
    </dgm:pt>
    <dgm:pt modelId="{F6284AAD-F307-4C7F-A5C1-074C3D29834E}" type="parTrans" cxnId="{4FBECD8F-ABB6-4D08-BB75-8E3F7518EC20}">
      <dgm:prSet/>
      <dgm:spPr/>
      <dgm:t>
        <a:bodyPr/>
        <a:lstStyle/>
        <a:p>
          <a:endParaRPr lang="en-GB" sz="2000"/>
        </a:p>
      </dgm:t>
    </dgm:pt>
    <dgm:pt modelId="{E1DF307B-0318-4461-9556-186514446097}" type="sibTrans" cxnId="{4FBECD8F-ABB6-4D08-BB75-8E3F7518EC20}">
      <dgm:prSet/>
      <dgm:spPr/>
      <dgm:t>
        <a:bodyPr/>
        <a:lstStyle/>
        <a:p>
          <a:endParaRPr lang="en-GB" sz="2000"/>
        </a:p>
      </dgm:t>
    </dgm:pt>
    <dgm:pt modelId="{668059E2-9FA8-44F7-BD85-5C01C3B01707}">
      <dgm:prSet custT="1"/>
      <dgm:spPr/>
      <dgm:t>
        <a:bodyPr/>
        <a:lstStyle/>
        <a:p>
          <a:r>
            <a:rPr lang="en-GB" sz="1400" b="0" i="0" dirty="0"/>
            <a:t>Prohibition of placing and making available </a:t>
          </a:r>
          <a:r>
            <a:rPr lang="en-GB" sz="1400" b="0" i="0" u="none" dirty="0"/>
            <a:t>listed</a:t>
          </a:r>
          <a:r>
            <a:rPr lang="en-GB" sz="1400" b="0" i="0" dirty="0"/>
            <a:t> products on the EU market (and of exporting therefrom) unless: </a:t>
          </a:r>
          <a:endParaRPr lang="nl-BE" sz="1400" dirty="0"/>
        </a:p>
      </dgm:t>
    </dgm:pt>
    <dgm:pt modelId="{7F3DC477-AB7A-4705-9355-287E2BEF3B39}" type="parTrans" cxnId="{FB3CD283-2290-4E51-B101-8E4EAE12C6D4}">
      <dgm:prSet/>
      <dgm:spPr/>
      <dgm:t>
        <a:bodyPr/>
        <a:lstStyle/>
        <a:p>
          <a:endParaRPr lang="en-GB" sz="2000"/>
        </a:p>
      </dgm:t>
    </dgm:pt>
    <dgm:pt modelId="{21CC9850-620E-4354-BD32-FD991C3B861E}" type="sibTrans" cxnId="{FB3CD283-2290-4E51-B101-8E4EAE12C6D4}">
      <dgm:prSet/>
      <dgm:spPr/>
      <dgm:t>
        <a:bodyPr/>
        <a:lstStyle/>
        <a:p>
          <a:endParaRPr lang="en-GB" sz="2000"/>
        </a:p>
      </dgm:t>
    </dgm:pt>
    <dgm:pt modelId="{DE05FD5E-CD65-4F0E-9123-C480E12B118D}">
      <dgm:prSet custT="1"/>
      <dgm:spPr/>
      <dgm:t>
        <a:bodyPr/>
        <a:lstStyle/>
        <a:p>
          <a:pPr marL="171450" lvl="1" indent="-171450" algn="l" defTabSz="711200">
            <a:lnSpc>
              <a:spcPct val="90000"/>
            </a:lnSpc>
            <a:spcBef>
              <a:spcPct val="0"/>
            </a:spcBef>
            <a:spcAft>
              <a:spcPct val="15000"/>
            </a:spcAft>
            <a:buChar char="•"/>
          </a:pPr>
          <a:r>
            <a:rPr lang="en-GB" sz="1400" b="0" i="0" kern="1200" dirty="0">
              <a:solidFill>
                <a:srgbClr val="FFFFFF"/>
              </a:solidFill>
              <a:latin typeface="Arial"/>
              <a:ea typeface="+mn-ea"/>
              <a:cs typeface="Arial"/>
            </a:rPr>
            <a:t>Three-step due diligence: (</a:t>
          </a:r>
          <a:r>
            <a:rPr lang="en-GB" sz="1400" b="0" i="0" kern="1200" dirty="0" err="1">
              <a:solidFill>
                <a:srgbClr val="FFFFFF"/>
              </a:solidFill>
              <a:latin typeface="Arial"/>
              <a:ea typeface="+mn-ea"/>
              <a:cs typeface="Arial"/>
            </a:rPr>
            <a:t>i</a:t>
          </a:r>
          <a:r>
            <a:rPr lang="en-GB" sz="1400" b="0" i="0" kern="1200" dirty="0">
              <a:solidFill>
                <a:srgbClr val="FFFFFF"/>
              </a:solidFill>
              <a:latin typeface="Arial"/>
              <a:ea typeface="+mn-ea"/>
              <a:cs typeface="Arial"/>
            </a:rPr>
            <a:t>) Information requirements, (ii) Risk assessment, and (iii) Mitigation measures</a:t>
          </a:r>
          <a:endParaRPr lang="nl-BE" sz="1400" b="0" i="0" kern="1200" dirty="0">
            <a:solidFill>
              <a:srgbClr val="FFFFFF"/>
            </a:solidFill>
            <a:latin typeface="Arial"/>
            <a:ea typeface="+mn-ea"/>
            <a:cs typeface="Arial"/>
          </a:endParaRPr>
        </a:p>
      </dgm:t>
    </dgm:pt>
    <dgm:pt modelId="{EF99F5F2-3F54-4BC1-B5C8-BCA4DE78FFB5}" type="parTrans" cxnId="{979ADC7D-E5FB-4F37-A244-71B78517645A}">
      <dgm:prSet/>
      <dgm:spPr/>
      <dgm:t>
        <a:bodyPr/>
        <a:lstStyle/>
        <a:p>
          <a:endParaRPr lang="en-GB" sz="2000"/>
        </a:p>
      </dgm:t>
    </dgm:pt>
    <dgm:pt modelId="{722B8C4A-0E46-4DCB-8C7F-1D49F510E0F1}" type="sibTrans" cxnId="{979ADC7D-E5FB-4F37-A244-71B78517645A}">
      <dgm:prSet/>
      <dgm:spPr/>
      <dgm:t>
        <a:bodyPr/>
        <a:lstStyle/>
        <a:p>
          <a:endParaRPr lang="en-GB" sz="2000"/>
        </a:p>
      </dgm:t>
    </dgm:pt>
    <dgm:pt modelId="{25F3F04D-E8E3-403E-9489-DE5FB3DD592D}">
      <dgm:prSet custT="1"/>
      <dgm:spPr/>
      <dgm:t>
        <a:bodyPr/>
        <a:lstStyle/>
        <a:p>
          <a:r>
            <a:rPr lang="en-GB" sz="1400" b="1" i="0" dirty="0"/>
            <a:t>What?</a:t>
          </a:r>
          <a:r>
            <a:rPr lang="en-GB" sz="1400" b="0" i="0" dirty="0"/>
            <a:t> </a:t>
          </a:r>
          <a:endParaRPr lang="nl-BE" sz="1400" dirty="0"/>
        </a:p>
      </dgm:t>
    </dgm:pt>
    <dgm:pt modelId="{2288D458-17D7-4191-B505-48088BE3201B}" type="sibTrans" cxnId="{E0A26AFF-FBDE-4BCB-B99F-ACBA01888886}">
      <dgm:prSet/>
      <dgm:spPr/>
      <dgm:t>
        <a:bodyPr/>
        <a:lstStyle/>
        <a:p>
          <a:endParaRPr lang="en-GB" sz="2000"/>
        </a:p>
      </dgm:t>
    </dgm:pt>
    <dgm:pt modelId="{FB335578-B759-4D5E-9C00-B83B6B131D62}" type="parTrans" cxnId="{E0A26AFF-FBDE-4BCB-B99F-ACBA01888886}">
      <dgm:prSet/>
      <dgm:spPr/>
      <dgm:t>
        <a:bodyPr/>
        <a:lstStyle/>
        <a:p>
          <a:endParaRPr lang="en-GB" sz="2000"/>
        </a:p>
      </dgm:t>
    </dgm:pt>
    <dgm:pt modelId="{117C7B35-A22F-4397-A938-6F2A5144EF10}" type="pres">
      <dgm:prSet presAssocID="{9F01620B-FA02-4B8C-817B-1725FDE1E298}" presName="diagram" presStyleCnt="0">
        <dgm:presLayoutVars>
          <dgm:dir/>
          <dgm:resizeHandles val="exact"/>
        </dgm:presLayoutVars>
      </dgm:prSet>
      <dgm:spPr/>
    </dgm:pt>
    <dgm:pt modelId="{882A7CA9-E612-412F-A2AE-85C1C3FC74DE}" type="pres">
      <dgm:prSet presAssocID="{25F3F04D-E8E3-403E-9489-DE5FB3DD592D}" presName="node" presStyleLbl="node1" presStyleIdx="0" presStyleCnt="6">
        <dgm:presLayoutVars>
          <dgm:bulletEnabled val="1"/>
        </dgm:presLayoutVars>
      </dgm:prSet>
      <dgm:spPr/>
    </dgm:pt>
    <dgm:pt modelId="{F0318751-B7AF-4289-A74C-EAF2EF68C230}" type="pres">
      <dgm:prSet presAssocID="{2288D458-17D7-4191-B505-48088BE3201B}" presName="sibTrans" presStyleCnt="0"/>
      <dgm:spPr/>
    </dgm:pt>
    <dgm:pt modelId="{44A6EDF1-57D4-47E8-93AA-ADA3ABEF4B92}" type="pres">
      <dgm:prSet presAssocID="{8585523A-7D8A-4ED1-A1A2-FC85035CB25C}" presName="node" presStyleLbl="node1" presStyleIdx="1" presStyleCnt="6">
        <dgm:presLayoutVars>
          <dgm:bulletEnabled val="1"/>
        </dgm:presLayoutVars>
      </dgm:prSet>
      <dgm:spPr/>
    </dgm:pt>
    <dgm:pt modelId="{6F3B0E1D-3A60-4DFE-8CFF-D0FDC0F48305}" type="pres">
      <dgm:prSet presAssocID="{FF8C1F8F-705B-4DAE-A70F-9E6C638FD64A}" presName="sibTrans" presStyleCnt="0"/>
      <dgm:spPr/>
    </dgm:pt>
    <dgm:pt modelId="{AB910759-7915-454A-ABFD-720A6C7646CF}" type="pres">
      <dgm:prSet presAssocID="{51D3339C-2264-4EF9-8A40-5BFC4F55DE9B}" presName="node" presStyleLbl="node1" presStyleIdx="2" presStyleCnt="6">
        <dgm:presLayoutVars>
          <dgm:bulletEnabled val="1"/>
        </dgm:presLayoutVars>
      </dgm:prSet>
      <dgm:spPr/>
    </dgm:pt>
    <dgm:pt modelId="{426E4B57-9B06-47B8-AB18-83363FEB52E5}" type="pres">
      <dgm:prSet presAssocID="{BBBA8972-04CB-41B1-AD7C-E9AA1995BBB2}" presName="sibTrans" presStyleCnt="0"/>
      <dgm:spPr/>
    </dgm:pt>
    <dgm:pt modelId="{B1797163-1DF2-40C7-8D8D-03C433874485}" type="pres">
      <dgm:prSet presAssocID="{E7DA676B-A65E-48D5-9FE7-55FC1DAF7F04}" presName="node" presStyleLbl="node1" presStyleIdx="3" presStyleCnt="6">
        <dgm:presLayoutVars>
          <dgm:bulletEnabled val="1"/>
        </dgm:presLayoutVars>
      </dgm:prSet>
      <dgm:spPr/>
    </dgm:pt>
    <dgm:pt modelId="{F536D4C2-97D7-477C-8505-57D12552E924}" type="pres">
      <dgm:prSet presAssocID="{89B66666-46C1-4CD9-9418-D8D8091E12C1}" presName="sibTrans" presStyleCnt="0"/>
      <dgm:spPr/>
    </dgm:pt>
    <dgm:pt modelId="{D7005EF3-885D-43C1-B756-5574B0AB6C6D}" type="pres">
      <dgm:prSet presAssocID="{42D3C6C4-84EF-489A-A413-724896BBACE9}" presName="node" presStyleLbl="node1" presStyleIdx="4" presStyleCnt="6">
        <dgm:presLayoutVars>
          <dgm:bulletEnabled val="1"/>
        </dgm:presLayoutVars>
      </dgm:prSet>
      <dgm:spPr/>
    </dgm:pt>
    <dgm:pt modelId="{08609828-90FE-4D39-9A20-D8BC1C4ED248}" type="pres">
      <dgm:prSet presAssocID="{88433733-245E-4CC9-B5BA-5986F3880679}" presName="sibTrans" presStyleCnt="0"/>
      <dgm:spPr/>
    </dgm:pt>
    <dgm:pt modelId="{72C483EE-3807-4396-988C-77DF20CD78F7}" type="pres">
      <dgm:prSet presAssocID="{5F5445DE-D88D-42E0-8AE2-526EDDC10A0B}" presName="node" presStyleLbl="node1" presStyleIdx="5" presStyleCnt="6">
        <dgm:presLayoutVars>
          <dgm:bulletEnabled val="1"/>
        </dgm:presLayoutVars>
      </dgm:prSet>
      <dgm:spPr/>
    </dgm:pt>
  </dgm:ptLst>
  <dgm:cxnLst>
    <dgm:cxn modelId="{9BE29900-A49E-4D9E-80C5-1432737F1BF0}" type="presOf" srcId="{00815558-65DC-4E12-9A1A-E35E6F5496C6}" destId="{D7005EF3-885D-43C1-B756-5574B0AB6C6D}" srcOrd="0" destOrd="1" presId="urn:microsoft.com/office/officeart/2005/8/layout/default"/>
    <dgm:cxn modelId="{B10B7B07-4643-4184-96BC-6C4EA45E6426}" srcId="{9F01620B-FA02-4B8C-817B-1725FDE1E298}" destId="{51D3339C-2264-4EF9-8A40-5BFC4F55DE9B}" srcOrd="2" destOrd="0" parTransId="{10D64FF6-2445-488C-B4BD-FC6BDC8BA326}" sibTransId="{BBBA8972-04CB-41B1-AD7C-E9AA1995BBB2}"/>
    <dgm:cxn modelId="{CD8E7A09-1282-4DD3-BF7C-A36D5A65201C}" type="presOf" srcId="{8585523A-7D8A-4ED1-A1A2-FC85035CB25C}" destId="{44A6EDF1-57D4-47E8-93AA-ADA3ABEF4B92}" srcOrd="0" destOrd="0" presId="urn:microsoft.com/office/officeart/2005/8/layout/default"/>
    <dgm:cxn modelId="{749CF714-E17D-4097-A6D5-DD745D48F5D7}" srcId="{9F01620B-FA02-4B8C-817B-1725FDE1E298}" destId="{5F5445DE-D88D-42E0-8AE2-526EDDC10A0B}" srcOrd="5" destOrd="0" parTransId="{2A8DE93D-1DF0-499E-8D72-7CDCB18CE232}" sibTransId="{E9A742A3-7D97-428E-A6C3-94FFD5D4F464}"/>
    <dgm:cxn modelId="{BB88481A-6160-4E7E-AFF1-E52BD7425C37}" type="presOf" srcId="{25F3F04D-E8E3-403E-9489-DE5FB3DD592D}" destId="{882A7CA9-E612-412F-A2AE-85C1C3FC74DE}" srcOrd="0" destOrd="0" presId="urn:microsoft.com/office/officeart/2005/8/layout/default"/>
    <dgm:cxn modelId="{12031B21-C1E7-40F5-9E01-6AEC29471FD3}" type="presOf" srcId="{668059E2-9FA8-44F7-BD85-5C01C3B01707}" destId="{AB910759-7915-454A-ABFD-720A6C7646CF}" srcOrd="0" destOrd="1" presId="urn:microsoft.com/office/officeart/2005/8/layout/default"/>
    <dgm:cxn modelId="{A239EB35-B273-4BB7-8468-8C0E903CBD19}" type="presOf" srcId="{F076FCF0-B263-49B0-B988-7A218CB76414}" destId="{AB910759-7915-454A-ABFD-720A6C7646CF}" srcOrd="0" destOrd="4" presId="urn:microsoft.com/office/officeart/2005/8/layout/default"/>
    <dgm:cxn modelId="{B9775939-35D2-44FF-A9D0-D502DD60A5BA}" type="presOf" srcId="{9F01620B-FA02-4B8C-817B-1725FDE1E298}" destId="{117C7B35-A22F-4397-A938-6F2A5144EF10}" srcOrd="0" destOrd="0" presId="urn:microsoft.com/office/officeart/2005/8/layout/default"/>
    <dgm:cxn modelId="{3E6E003D-1E1A-45B6-97F6-372322F6F8AD}" type="presOf" srcId="{E7DA676B-A65E-48D5-9FE7-55FC1DAF7F04}" destId="{B1797163-1DF2-40C7-8D8D-03C433874485}" srcOrd="0" destOrd="0" presId="urn:microsoft.com/office/officeart/2005/8/layout/default"/>
    <dgm:cxn modelId="{CA321D5D-20F9-4EB0-ABF9-676A4C88A1A1}" type="presOf" srcId="{9DB281AB-0490-4C26-8FF7-BAB05766C56F}" destId="{72C483EE-3807-4396-988C-77DF20CD78F7}" srcOrd="0" destOrd="1" presId="urn:microsoft.com/office/officeart/2005/8/layout/default"/>
    <dgm:cxn modelId="{54BAF442-9196-450D-82F3-C2CAC5CCF8D7}" type="presOf" srcId="{56C89C76-19D1-40D5-AE31-22CBF4F94CBA}" destId="{72C483EE-3807-4396-988C-77DF20CD78F7}" srcOrd="0" destOrd="2" presId="urn:microsoft.com/office/officeart/2005/8/layout/default"/>
    <dgm:cxn modelId="{F94F3166-9E3A-40B5-ACF1-22EC31F2DA39}" srcId="{42D3C6C4-84EF-489A-A413-724896BBACE9}" destId="{18C2EC52-1886-4F8B-9620-8B58DAB4DFE2}" srcOrd="1" destOrd="0" parTransId="{1739231B-6F32-4073-ADC9-9F844FABBA80}" sibTransId="{8EF22C14-F1C7-4AF3-B662-B0F6927D97B3}"/>
    <dgm:cxn modelId="{BBC6C769-15E4-4848-8674-8E4743AC0EC2}" type="presOf" srcId="{18C2EC52-1886-4F8B-9620-8B58DAB4DFE2}" destId="{D7005EF3-885D-43C1-B756-5574B0AB6C6D}" srcOrd="0" destOrd="2" presId="urn:microsoft.com/office/officeart/2005/8/layout/default"/>
    <dgm:cxn modelId="{2C109F4C-30C2-4E15-ACC5-08FB08714EF6}" srcId="{668059E2-9FA8-44F7-BD85-5C01C3B01707}" destId="{EFA81E37-CC0A-4DEA-A20A-F26FC5BFD0BC}" srcOrd="1" destOrd="0" parTransId="{2F76C994-6BD7-4D5B-9D02-E2FA51FD7254}" sibTransId="{3274A5CC-5274-46AE-B0E2-207986AF5481}"/>
    <dgm:cxn modelId="{7A643574-7476-46DC-BD7D-2311FAB649E3}" type="presOf" srcId="{51D3339C-2264-4EF9-8A40-5BFC4F55DE9B}" destId="{AB910759-7915-454A-ABFD-720A6C7646CF}" srcOrd="0" destOrd="0" presId="urn:microsoft.com/office/officeart/2005/8/layout/default"/>
    <dgm:cxn modelId="{56E3D179-A846-44AC-A4F6-ECEEBFBD430C}" srcId="{9F01620B-FA02-4B8C-817B-1725FDE1E298}" destId="{8585523A-7D8A-4ED1-A1A2-FC85035CB25C}" srcOrd="1" destOrd="0" parTransId="{2B75C9A8-34F5-4842-810D-EFBE7715FCF9}" sibTransId="{FF8C1F8F-705B-4DAE-A70F-9E6C638FD64A}"/>
    <dgm:cxn modelId="{979ADC7D-E5FB-4F37-A244-71B78517645A}" srcId="{E7DA676B-A65E-48D5-9FE7-55FC1DAF7F04}" destId="{DE05FD5E-CD65-4F0E-9123-C480E12B118D}" srcOrd="0" destOrd="0" parTransId="{EF99F5F2-3F54-4BC1-B5C8-BCA4DE78FFB5}" sibTransId="{722B8C4A-0E46-4DCB-8C7F-1D49F510E0F1}"/>
    <dgm:cxn modelId="{B33FBD7E-10D6-40C5-A797-6DE4B0209DE5}" srcId="{5F5445DE-D88D-42E0-8AE2-526EDDC10A0B}" destId="{4C77B74D-4661-4637-A13D-B72BFE01BDE4}" srcOrd="2" destOrd="0" parTransId="{EDEA239C-E8CF-444F-83FB-12CDA52A9CE3}" sibTransId="{517C1793-4548-4D48-8443-7E3C78B22F09}"/>
    <dgm:cxn modelId="{8E621482-AA77-4DAC-BCD1-79F1503C04D9}" type="presOf" srcId="{C0E5F3ED-98F8-4D50-A2C9-B0903F1C6C29}" destId="{44A6EDF1-57D4-47E8-93AA-ADA3ABEF4B92}" srcOrd="0" destOrd="2" presId="urn:microsoft.com/office/officeart/2005/8/layout/default"/>
    <dgm:cxn modelId="{FB3CD283-2290-4E51-B101-8E4EAE12C6D4}" srcId="{51D3339C-2264-4EF9-8A40-5BFC4F55DE9B}" destId="{668059E2-9FA8-44F7-BD85-5C01C3B01707}" srcOrd="0" destOrd="0" parTransId="{7F3DC477-AB7A-4705-9355-287E2BEF3B39}" sibTransId="{21CC9850-620E-4354-BD32-FD991C3B861E}"/>
    <dgm:cxn modelId="{1CFC7B8A-D5CD-4A22-BE54-009BDE2E7264}" type="presOf" srcId="{2D40B02B-9AAD-4A50-AFEB-3F65ADD977CA}" destId="{882A7CA9-E612-412F-A2AE-85C1C3FC74DE}" srcOrd="0" destOrd="1" presId="urn:microsoft.com/office/officeart/2005/8/layout/default"/>
    <dgm:cxn modelId="{4FBECD8F-ABB6-4D08-BB75-8E3F7518EC20}" srcId="{8585523A-7D8A-4ED1-A1A2-FC85035CB25C}" destId="{C472F4A6-F105-4686-A440-D3CC7DB12124}" srcOrd="0" destOrd="0" parTransId="{F6284AAD-F307-4C7F-A5C1-074C3D29834E}" sibTransId="{E1DF307B-0318-4461-9556-186514446097}"/>
    <dgm:cxn modelId="{34201090-C244-4F50-8824-2C087A6A2A54}" srcId="{668059E2-9FA8-44F7-BD85-5C01C3B01707}" destId="{F076FCF0-B263-49B0-B988-7A218CB76414}" srcOrd="2" destOrd="0" parTransId="{32913107-27DB-4311-9F8D-442AD5A53CDE}" sibTransId="{7F09D9AA-0B42-4C1F-B744-FC9CFD83C13F}"/>
    <dgm:cxn modelId="{9669279E-31E7-4322-A07E-3251B6702340}" type="presOf" srcId="{DE05FD5E-CD65-4F0E-9123-C480E12B118D}" destId="{B1797163-1DF2-40C7-8D8D-03C433874485}" srcOrd="0" destOrd="1" presId="urn:microsoft.com/office/officeart/2005/8/layout/default"/>
    <dgm:cxn modelId="{87EA109F-D0CC-4B89-B3EB-ACC1CB6A6B47}" srcId="{42D3C6C4-84EF-489A-A413-724896BBACE9}" destId="{00815558-65DC-4E12-9A1A-E35E6F5496C6}" srcOrd="0" destOrd="0" parTransId="{4CE99892-C555-4F5B-A139-91C5F2EFA410}" sibTransId="{AD2A73D0-ACEE-4B64-B0EE-4A545A03D7B1}"/>
    <dgm:cxn modelId="{115E399F-BF50-4F05-B422-5759AC6E601D}" srcId="{9F01620B-FA02-4B8C-817B-1725FDE1E298}" destId="{42D3C6C4-84EF-489A-A413-724896BBACE9}" srcOrd="4" destOrd="0" parTransId="{977587B9-1258-4847-9AF8-A05271DAA94F}" sibTransId="{88433733-245E-4CC9-B5BA-5986F3880679}"/>
    <dgm:cxn modelId="{65ACBBAF-5388-4AC7-8F60-E7BEB654FCFE}" type="presOf" srcId="{5F5445DE-D88D-42E0-8AE2-526EDDC10A0B}" destId="{72C483EE-3807-4396-988C-77DF20CD78F7}" srcOrd="0" destOrd="0" presId="urn:microsoft.com/office/officeart/2005/8/layout/default"/>
    <dgm:cxn modelId="{90B11BB5-A4FA-4324-A7F1-4D5542F664BE}" srcId="{668059E2-9FA8-44F7-BD85-5C01C3B01707}" destId="{37CB086D-4DDB-4A81-954A-3C219BB6EF31}" srcOrd="0" destOrd="0" parTransId="{B2D9FB65-8CB0-4507-879A-FD672464D941}" sibTransId="{9F1B2E0C-E104-4080-8014-9CB10B5647CE}"/>
    <dgm:cxn modelId="{3021CFB7-4976-44E8-9A2E-05E69815228F}" type="presOf" srcId="{4C77B74D-4661-4637-A13D-B72BFE01BDE4}" destId="{72C483EE-3807-4396-988C-77DF20CD78F7}" srcOrd="0" destOrd="3" presId="urn:microsoft.com/office/officeart/2005/8/layout/default"/>
    <dgm:cxn modelId="{3AF124BE-6433-4629-89A6-20460EB0355C}" srcId="{8585523A-7D8A-4ED1-A1A2-FC85035CB25C}" destId="{C0E5F3ED-98F8-4D50-A2C9-B0903F1C6C29}" srcOrd="1" destOrd="0" parTransId="{EBD717A8-C2D6-4A8C-9563-95A918CED57A}" sibTransId="{2D3ECB5F-9AC5-47B5-A032-10D3BDB1DF5D}"/>
    <dgm:cxn modelId="{8DBD93BE-2ED9-4ABC-9934-1AC9D366258D}" type="presOf" srcId="{EFA81E37-CC0A-4DEA-A20A-F26FC5BFD0BC}" destId="{AB910759-7915-454A-ABFD-720A6C7646CF}" srcOrd="0" destOrd="3" presId="urn:microsoft.com/office/officeart/2005/8/layout/default"/>
    <dgm:cxn modelId="{CB87F3C3-4CEA-4F29-AAC0-1FEB14775D1B}" srcId="{9F01620B-FA02-4B8C-817B-1725FDE1E298}" destId="{E7DA676B-A65E-48D5-9FE7-55FC1DAF7F04}" srcOrd="3" destOrd="0" parTransId="{B39464C1-97F2-4A31-8634-F45BEB24EF9A}" sibTransId="{89B66666-46C1-4CD9-9418-D8D8091E12C1}"/>
    <dgm:cxn modelId="{05A4D3CB-C449-4BE3-9F96-5101E28A6C89}" type="presOf" srcId="{42D3C6C4-84EF-489A-A413-724896BBACE9}" destId="{D7005EF3-885D-43C1-B756-5574B0AB6C6D}" srcOrd="0" destOrd="0" presId="urn:microsoft.com/office/officeart/2005/8/layout/default"/>
    <dgm:cxn modelId="{157C58DC-7B80-4A1B-9C21-B9E5C27B6E04}" type="presOf" srcId="{C472F4A6-F105-4686-A440-D3CC7DB12124}" destId="{44A6EDF1-57D4-47E8-93AA-ADA3ABEF4B92}" srcOrd="0" destOrd="1" presId="urn:microsoft.com/office/officeart/2005/8/layout/default"/>
    <dgm:cxn modelId="{EB3427E2-EAD2-41AA-B405-902E1E298CDB}" srcId="{25F3F04D-E8E3-403E-9489-DE5FB3DD592D}" destId="{2D40B02B-9AAD-4A50-AFEB-3F65ADD977CA}" srcOrd="0" destOrd="0" parTransId="{43EC2ED9-0706-49ED-A93A-5211F061863E}" sibTransId="{A5C035A9-92D8-4DBC-A13E-AC1E1770DAFF}"/>
    <dgm:cxn modelId="{0D22E9F1-65DF-4760-B4B5-F8024261E922}" srcId="{5F5445DE-D88D-42E0-8AE2-526EDDC10A0B}" destId="{9DB281AB-0490-4C26-8FF7-BAB05766C56F}" srcOrd="0" destOrd="0" parTransId="{5F9A9682-4C90-46E5-8F2A-D73C35493383}" sibTransId="{4C5CE34F-8468-4C0C-B70D-5DA4B428464D}"/>
    <dgm:cxn modelId="{FBD1CDF7-50A8-4735-BC7B-12D7D56055C4}" type="presOf" srcId="{37CB086D-4DDB-4A81-954A-3C219BB6EF31}" destId="{AB910759-7915-454A-ABFD-720A6C7646CF}" srcOrd="0" destOrd="2" presId="urn:microsoft.com/office/officeart/2005/8/layout/default"/>
    <dgm:cxn modelId="{CA651DFA-5E47-4AEA-B844-3E9195245125}" srcId="{5F5445DE-D88D-42E0-8AE2-526EDDC10A0B}" destId="{56C89C76-19D1-40D5-AE31-22CBF4F94CBA}" srcOrd="1" destOrd="0" parTransId="{2D8625C9-6422-4CDF-B355-FD3A50571A40}" sibTransId="{6A03FC43-55D5-41D0-B6DF-F372FD84F546}"/>
    <dgm:cxn modelId="{E0A26AFF-FBDE-4BCB-B99F-ACBA01888886}" srcId="{9F01620B-FA02-4B8C-817B-1725FDE1E298}" destId="{25F3F04D-E8E3-403E-9489-DE5FB3DD592D}" srcOrd="0" destOrd="0" parTransId="{FB335578-B759-4D5E-9C00-B83B6B131D62}" sibTransId="{2288D458-17D7-4191-B505-48088BE3201B}"/>
    <dgm:cxn modelId="{68174849-F7CC-441B-9097-BAD9F24F766C}" type="presParOf" srcId="{117C7B35-A22F-4397-A938-6F2A5144EF10}" destId="{882A7CA9-E612-412F-A2AE-85C1C3FC74DE}" srcOrd="0" destOrd="0" presId="urn:microsoft.com/office/officeart/2005/8/layout/default"/>
    <dgm:cxn modelId="{AC614102-D857-4C72-95BF-AC51AAEAC221}" type="presParOf" srcId="{117C7B35-A22F-4397-A938-6F2A5144EF10}" destId="{F0318751-B7AF-4289-A74C-EAF2EF68C230}" srcOrd="1" destOrd="0" presId="urn:microsoft.com/office/officeart/2005/8/layout/default"/>
    <dgm:cxn modelId="{4761093B-BE9D-4659-931C-B91EEC4026D3}" type="presParOf" srcId="{117C7B35-A22F-4397-A938-6F2A5144EF10}" destId="{44A6EDF1-57D4-47E8-93AA-ADA3ABEF4B92}" srcOrd="2" destOrd="0" presId="urn:microsoft.com/office/officeart/2005/8/layout/default"/>
    <dgm:cxn modelId="{CB3CF581-65FD-49E6-A902-4F9860AF50ED}" type="presParOf" srcId="{117C7B35-A22F-4397-A938-6F2A5144EF10}" destId="{6F3B0E1D-3A60-4DFE-8CFF-D0FDC0F48305}" srcOrd="3" destOrd="0" presId="urn:microsoft.com/office/officeart/2005/8/layout/default"/>
    <dgm:cxn modelId="{8C8B828F-9A6E-4AE8-8756-4E5D798D26EC}" type="presParOf" srcId="{117C7B35-A22F-4397-A938-6F2A5144EF10}" destId="{AB910759-7915-454A-ABFD-720A6C7646CF}" srcOrd="4" destOrd="0" presId="urn:microsoft.com/office/officeart/2005/8/layout/default"/>
    <dgm:cxn modelId="{1AE97793-8636-430D-817B-6E08CCF9567C}" type="presParOf" srcId="{117C7B35-A22F-4397-A938-6F2A5144EF10}" destId="{426E4B57-9B06-47B8-AB18-83363FEB52E5}" srcOrd="5" destOrd="0" presId="urn:microsoft.com/office/officeart/2005/8/layout/default"/>
    <dgm:cxn modelId="{0978B074-7382-487E-BC78-DF7B01E43731}" type="presParOf" srcId="{117C7B35-A22F-4397-A938-6F2A5144EF10}" destId="{B1797163-1DF2-40C7-8D8D-03C433874485}" srcOrd="6" destOrd="0" presId="urn:microsoft.com/office/officeart/2005/8/layout/default"/>
    <dgm:cxn modelId="{5ECAAFA3-B096-4191-B3F6-E249ADAEE21A}" type="presParOf" srcId="{117C7B35-A22F-4397-A938-6F2A5144EF10}" destId="{F536D4C2-97D7-477C-8505-57D12552E924}" srcOrd="7" destOrd="0" presId="urn:microsoft.com/office/officeart/2005/8/layout/default"/>
    <dgm:cxn modelId="{36FE3F3C-4239-4B0C-9A0B-A1ED40CBEB74}" type="presParOf" srcId="{117C7B35-A22F-4397-A938-6F2A5144EF10}" destId="{D7005EF3-885D-43C1-B756-5574B0AB6C6D}" srcOrd="8" destOrd="0" presId="urn:microsoft.com/office/officeart/2005/8/layout/default"/>
    <dgm:cxn modelId="{1B8D6A66-D984-4B7E-A098-239A5421639B}" type="presParOf" srcId="{117C7B35-A22F-4397-A938-6F2A5144EF10}" destId="{08609828-90FE-4D39-9A20-D8BC1C4ED248}" srcOrd="9" destOrd="0" presId="urn:microsoft.com/office/officeart/2005/8/layout/default"/>
    <dgm:cxn modelId="{09E9C466-A786-416A-99B1-F9BE54A2CB6A}" type="presParOf" srcId="{117C7B35-A22F-4397-A938-6F2A5144EF10}" destId="{72C483EE-3807-4396-988C-77DF20CD78F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A7CA9-E612-412F-A2AE-85C1C3FC74DE}">
      <dsp:nvSpPr>
        <dsp:cNvPr id="0" name=""/>
        <dsp:cNvSpPr/>
      </dsp:nvSpPr>
      <dsp:spPr>
        <a:xfrm>
          <a:off x="1040606" y="4206"/>
          <a:ext cx="3731121" cy="223867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i="0" kern="1200" dirty="0"/>
            <a:t>What?</a:t>
          </a:r>
          <a:r>
            <a:rPr lang="en-GB" sz="1400" b="0" i="0" kern="1200" dirty="0"/>
            <a:t> </a:t>
          </a:r>
          <a:endParaRPr lang="nl-BE" sz="1400" kern="1200" dirty="0"/>
        </a:p>
        <a:p>
          <a:pPr marL="114300" lvl="1" indent="-114300" algn="l" defTabSz="622300">
            <a:lnSpc>
              <a:spcPct val="90000"/>
            </a:lnSpc>
            <a:spcBef>
              <a:spcPct val="0"/>
            </a:spcBef>
            <a:spcAft>
              <a:spcPct val="15000"/>
            </a:spcAft>
            <a:buChar char="•"/>
          </a:pPr>
          <a:r>
            <a:rPr lang="en-GB" sz="1400" b="0" i="0" kern="1200" dirty="0"/>
            <a:t>Covered commodities (cattle, cocoa, coffee, oil palm, rubber, soya and wood) and products (</a:t>
          </a:r>
          <a:r>
            <a:rPr lang="en-GB" sz="1400" b="0" i="1" kern="1200" dirty="0"/>
            <a:t>e.g</a:t>
          </a:r>
          <a:r>
            <a:rPr lang="en-GB" sz="1400" b="0" i="0" kern="1200" dirty="0"/>
            <a:t>., chocolate, leather or wood furniture) </a:t>
          </a:r>
          <a:endParaRPr lang="nl-BE" sz="1400" kern="1200" dirty="0"/>
        </a:p>
      </dsp:txBody>
      <dsp:txXfrm>
        <a:off x="1040606" y="4206"/>
        <a:ext cx="3731121" cy="2238672"/>
      </dsp:txXfrm>
    </dsp:sp>
    <dsp:sp modelId="{44A6EDF1-57D4-47E8-93AA-ADA3ABEF4B92}">
      <dsp:nvSpPr>
        <dsp:cNvPr id="0" name=""/>
        <dsp:cNvSpPr/>
      </dsp:nvSpPr>
      <dsp:spPr>
        <a:xfrm>
          <a:off x="5144839" y="4206"/>
          <a:ext cx="3731121" cy="2238672"/>
        </a:xfrm>
        <a:prstGeom prst="rect">
          <a:avLst/>
        </a:prstGeom>
        <a:solidFill>
          <a:schemeClr val="accent3">
            <a:hueOff val="-3927850"/>
            <a:satOff val="-10467"/>
            <a:lumOff val="-1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i="0" kern="1200" dirty="0"/>
            <a:t>Who? </a:t>
          </a:r>
          <a:endParaRPr lang="nl-BE" sz="1400" kern="1200" dirty="0"/>
        </a:p>
        <a:p>
          <a:pPr marL="114300" lvl="1" indent="-114300" algn="l" defTabSz="622300">
            <a:lnSpc>
              <a:spcPct val="90000"/>
            </a:lnSpc>
            <a:spcBef>
              <a:spcPct val="0"/>
            </a:spcBef>
            <a:spcAft>
              <a:spcPct val="15000"/>
            </a:spcAft>
            <a:buChar char="•"/>
          </a:pPr>
          <a:r>
            <a:rPr lang="en-GB" sz="1400" b="0" i="0" kern="1200" dirty="0"/>
            <a:t>Operators (first placing on the market) and traders (making available the product on the market further down the supply chain) </a:t>
          </a:r>
          <a:endParaRPr lang="nl-BE" sz="1400" kern="1200" dirty="0"/>
        </a:p>
        <a:p>
          <a:pPr marL="114300" lvl="1" indent="-114300" algn="l" defTabSz="622300">
            <a:lnSpc>
              <a:spcPct val="90000"/>
            </a:lnSpc>
            <a:spcBef>
              <a:spcPct val="0"/>
            </a:spcBef>
            <a:spcAft>
              <a:spcPct val="15000"/>
            </a:spcAft>
            <a:buChar char="•"/>
          </a:pPr>
          <a:r>
            <a:rPr lang="en-GB" sz="1400" b="0" i="0" kern="1200" dirty="0"/>
            <a:t>Specific regimes for SME operators and for SME traders</a:t>
          </a:r>
          <a:endParaRPr lang="nl-BE" sz="1400" kern="1200" dirty="0"/>
        </a:p>
      </dsp:txBody>
      <dsp:txXfrm>
        <a:off x="5144839" y="4206"/>
        <a:ext cx="3731121" cy="2238672"/>
      </dsp:txXfrm>
    </dsp:sp>
    <dsp:sp modelId="{AB910759-7915-454A-ABFD-720A6C7646CF}">
      <dsp:nvSpPr>
        <dsp:cNvPr id="0" name=""/>
        <dsp:cNvSpPr/>
      </dsp:nvSpPr>
      <dsp:spPr>
        <a:xfrm>
          <a:off x="9249073" y="4206"/>
          <a:ext cx="3731121" cy="2238672"/>
        </a:xfrm>
        <a:prstGeom prst="rect">
          <a:avLst/>
        </a:prstGeom>
        <a:solidFill>
          <a:schemeClr val="accent3">
            <a:hueOff val="-7855701"/>
            <a:satOff val="-20935"/>
            <a:lumOff val="-31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i="0" kern="1200" dirty="0"/>
            <a:t>Rule?</a:t>
          </a:r>
          <a:r>
            <a:rPr lang="en-GB" sz="1400" b="0" i="0" kern="1200" dirty="0"/>
            <a:t> </a:t>
          </a:r>
          <a:endParaRPr lang="nl-BE" sz="1400" kern="1200" dirty="0"/>
        </a:p>
        <a:p>
          <a:pPr marL="114300" lvl="1" indent="-114300" algn="l" defTabSz="622300">
            <a:lnSpc>
              <a:spcPct val="90000"/>
            </a:lnSpc>
            <a:spcBef>
              <a:spcPct val="0"/>
            </a:spcBef>
            <a:spcAft>
              <a:spcPct val="15000"/>
            </a:spcAft>
            <a:buChar char="•"/>
          </a:pPr>
          <a:r>
            <a:rPr lang="en-GB" sz="1400" b="0" i="0" kern="1200" dirty="0"/>
            <a:t>Prohibition of placing and making available </a:t>
          </a:r>
          <a:r>
            <a:rPr lang="en-GB" sz="1400" b="0" i="0" u="none" kern="1200" dirty="0"/>
            <a:t>listed</a:t>
          </a:r>
          <a:r>
            <a:rPr lang="en-GB" sz="1400" b="0" i="0" kern="1200" dirty="0"/>
            <a:t> products on the EU market (and of exporting therefrom) unless: </a:t>
          </a:r>
          <a:endParaRPr lang="nl-BE" sz="1400" kern="1200" dirty="0"/>
        </a:p>
        <a:p>
          <a:pPr marL="228600" lvl="2" indent="-114300" algn="l" defTabSz="622300">
            <a:lnSpc>
              <a:spcPct val="90000"/>
            </a:lnSpc>
            <a:spcBef>
              <a:spcPct val="0"/>
            </a:spcBef>
            <a:spcAft>
              <a:spcPct val="15000"/>
            </a:spcAft>
            <a:buFont typeface="+mj-lt"/>
            <a:buAutoNum type="arabicPeriod"/>
          </a:pPr>
          <a:r>
            <a:rPr lang="en-GB" sz="1400" b="0" i="0" kern="1200" dirty="0"/>
            <a:t> Deforestation-free;</a:t>
          </a:r>
          <a:endParaRPr lang="nl-BE" sz="1400" kern="1200" dirty="0"/>
        </a:p>
        <a:p>
          <a:pPr marL="228600" lvl="2" indent="-114300" algn="l" defTabSz="622300">
            <a:lnSpc>
              <a:spcPct val="90000"/>
            </a:lnSpc>
            <a:spcBef>
              <a:spcPct val="0"/>
            </a:spcBef>
            <a:spcAft>
              <a:spcPct val="15000"/>
            </a:spcAft>
            <a:buFont typeface="+mj-lt"/>
            <a:buAutoNum type="arabicPeriod"/>
          </a:pPr>
          <a:r>
            <a:rPr lang="en-GB" sz="1400" b="0" i="0" kern="1200" dirty="0"/>
            <a:t> Produced in accordance with the relevant legislation of the country of production; and</a:t>
          </a:r>
          <a:endParaRPr lang="nl-BE" sz="1400" kern="1200" dirty="0"/>
        </a:p>
        <a:p>
          <a:pPr marL="228600" lvl="2" indent="-114300" algn="l" defTabSz="622300">
            <a:lnSpc>
              <a:spcPct val="90000"/>
            </a:lnSpc>
            <a:spcBef>
              <a:spcPct val="0"/>
            </a:spcBef>
            <a:spcAft>
              <a:spcPct val="15000"/>
            </a:spcAft>
            <a:buFont typeface="+mj-lt"/>
            <a:buAutoNum type="arabicPeriod"/>
          </a:pPr>
          <a:r>
            <a:rPr lang="en-GB" sz="1400" b="0" i="0" kern="1200" dirty="0"/>
            <a:t> The operator/trader has filed a due diligence statement.</a:t>
          </a:r>
          <a:endParaRPr lang="nl-BE" sz="1400" kern="1200" dirty="0"/>
        </a:p>
      </dsp:txBody>
      <dsp:txXfrm>
        <a:off x="9249073" y="4206"/>
        <a:ext cx="3731121" cy="2238672"/>
      </dsp:txXfrm>
    </dsp:sp>
    <dsp:sp modelId="{B1797163-1DF2-40C7-8D8D-03C433874485}">
      <dsp:nvSpPr>
        <dsp:cNvPr id="0" name=""/>
        <dsp:cNvSpPr/>
      </dsp:nvSpPr>
      <dsp:spPr>
        <a:xfrm>
          <a:off x="1040606" y="2615991"/>
          <a:ext cx="3731121" cy="2238672"/>
        </a:xfrm>
        <a:prstGeom prst="rect">
          <a:avLst/>
        </a:prstGeom>
        <a:solidFill>
          <a:schemeClr val="accent3">
            <a:hueOff val="-11783552"/>
            <a:satOff val="-31402"/>
            <a:lumOff val="-47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i="0" kern="1200" dirty="0"/>
            <a:t>How? </a:t>
          </a:r>
          <a:endParaRPr lang="nl-BE" sz="1400" kern="1200" dirty="0"/>
        </a:p>
        <a:p>
          <a:pPr marL="171450" lvl="1" indent="-171450" algn="l" defTabSz="711200">
            <a:lnSpc>
              <a:spcPct val="90000"/>
            </a:lnSpc>
            <a:spcBef>
              <a:spcPct val="0"/>
            </a:spcBef>
            <a:spcAft>
              <a:spcPct val="15000"/>
            </a:spcAft>
            <a:buChar char="•"/>
          </a:pPr>
          <a:r>
            <a:rPr lang="en-GB" sz="1400" b="0" i="0" kern="1200" dirty="0">
              <a:solidFill>
                <a:srgbClr val="FFFFFF"/>
              </a:solidFill>
              <a:latin typeface="Arial"/>
              <a:ea typeface="+mn-ea"/>
              <a:cs typeface="Arial"/>
            </a:rPr>
            <a:t>Three-step due diligence: (</a:t>
          </a:r>
          <a:r>
            <a:rPr lang="en-GB" sz="1400" b="0" i="0" kern="1200" dirty="0" err="1">
              <a:solidFill>
                <a:srgbClr val="FFFFFF"/>
              </a:solidFill>
              <a:latin typeface="Arial"/>
              <a:ea typeface="+mn-ea"/>
              <a:cs typeface="Arial"/>
            </a:rPr>
            <a:t>i</a:t>
          </a:r>
          <a:r>
            <a:rPr lang="en-GB" sz="1400" b="0" i="0" kern="1200" dirty="0">
              <a:solidFill>
                <a:srgbClr val="FFFFFF"/>
              </a:solidFill>
              <a:latin typeface="Arial"/>
              <a:ea typeface="+mn-ea"/>
              <a:cs typeface="Arial"/>
            </a:rPr>
            <a:t>) Information requirements, (ii) Risk assessment, and (iii) Mitigation measures</a:t>
          </a:r>
          <a:endParaRPr lang="nl-BE" sz="1400" b="0" i="0" kern="1200" dirty="0">
            <a:solidFill>
              <a:srgbClr val="FFFFFF"/>
            </a:solidFill>
            <a:latin typeface="Arial"/>
            <a:ea typeface="+mn-ea"/>
            <a:cs typeface="Arial"/>
          </a:endParaRPr>
        </a:p>
      </dsp:txBody>
      <dsp:txXfrm>
        <a:off x="1040606" y="2615991"/>
        <a:ext cx="3731121" cy="2238672"/>
      </dsp:txXfrm>
    </dsp:sp>
    <dsp:sp modelId="{D7005EF3-885D-43C1-B756-5574B0AB6C6D}">
      <dsp:nvSpPr>
        <dsp:cNvPr id="0" name=""/>
        <dsp:cNvSpPr/>
      </dsp:nvSpPr>
      <dsp:spPr>
        <a:xfrm>
          <a:off x="5144839" y="2615991"/>
          <a:ext cx="3731121" cy="2238672"/>
        </a:xfrm>
        <a:prstGeom prst="rect">
          <a:avLst/>
        </a:prstGeom>
        <a:solidFill>
          <a:schemeClr val="accent3">
            <a:hueOff val="-15711401"/>
            <a:satOff val="-41870"/>
            <a:lumOff val="-627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i="0" kern="1200" dirty="0"/>
            <a:t>When? </a:t>
          </a:r>
          <a:endParaRPr lang="nl-BE" sz="1400" kern="1200" dirty="0"/>
        </a:p>
        <a:p>
          <a:pPr marL="114300" lvl="1" indent="-114300" algn="l" defTabSz="622300">
            <a:lnSpc>
              <a:spcPct val="90000"/>
            </a:lnSpc>
            <a:spcBef>
              <a:spcPct val="0"/>
            </a:spcBef>
            <a:spcAft>
              <a:spcPct val="15000"/>
            </a:spcAft>
            <a:buChar char="•"/>
          </a:pPr>
          <a:r>
            <a:rPr lang="en-GB" sz="1400" b="0" i="0" kern="1200" dirty="0"/>
            <a:t>30 December 2025 (but 30 June 2026 for SMEs)</a:t>
          </a:r>
          <a:endParaRPr lang="nl-BE" sz="1400" kern="1200" dirty="0"/>
        </a:p>
        <a:p>
          <a:pPr marL="114300" lvl="1" indent="-114300" algn="l" defTabSz="622300">
            <a:lnSpc>
              <a:spcPct val="90000"/>
            </a:lnSpc>
            <a:spcBef>
              <a:spcPct val="0"/>
            </a:spcBef>
            <a:spcAft>
              <a:spcPct val="15000"/>
            </a:spcAft>
            <a:buChar char="•"/>
          </a:pPr>
          <a:r>
            <a:rPr lang="en-GB" sz="1400" b="0" i="0" kern="1200" dirty="0"/>
            <a:t>Specific transitory regime for wood and wood products covered by previous EU Timber Regulation</a:t>
          </a:r>
          <a:endParaRPr lang="nl-BE" sz="1400" kern="1200" dirty="0"/>
        </a:p>
      </dsp:txBody>
      <dsp:txXfrm>
        <a:off x="5144839" y="2615991"/>
        <a:ext cx="3731121" cy="2238672"/>
      </dsp:txXfrm>
    </dsp:sp>
    <dsp:sp modelId="{72C483EE-3807-4396-988C-77DF20CD78F7}">
      <dsp:nvSpPr>
        <dsp:cNvPr id="0" name=""/>
        <dsp:cNvSpPr/>
      </dsp:nvSpPr>
      <dsp:spPr>
        <a:xfrm>
          <a:off x="9249073" y="2615991"/>
          <a:ext cx="3731121" cy="2238672"/>
        </a:xfrm>
        <a:prstGeom prst="rect">
          <a:avLst/>
        </a:prstGeom>
        <a:solidFill>
          <a:schemeClr val="accent3">
            <a:hueOff val="-19639252"/>
            <a:satOff val="-52337"/>
            <a:lumOff val="-7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GB" sz="1400" b="1" i="0" kern="1200" dirty="0"/>
            <a:t>Enforcement?</a:t>
          </a:r>
          <a:endParaRPr lang="nl-BE" sz="1400" kern="1200" dirty="0"/>
        </a:p>
        <a:p>
          <a:pPr marL="114300" lvl="1" indent="-114300" algn="l" defTabSz="622300">
            <a:lnSpc>
              <a:spcPct val="90000"/>
            </a:lnSpc>
            <a:spcBef>
              <a:spcPct val="0"/>
            </a:spcBef>
            <a:spcAft>
              <a:spcPct val="15000"/>
            </a:spcAft>
            <a:buChar char="•"/>
          </a:pPr>
          <a:r>
            <a:rPr lang="en-GB" sz="1400" b="0" i="0" kern="1200" dirty="0"/>
            <a:t>National Competent Authorities to undertake minimum annual checks (9% for high-risk, 3% for medium risk, 1% for low-risk) </a:t>
          </a:r>
          <a:endParaRPr lang="nl-BE" sz="1400" kern="1200" dirty="0"/>
        </a:p>
        <a:p>
          <a:pPr marL="114300" lvl="1" indent="-114300" algn="l" defTabSz="622300">
            <a:lnSpc>
              <a:spcPct val="90000"/>
            </a:lnSpc>
            <a:spcBef>
              <a:spcPct val="0"/>
            </a:spcBef>
            <a:spcAft>
              <a:spcPct val="15000"/>
            </a:spcAft>
            <a:buChar char="•"/>
          </a:pPr>
          <a:r>
            <a:rPr lang="en-GB" sz="1400" b="0" i="0" kern="1200" dirty="0"/>
            <a:t>Maximum amount of fines shall be at least 4% of the infringer’s total annual EU-wide turnover</a:t>
          </a:r>
          <a:endParaRPr lang="nl-BE" sz="1400" kern="1200" dirty="0"/>
        </a:p>
        <a:p>
          <a:pPr marL="114300" lvl="1" indent="-114300" algn="l" defTabSz="622300">
            <a:lnSpc>
              <a:spcPct val="90000"/>
            </a:lnSpc>
            <a:spcBef>
              <a:spcPct val="0"/>
            </a:spcBef>
            <a:spcAft>
              <a:spcPct val="15000"/>
            </a:spcAft>
            <a:buChar char="•"/>
          </a:pPr>
          <a:r>
            <a:rPr lang="en-GB" sz="1400" b="0" i="0" kern="1200" dirty="0"/>
            <a:t>Other legal risks in case of non-compliance with any contractual undertakings a company has given</a:t>
          </a:r>
          <a:endParaRPr lang="nl-BE" sz="1400" kern="1200" dirty="0"/>
        </a:p>
      </dsp:txBody>
      <dsp:txXfrm>
        <a:off x="9249073" y="2615991"/>
        <a:ext cx="3731121" cy="223867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3B4800-137F-4CB6-8075-5FBD5B7CCB7E}" type="slidenum">
              <a:rPr lang="en-GB" smtClean="0"/>
              <a:t>‹#›</a:t>
            </a:fld>
            <a:endParaRPr lang="en-GB"/>
          </a:p>
        </p:txBody>
      </p:sp>
    </p:spTree>
    <p:extLst>
      <p:ext uri="{BB962C8B-B14F-4D97-AF65-F5344CB8AC3E}">
        <p14:creationId xmlns:p14="http://schemas.microsoft.com/office/powerpoint/2010/main" val="30720141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87A06A-650F-4CE8-B8A3-9C9422B0D088}" type="slidenum">
              <a:rPr lang="en-GB" smtClean="0"/>
              <a:t>‹#›</a:t>
            </a:fld>
            <a:endParaRPr lang="en-GB" dirty="0"/>
          </a:p>
        </p:txBody>
      </p:sp>
    </p:spTree>
    <p:extLst>
      <p:ext uri="{BB962C8B-B14F-4D97-AF65-F5344CB8AC3E}">
        <p14:creationId xmlns:p14="http://schemas.microsoft.com/office/powerpoint/2010/main" val="380166849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0</a:t>
            </a:fld>
            <a:endParaRPr lang="en-GB" dirty="0"/>
          </a:p>
        </p:txBody>
      </p:sp>
    </p:spTree>
    <p:extLst>
      <p:ext uri="{BB962C8B-B14F-4D97-AF65-F5344CB8AC3E}">
        <p14:creationId xmlns:p14="http://schemas.microsoft.com/office/powerpoint/2010/main" val="2408123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B5C03-E482-336C-1AE0-C3F0DAEE1D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8B8F25-5653-3CD2-D48F-9FA896E1C7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AE61B8-9EC2-3CE1-8B85-CFD80BCE79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6BBAFF-A0E1-D363-D682-41FFA33F3754}"/>
              </a:ext>
            </a:extLst>
          </p:cNvPr>
          <p:cNvSpPr>
            <a:spLocks noGrp="1"/>
          </p:cNvSpPr>
          <p:nvPr>
            <p:ph type="sldNum" sz="quarter" idx="5"/>
          </p:nvPr>
        </p:nvSpPr>
        <p:spPr/>
        <p:txBody>
          <a:bodyPr/>
          <a:lstStyle/>
          <a:p>
            <a:fld id="{5C87A06A-650F-4CE8-B8A3-9C9422B0D088}" type="slidenum">
              <a:rPr lang="en-GB" smtClean="0"/>
              <a:t>15</a:t>
            </a:fld>
            <a:endParaRPr lang="en-GB" dirty="0"/>
          </a:p>
        </p:txBody>
      </p:sp>
    </p:spTree>
    <p:extLst>
      <p:ext uri="{BB962C8B-B14F-4D97-AF65-F5344CB8AC3E}">
        <p14:creationId xmlns:p14="http://schemas.microsoft.com/office/powerpoint/2010/main" val="1607658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GILLY</a:t>
            </a:r>
          </a:p>
        </p:txBody>
      </p:sp>
      <p:sp>
        <p:nvSpPr>
          <p:cNvPr id="4" name="Slide Number Placeholder 3"/>
          <p:cNvSpPr>
            <a:spLocks noGrp="1"/>
          </p:cNvSpPr>
          <p:nvPr>
            <p:ph type="sldNum" sz="quarter" idx="5"/>
          </p:nvPr>
        </p:nvSpPr>
        <p:spPr/>
        <p:txBody>
          <a:bodyPr/>
          <a:lstStyle/>
          <a:p>
            <a:fld id="{5C87A06A-650F-4CE8-B8A3-9C9422B0D088}" type="slidenum">
              <a:rPr lang="en-GB" smtClean="0"/>
              <a:t>16</a:t>
            </a:fld>
            <a:endParaRPr lang="en-GB" dirty="0"/>
          </a:p>
        </p:txBody>
      </p:sp>
    </p:spTree>
    <p:extLst>
      <p:ext uri="{BB962C8B-B14F-4D97-AF65-F5344CB8AC3E}">
        <p14:creationId xmlns:p14="http://schemas.microsoft.com/office/powerpoint/2010/main" val="3792048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7A06A-650F-4CE8-B8A3-9C9422B0D088}" type="slidenum">
              <a:rPr lang="en-GB" smtClean="0"/>
              <a:t>17</a:t>
            </a:fld>
            <a:endParaRPr lang="en-GB"/>
          </a:p>
        </p:txBody>
      </p:sp>
    </p:spTree>
    <p:extLst>
      <p:ext uri="{BB962C8B-B14F-4D97-AF65-F5344CB8AC3E}">
        <p14:creationId xmlns:p14="http://schemas.microsoft.com/office/powerpoint/2010/main" val="1686587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18</a:t>
            </a:fld>
            <a:endParaRPr lang="en-GB" dirty="0"/>
          </a:p>
        </p:txBody>
      </p:sp>
    </p:spTree>
    <p:extLst>
      <p:ext uri="{BB962C8B-B14F-4D97-AF65-F5344CB8AC3E}">
        <p14:creationId xmlns:p14="http://schemas.microsoft.com/office/powerpoint/2010/main" val="1805195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19</a:t>
            </a:fld>
            <a:endParaRPr lang="en-GB" dirty="0"/>
          </a:p>
        </p:txBody>
      </p:sp>
    </p:spTree>
    <p:extLst>
      <p:ext uri="{BB962C8B-B14F-4D97-AF65-F5344CB8AC3E}">
        <p14:creationId xmlns:p14="http://schemas.microsoft.com/office/powerpoint/2010/main" val="1388525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C87A06A-650F-4CE8-B8A3-9C9422B0D088}" type="slidenum">
              <a:rPr lang="en-GB" smtClean="0"/>
              <a:t>20</a:t>
            </a:fld>
            <a:endParaRPr lang="en-GB" dirty="0"/>
          </a:p>
        </p:txBody>
      </p:sp>
    </p:spTree>
    <p:extLst>
      <p:ext uri="{BB962C8B-B14F-4D97-AF65-F5344CB8AC3E}">
        <p14:creationId xmlns:p14="http://schemas.microsoft.com/office/powerpoint/2010/main" val="2305586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C87A06A-650F-4CE8-B8A3-9C9422B0D088}" type="slidenum">
              <a:rPr lang="en-GB" smtClean="0"/>
              <a:t>21</a:t>
            </a:fld>
            <a:endParaRPr lang="en-GB" dirty="0"/>
          </a:p>
        </p:txBody>
      </p:sp>
    </p:spTree>
    <p:extLst>
      <p:ext uri="{BB962C8B-B14F-4D97-AF65-F5344CB8AC3E}">
        <p14:creationId xmlns:p14="http://schemas.microsoft.com/office/powerpoint/2010/main" val="2369375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22</a:t>
            </a:fld>
            <a:endParaRPr lang="en-GB" dirty="0"/>
          </a:p>
        </p:txBody>
      </p:sp>
    </p:spTree>
    <p:extLst>
      <p:ext uri="{BB962C8B-B14F-4D97-AF65-F5344CB8AC3E}">
        <p14:creationId xmlns:p14="http://schemas.microsoft.com/office/powerpoint/2010/main" val="2926819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9270" y="4114801"/>
            <a:ext cx="6591632" cy="5355202"/>
          </a:xfrm>
        </p:spPr>
        <p:txBody>
          <a:bodyPr/>
          <a:lstStyle/>
          <a:p>
            <a:pPr marL="628650" lvl="1" indent="-171450" algn="just">
              <a:buFont typeface="Arial" panose="020B0604020202020204" pitchFamily="34" charset="0"/>
              <a:buChar char="•"/>
            </a:pP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23</a:t>
            </a:fld>
            <a:endParaRPr lang="en-GB" dirty="0"/>
          </a:p>
        </p:txBody>
      </p:sp>
    </p:spTree>
    <p:extLst>
      <p:ext uri="{BB962C8B-B14F-4D97-AF65-F5344CB8AC3E}">
        <p14:creationId xmlns:p14="http://schemas.microsoft.com/office/powerpoint/2010/main" val="1987412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C87A06A-650F-4CE8-B8A3-9C9422B0D088}" type="slidenum">
              <a:rPr lang="en-GB" smtClean="0"/>
              <a:t>24</a:t>
            </a:fld>
            <a:endParaRPr lang="en-GB" dirty="0"/>
          </a:p>
        </p:txBody>
      </p:sp>
    </p:spTree>
    <p:extLst>
      <p:ext uri="{BB962C8B-B14F-4D97-AF65-F5344CB8AC3E}">
        <p14:creationId xmlns:p14="http://schemas.microsoft.com/office/powerpoint/2010/main" val="3038853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7A06A-650F-4CE8-B8A3-9C9422B0D08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1875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26</a:t>
            </a:fld>
            <a:endParaRPr lang="en-GB" dirty="0"/>
          </a:p>
        </p:txBody>
      </p:sp>
    </p:spTree>
    <p:extLst>
      <p:ext uri="{BB962C8B-B14F-4D97-AF65-F5344CB8AC3E}">
        <p14:creationId xmlns:p14="http://schemas.microsoft.com/office/powerpoint/2010/main" val="31615055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endParaRPr lang="en-GB" dirty="0"/>
          </a:p>
        </p:txBody>
      </p:sp>
      <p:sp>
        <p:nvSpPr>
          <p:cNvPr id="5" name="Slide Number Placeholder 4"/>
          <p:cNvSpPr>
            <a:spLocks noGrp="1"/>
          </p:cNvSpPr>
          <p:nvPr>
            <p:ph type="sldNum" sz="quarter" idx="11"/>
          </p:nvPr>
        </p:nvSpPr>
        <p:spPr/>
        <p:txBody>
          <a:bodyPr/>
          <a:lstStyle/>
          <a:p>
            <a:fld id="{5C87A06A-650F-4CE8-B8A3-9C9422B0D088}" type="slidenum">
              <a:rPr lang="en-GB" smtClean="0"/>
              <a:t>31</a:t>
            </a:fld>
            <a:endParaRPr lang="en-GB" dirty="0"/>
          </a:p>
        </p:txBody>
      </p:sp>
    </p:spTree>
    <p:extLst>
      <p:ext uri="{BB962C8B-B14F-4D97-AF65-F5344CB8AC3E}">
        <p14:creationId xmlns:p14="http://schemas.microsoft.com/office/powerpoint/2010/main" val="8334603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775" y="744538"/>
            <a:ext cx="6610350" cy="3719512"/>
          </a:xfrm>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endParaRPr lang="en-GB" dirty="0"/>
          </a:p>
        </p:txBody>
      </p:sp>
      <p:sp>
        <p:nvSpPr>
          <p:cNvPr id="5" name="Slide Number Placeholder 4"/>
          <p:cNvSpPr>
            <a:spLocks noGrp="1"/>
          </p:cNvSpPr>
          <p:nvPr>
            <p:ph type="sldNum" sz="quarter" idx="11"/>
          </p:nvPr>
        </p:nvSpPr>
        <p:spPr/>
        <p:txBody>
          <a:bodyPr/>
          <a:lstStyle/>
          <a:p>
            <a:fld id="{5C87A06A-650F-4CE8-B8A3-9C9422B0D088}" type="slidenum">
              <a:rPr lang="en-GB" smtClean="0"/>
              <a:t>32</a:t>
            </a:fld>
            <a:endParaRPr lang="en-GB" dirty="0"/>
          </a:p>
        </p:txBody>
      </p:sp>
    </p:spTree>
    <p:extLst>
      <p:ext uri="{BB962C8B-B14F-4D97-AF65-F5344CB8AC3E}">
        <p14:creationId xmlns:p14="http://schemas.microsoft.com/office/powerpoint/2010/main" val="16174344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GB" dirty="0"/>
          </a:p>
        </p:txBody>
      </p:sp>
      <p:sp>
        <p:nvSpPr>
          <p:cNvPr id="5" name="Slide Number Placeholder 4"/>
          <p:cNvSpPr>
            <a:spLocks noGrp="1"/>
          </p:cNvSpPr>
          <p:nvPr>
            <p:ph type="sldNum" sz="quarter" idx="5"/>
          </p:nvPr>
        </p:nvSpPr>
        <p:spPr/>
        <p:txBody>
          <a:bodyPr/>
          <a:lstStyle/>
          <a:p>
            <a:fld id="{5C87A06A-650F-4CE8-B8A3-9C9422B0D088}" type="slidenum">
              <a:rPr lang="en-GB" smtClean="0"/>
              <a:t>33</a:t>
            </a:fld>
            <a:endParaRPr lang="en-GB" dirty="0"/>
          </a:p>
        </p:txBody>
      </p:sp>
    </p:spTree>
    <p:extLst>
      <p:ext uri="{BB962C8B-B14F-4D97-AF65-F5344CB8AC3E}">
        <p14:creationId xmlns:p14="http://schemas.microsoft.com/office/powerpoint/2010/main" val="17045056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a:extLst>
              <a:ext uri="{FF2B5EF4-FFF2-40B4-BE49-F238E27FC236}">
                <a16:creationId xmlns:a16="http://schemas.microsoft.com/office/drawing/2014/main" id="{5590C4A4-ED8D-45AA-BEF0-E4208BD7D6B3}"/>
              </a:ext>
            </a:extLst>
          </p:cNvPr>
          <p:cNvSpPr>
            <a:spLocks noGrp="1" noChangeArrowheads="1"/>
          </p:cNvSpPr>
          <p:nvPr>
            <p:ph type="ftr" sz="quarter" idx="4"/>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GB" altLang="en-US" sz="800">
                <a:latin typeface="Arial" panose="020B0604020202020204" pitchFamily="34" charset="0"/>
                <a:cs typeface="Arial" panose="020B0604020202020204" pitchFamily="34" charset="0"/>
              </a:rPr>
              <a:t>A12669205/2.2a/31 Mar 2011</a:t>
            </a:r>
          </a:p>
        </p:txBody>
      </p:sp>
      <p:sp>
        <p:nvSpPr>
          <p:cNvPr id="57347" name="Rectangle 7">
            <a:extLst>
              <a:ext uri="{FF2B5EF4-FFF2-40B4-BE49-F238E27FC236}">
                <a16:creationId xmlns:a16="http://schemas.microsoft.com/office/drawing/2014/main" id="{BF954177-FC9D-4258-BC82-538D6990C25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032138C-7026-4254-94F5-BD53FFBED2C6}" type="slidenum">
              <a:rPr lang="en-GB" altLang="en-US" sz="1000" smtClean="0">
                <a:latin typeface="Arial" panose="020B0604020202020204" pitchFamily="34" charset="0"/>
              </a:rPr>
              <a:pPr>
                <a:spcBef>
                  <a:spcPct val="0"/>
                </a:spcBef>
              </a:pPr>
              <a:t>36</a:t>
            </a:fld>
            <a:endParaRPr lang="en-GB" altLang="en-US" sz="1000">
              <a:latin typeface="Arial" panose="020B0604020202020204" pitchFamily="34" charset="0"/>
            </a:endParaRPr>
          </a:p>
        </p:txBody>
      </p:sp>
      <p:sp>
        <p:nvSpPr>
          <p:cNvPr id="57348" name="Rectangle 2">
            <a:extLst>
              <a:ext uri="{FF2B5EF4-FFF2-40B4-BE49-F238E27FC236}">
                <a16:creationId xmlns:a16="http://schemas.microsoft.com/office/drawing/2014/main" id="{BF0FF073-189E-429D-848C-436DC509BFB8}"/>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B9648A16-C1B8-41DD-85B7-F6DB4714E3B0}"/>
              </a:ext>
            </a:extLst>
          </p:cNvPr>
          <p:cNvSpPr>
            <a:spLocks noGrp="1" noChangeArrowheads="1"/>
          </p:cNvSpPr>
          <p:nvPr>
            <p:ph type="body" idx="1"/>
          </p:nvPr>
        </p:nvSpPr>
        <p:spPr>
          <a:xfrm>
            <a:off x="906163" y="5110886"/>
            <a:ext cx="4969686" cy="4840533"/>
          </a:xfrm>
          <a:noFill/>
        </p:spPr>
        <p:txBody>
          <a:bodyPr/>
          <a:lstStyle/>
          <a:p>
            <a:pPr eaLnBrk="1" hangingPunct="1"/>
            <a:endParaRPr lang="en-US" altLang="en-US"/>
          </a:p>
        </p:txBody>
      </p:sp>
    </p:spTree>
    <p:extLst>
      <p:ext uri="{BB962C8B-B14F-4D97-AF65-F5344CB8AC3E}">
        <p14:creationId xmlns:p14="http://schemas.microsoft.com/office/powerpoint/2010/main" val="3295794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6</a:t>
            </a:fld>
            <a:endParaRPr lang="en-GB" dirty="0"/>
          </a:p>
        </p:txBody>
      </p:sp>
    </p:spTree>
    <p:extLst>
      <p:ext uri="{BB962C8B-B14F-4D97-AF65-F5344CB8AC3E}">
        <p14:creationId xmlns:p14="http://schemas.microsoft.com/office/powerpoint/2010/main" val="4126411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8</a:t>
            </a:fld>
            <a:endParaRPr lang="en-GB" dirty="0"/>
          </a:p>
        </p:txBody>
      </p:sp>
    </p:spTree>
    <p:extLst>
      <p:ext uri="{BB962C8B-B14F-4D97-AF65-F5344CB8AC3E}">
        <p14:creationId xmlns:p14="http://schemas.microsoft.com/office/powerpoint/2010/main" val="26227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9</a:t>
            </a:fld>
            <a:endParaRPr lang="en-GB" dirty="0"/>
          </a:p>
        </p:txBody>
      </p:sp>
    </p:spTree>
    <p:extLst>
      <p:ext uri="{BB962C8B-B14F-4D97-AF65-F5344CB8AC3E}">
        <p14:creationId xmlns:p14="http://schemas.microsoft.com/office/powerpoint/2010/main" val="791557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565"/>
              </a:spcAft>
              <a:defRPr/>
            </a:pPr>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11</a:t>
            </a:fld>
            <a:endParaRPr lang="en-GB" dirty="0"/>
          </a:p>
        </p:txBody>
      </p:sp>
    </p:spTree>
    <p:extLst>
      <p:ext uri="{BB962C8B-B14F-4D97-AF65-F5344CB8AC3E}">
        <p14:creationId xmlns:p14="http://schemas.microsoft.com/office/powerpoint/2010/main" val="1452689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12</a:t>
            </a:fld>
            <a:endParaRPr lang="en-GB" dirty="0"/>
          </a:p>
        </p:txBody>
      </p:sp>
    </p:spTree>
    <p:extLst>
      <p:ext uri="{BB962C8B-B14F-4D97-AF65-F5344CB8AC3E}">
        <p14:creationId xmlns:p14="http://schemas.microsoft.com/office/powerpoint/2010/main" val="1634884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565"/>
              </a:spcAft>
              <a:defRPr/>
            </a:pPr>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13</a:t>
            </a:fld>
            <a:endParaRPr lang="en-GB" dirty="0"/>
          </a:p>
        </p:txBody>
      </p:sp>
    </p:spTree>
    <p:extLst>
      <p:ext uri="{BB962C8B-B14F-4D97-AF65-F5344CB8AC3E}">
        <p14:creationId xmlns:p14="http://schemas.microsoft.com/office/powerpoint/2010/main" val="3594943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14</a:t>
            </a:fld>
            <a:endParaRPr lang="en-GB" dirty="0"/>
          </a:p>
        </p:txBody>
      </p:sp>
    </p:spTree>
    <p:extLst>
      <p:ext uri="{BB962C8B-B14F-4D97-AF65-F5344CB8AC3E}">
        <p14:creationId xmlns:p14="http://schemas.microsoft.com/office/powerpoint/2010/main" val="42200794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2.xml"/><Relationship Id="rId4" Type="http://schemas.openxmlformats.org/officeDocument/2006/relationships/image" Target="../media/image32.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2.xml"/><Relationship Id="rId4" Type="http://schemas.openxmlformats.org/officeDocument/2006/relationships/image" Target="../media/image4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1.jpeg"/><Relationship Id="rId1" Type="http://schemas.openxmlformats.org/officeDocument/2006/relationships/slideMaster" Target="../slideMasters/slideMaster2.xml"/><Relationship Id="rId4" Type="http://schemas.openxmlformats.org/officeDocument/2006/relationships/image" Target="../media/image40.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Master" Target="../slideMasters/slideMaster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2.xml"/><Relationship Id="rId4" Type="http://schemas.openxmlformats.org/officeDocument/2006/relationships/image" Target="../media/image39.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Master" Target="../slideMasters/slideMaster2.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Master" Target="../slideMasters/slideMaster2.xml"/><Relationship Id="rId4" Type="http://schemas.openxmlformats.org/officeDocument/2006/relationships/image" Target="../media/image63.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Master" Target="../slideMasters/slideMaster2.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Master" Target="../slideMasters/slideMaster2.xml"/><Relationship Id="rId4" Type="http://schemas.openxmlformats.org/officeDocument/2006/relationships/image" Target="../media/image73.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Master" Target="../slideMasters/slideMaster2.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80.jpeg"/><Relationship Id="rId1" Type="http://schemas.openxmlformats.org/officeDocument/2006/relationships/slideMaster" Target="../slideMasters/slideMaster2.xml"/><Relationship Id="rId4" Type="http://schemas.openxmlformats.org/officeDocument/2006/relationships/image" Target="../media/image81.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3.svg"/><Relationship Id="rId7" Type="http://schemas.openxmlformats.org/officeDocument/2006/relationships/image" Target="../media/image87.svg"/><Relationship Id="rId2" Type="http://schemas.openxmlformats.org/officeDocument/2006/relationships/image" Target="../media/image82.png"/><Relationship Id="rId1" Type="http://schemas.openxmlformats.org/officeDocument/2006/relationships/slideMaster" Target="../slideMasters/slideMaster2.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2800" y="374650"/>
            <a:ext cx="11347400" cy="856800"/>
          </a:xfrm>
        </p:spPr>
        <p:txBody>
          <a:bodyPr>
            <a:noAutofit/>
          </a:bodyPr>
          <a:lstStyle>
            <a:lvl1pPr>
              <a:defRPr sz="2800"/>
            </a:lvl1pPr>
          </a:lstStyle>
          <a:p>
            <a:r>
              <a:rPr lang="en-GB" dirty="0"/>
              <a:t>Click to edit Master title style</a:t>
            </a:r>
          </a:p>
        </p:txBody>
      </p:sp>
      <p:sp>
        <p:nvSpPr>
          <p:cNvPr id="3" name="Subtitle 2"/>
          <p:cNvSpPr>
            <a:spLocks noGrp="1"/>
          </p:cNvSpPr>
          <p:nvPr>
            <p:ph type="subTitle" idx="1"/>
          </p:nvPr>
        </p:nvSpPr>
        <p:spPr>
          <a:xfrm>
            <a:off x="412800" y="1810800"/>
            <a:ext cx="11323200" cy="963000"/>
          </a:xfrm>
        </p:spPr>
        <p:txBody>
          <a:bodyPr lIns="0">
            <a:noAutofit/>
          </a:bodyPr>
          <a:lstStyle>
            <a:lvl1pPr marL="0" indent="0" algn="l">
              <a:lnSpc>
                <a:spcPct val="100000"/>
              </a:lnSpc>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4" name="Line 8">
            <a:extLst>
              <a:ext uri="{FF2B5EF4-FFF2-40B4-BE49-F238E27FC236}">
                <a16:creationId xmlns:a16="http://schemas.microsoft.com/office/drawing/2014/main" id="{9608128A-FC67-4B60-A9D3-CB7FD63C577C}"/>
              </a:ext>
            </a:extLst>
          </p:cNvPr>
          <p:cNvSpPr>
            <a:spLocks noChangeShapeType="1"/>
          </p:cNvSpPr>
          <p:nvPr userDrawn="1"/>
        </p:nvSpPr>
        <p:spPr bwMode="auto">
          <a:xfrm>
            <a:off x="431800" y="1245697"/>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5" name="Line 8">
            <a:extLst>
              <a:ext uri="{FF2B5EF4-FFF2-40B4-BE49-F238E27FC236}">
                <a16:creationId xmlns:a16="http://schemas.microsoft.com/office/drawing/2014/main" id="{AD7C0C3F-40C9-41B9-9B82-D9EA201FAC94}"/>
              </a:ext>
            </a:extLst>
          </p:cNvPr>
          <p:cNvSpPr>
            <a:spLocks noChangeShapeType="1"/>
          </p:cNvSpPr>
          <p:nvPr userDrawn="1"/>
        </p:nvSpPr>
        <p:spPr bwMode="auto">
          <a:xfrm>
            <a:off x="431800" y="6309320"/>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pic>
        <p:nvPicPr>
          <p:cNvPr id="7" name="Picture 6">
            <a:extLst>
              <a:ext uri="{FF2B5EF4-FFF2-40B4-BE49-F238E27FC236}">
                <a16:creationId xmlns:a16="http://schemas.microsoft.com/office/drawing/2014/main" id="{F1BD24D1-1693-42D9-87F9-925D8DAE86CD}"/>
              </a:ext>
            </a:extLst>
          </p:cNvPr>
          <p:cNvPicPr>
            <a:picLocks/>
          </p:cNvPicPr>
          <p:nvPr userDrawn="1"/>
        </p:nvPicPr>
        <p:blipFill>
          <a:blip r:embed="rId2"/>
          <a:stretch>
            <a:fillRect/>
          </a:stretch>
        </p:blipFill>
        <p:spPr>
          <a:xfrm>
            <a:off x="431800" y="6407150"/>
            <a:ext cx="1014984" cy="164592"/>
          </a:xfrm>
          <a:prstGeom prst="rect">
            <a:avLst/>
          </a:prstGeom>
        </p:spPr>
      </p:pic>
    </p:spTree>
    <p:extLst>
      <p:ext uri="{BB962C8B-B14F-4D97-AF65-F5344CB8AC3E}">
        <p14:creationId xmlns:p14="http://schemas.microsoft.com/office/powerpoint/2010/main" val="139465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1216352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22" b="22"/>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24" b="24"/>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21" b="21"/>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440247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653601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04540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3678" t="-1984" r="220" b="-1392"/>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38" b="38"/>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2032" t="1424" r="-982" b="-4358"/>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925320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3"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2263783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3"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4"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3369416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23" r="23"/>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23" r="23"/>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808" t="-1271" r="-1794" b="-1381"/>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18574833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8" y="2841343"/>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5" y="2841343"/>
            <a:ext cx="2351357" cy="2343107"/>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2" y="2841343"/>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046726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6" y="2852360"/>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0" y="2852360"/>
            <a:ext cx="2351356" cy="2343106"/>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1" y="2852360"/>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661491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dirty="0"/>
          </a:p>
        </p:txBody>
      </p:sp>
      <p:sp>
        <p:nvSpPr>
          <p:cNvPr id="5" name="Content Placeholder 4"/>
          <p:cNvSpPr>
            <a:spLocks noGrp="1"/>
          </p:cNvSpPr>
          <p:nvPr>
            <p:ph sz="quarter" idx="11"/>
          </p:nvPr>
        </p:nvSpPr>
        <p:spPr>
          <a:xfrm>
            <a:off x="412800" y="1810800"/>
            <a:ext cx="11323200" cy="4341600"/>
          </a:xfrm>
        </p:spPr>
        <p:txBody>
          <a:bodyPr/>
          <a:lstStyle>
            <a:lvl1pPr>
              <a:lnSpc>
                <a:spcPct val="100000"/>
              </a:lnSpc>
              <a:defRPr/>
            </a:lvl1pPr>
            <a:lvl2pPr marL="270000" indent="-270000">
              <a:lnSpc>
                <a:spcPct val="100000"/>
              </a:lnSpc>
              <a:buFont typeface="Arial" panose="020B0604020202020204" pitchFamily="34" charset="0"/>
              <a:buChar char="&gt;"/>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857121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7" y="2841344"/>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0" y="2841343"/>
            <a:ext cx="2351357" cy="2343107"/>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4814" t="-1062" r="-421" b="-4542"/>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2" y="2841344"/>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885" t="-1062" r="176"/>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528203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90" y="2841342"/>
            <a:ext cx="2351358" cy="2343107"/>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userDrawn="1"/>
        </p:nvSpPr>
        <p:spPr>
          <a:xfrm>
            <a:off x="9200836" y="2841342"/>
            <a:ext cx="2351358"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3" y="2841342"/>
            <a:ext cx="2351358"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974109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89" y="2841340"/>
            <a:ext cx="2351359" cy="2343109"/>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p:nvSpPr>
        <p:spPr>
          <a:xfrm>
            <a:off x="9200836" y="2841342"/>
            <a:ext cx="2351358" cy="2343108"/>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3" y="2841341"/>
            <a:ext cx="2351358" cy="2343108"/>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687544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89" y="2841339"/>
            <a:ext cx="2351360" cy="2343110"/>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p:nvSpPr>
        <p:spPr>
          <a:xfrm>
            <a:off x="9200834"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175" r="175"/>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4"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175" r="175"/>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1552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84"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34"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4" y="2841339"/>
            <a:ext cx="2351360" cy="2343110"/>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485425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80"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26"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2" y="2841339"/>
            <a:ext cx="2351360" cy="2343110"/>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47153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78" y="2841338"/>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22" y="2841337"/>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175" r="175"/>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1" y="2841338"/>
            <a:ext cx="2351359" cy="2343109"/>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175" r="175"/>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0063303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67869"/>
            <a:ext cx="1928117" cy="1934906"/>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17725" y="2457368"/>
            <a:ext cx="1928117" cy="1934906"/>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17725" y="4646867"/>
            <a:ext cx="1928117" cy="1934906"/>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5872962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76226"/>
            <a:ext cx="1928116" cy="1934905"/>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17725" y="2457368"/>
            <a:ext cx="1928117" cy="1934906"/>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17725" y="4638510"/>
            <a:ext cx="1928116" cy="1934905"/>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828428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67869"/>
            <a:ext cx="1936446" cy="1943264"/>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75" b="175"/>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09396" y="2449010"/>
            <a:ext cx="1936446" cy="1943264"/>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175" b="175"/>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09395" y="4646866"/>
            <a:ext cx="1944775" cy="1951623"/>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163942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Tree>
    <p:extLst>
      <p:ext uri="{BB962C8B-B14F-4D97-AF65-F5344CB8AC3E}">
        <p14:creationId xmlns:p14="http://schemas.microsoft.com/office/powerpoint/2010/main" val="3837909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08"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8" y="2433802"/>
            <a:ext cx="1939134" cy="1945962"/>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606708"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40587279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08"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7" y="2433801"/>
            <a:ext cx="1941879" cy="1948717"/>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603964" y="4633056"/>
            <a:ext cx="1941878" cy="1948717"/>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6029685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89"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5082" t="-4891" r="-5274" b="-5079"/>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7" y="2433801"/>
            <a:ext cx="1939135" cy="1945963"/>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175" b="175"/>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584386" y="4635811"/>
            <a:ext cx="1961455" cy="1968363"/>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24847789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8" y="231792"/>
            <a:ext cx="1939134" cy="1945962"/>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8" y="243380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8"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13139754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8" y="231794"/>
            <a:ext cx="1939132" cy="1945960"/>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9" y="2433800"/>
            <a:ext cx="1939133" cy="1945961"/>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7"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5640330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7" y="231792"/>
            <a:ext cx="1956994" cy="1963885"/>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75" b="175"/>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7" y="2433801"/>
            <a:ext cx="1939132" cy="1945960"/>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5377" t="-5185" r="-2" b="175"/>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8" y="4635812"/>
            <a:ext cx="1939132" cy="1945961"/>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66227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038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4" name="Subtitle 2"/>
          <p:cNvSpPr>
            <a:spLocks noGrp="1"/>
          </p:cNvSpPr>
          <p:nvPr>
            <p:ph type="subTitle" idx="1"/>
          </p:nvPr>
        </p:nvSpPr>
        <p:spPr>
          <a:xfrm>
            <a:off x="412800" y="1810800"/>
            <a:ext cx="11323200" cy="1319400"/>
          </a:xfrm>
        </p:spPr>
        <p:txBody>
          <a:bodyPr lIns="360000">
            <a:normAutofit/>
          </a:bodyPr>
          <a:lstStyle>
            <a:lvl1pPr marL="0" indent="0" algn="l">
              <a:lnSpc>
                <a:spcPct val="100000"/>
              </a:lnSpc>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1416844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C639A-7CE7-B4AF-6962-1ED604CC6B9B}"/>
              </a:ext>
            </a:extLst>
          </p:cNvPr>
          <p:cNvSpPr>
            <a:spLocks noGrp="1"/>
          </p:cNvSpPr>
          <p:nvPr>
            <p:ph type="title"/>
          </p:nvPr>
        </p:nvSpPr>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98B52ACA-172A-CA73-49C3-AB158DF58BF8}"/>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1941429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862726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_Emphasis_01">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3E88B77-54A4-A043-9634-31271980303A}"/>
              </a:ext>
            </a:extLst>
          </p:cNvPr>
          <p:cNvSpPr txBox="1"/>
          <p:nvPr userDrawn="1"/>
        </p:nvSpPr>
        <p:spPr>
          <a:xfrm>
            <a:off x="293036" y="721360"/>
            <a:ext cx="6442409"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Instructions</a:t>
            </a:r>
          </a:p>
        </p:txBody>
      </p:sp>
      <p:sp>
        <p:nvSpPr>
          <p:cNvPr id="12" name="TextBox 11">
            <a:extLst>
              <a:ext uri="{FF2B5EF4-FFF2-40B4-BE49-F238E27FC236}">
                <a16:creationId xmlns:a16="http://schemas.microsoft.com/office/drawing/2014/main" id="{1A10665C-D3D8-A240-94B3-F254AE106DD6}"/>
              </a:ext>
            </a:extLst>
          </p:cNvPr>
          <p:cNvSpPr txBox="1"/>
          <p:nvPr userDrawn="1"/>
        </p:nvSpPr>
        <p:spPr>
          <a:xfrm>
            <a:off x="293036" y="1138456"/>
            <a:ext cx="6442409" cy="461665"/>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Select the ‘Replace image’ shape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Ensure the ‘Lock aspect ratio’ box is ticked in the format pane</a:t>
            </a:r>
          </a:p>
        </p:txBody>
      </p:sp>
      <p:pic>
        <p:nvPicPr>
          <p:cNvPr id="13" name="Picture 12" descr="A screenshot of a cell phone&#10;&#10;Description automatically generated">
            <a:extLst>
              <a:ext uri="{FF2B5EF4-FFF2-40B4-BE49-F238E27FC236}">
                <a16:creationId xmlns:a16="http://schemas.microsoft.com/office/drawing/2014/main" id="{F2EFDC03-8C92-0849-A0B8-A706CE82EF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93036" y="1806998"/>
            <a:ext cx="3567936" cy="461665"/>
          </a:xfrm>
          <a:prstGeom prst="rect">
            <a:avLst/>
          </a:prstGeom>
        </p:spPr>
      </p:pic>
      <p:sp>
        <p:nvSpPr>
          <p:cNvPr id="14" name="TextBox 13">
            <a:extLst>
              <a:ext uri="{FF2B5EF4-FFF2-40B4-BE49-F238E27FC236}">
                <a16:creationId xmlns:a16="http://schemas.microsoft.com/office/drawing/2014/main" id="{F7346E41-F3D4-8748-8756-0905357348D7}"/>
              </a:ext>
            </a:extLst>
          </p:cNvPr>
          <p:cNvSpPr txBox="1"/>
          <p:nvPr userDrawn="1"/>
        </p:nvSpPr>
        <p:spPr>
          <a:xfrm>
            <a:off x="276994" y="2475540"/>
            <a:ext cx="6442409" cy="646331"/>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Go to the paint bucket tab in the format pane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Tick ‘picture or texture fill’ </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Click insert… under picture source</a:t>
            </a:r>
          </a:p>
        </p:txBody>
      </p:sp>
      <p:pic>
        <p:nvPicPr>
          <p:cNvPr id="15" name="Picture 14" descr="A screenshot of a cell phone&#10;&#10;Description automatically generated">
            <a:extLst>
              <a:ext uri="{FF2B5EF4-FFF2-40B4-BE49-F238E27FC236}">
                <a16:creationId xmlns:a16="http://schemas.microsoft.com/office/drawing/2014/main" id="{4839A8FC-A8E8-8049-819F-B4F3084A82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6994" y="3328749"/>
            <a:ext cx="2598286" cy="3084921"/>
          </a:xfrm>
          <a:prstGeom prst="rect">
            <a:avLst/>
          </a:prstGeom>
        </p:spPr>
      </p:pic>
      <p:sp>
        <p:nvSpPr>
          <p:cNvPr id="16" name="TextBox 15">
            <a:extLst>
              <a:ext uri="{FF2B5EF4-FFF2-40B4-BE49-F238E27FC236}">
                <a16:creationId xmlns:a16="http://schemas.microsoft.com/office/drawing/2014/main" id="{2CC15F65-D3FB-504D-93FE-61DF636BE71E}"/>
              </a:ext>
            </a:extLst>
          </p:cNvPr>
          <p:cNvSpPr txBox="1"/>
          <p:nvPr userDrawn="1"/>
        </p:nvSpPr>
        <p:spPr>
          <a:xfrm>
            <a:off x="5749591" y="1138456"/>
            <a:ext cx="6442409" cy="1200329"/>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Find the image you want to insert – either a photo or the icons in squares</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If you have inserted a photo, click on the crop icon on the Picture format tab at the top and select ‘fill’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Arial" panose="020B0604020202020204" pitchFamily="34" charset="0"/>
                <a:cs typeface="Arial" panose="020B0604020202020204" pitchFamily="34" charset="0"/>
              </a:rPr>
              <a:t>If you have inserted an icon, click on the crop icon on the Picture format tab at the top and select ‘fit’</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pic>
        <p:nvPicPr>
          <p:cNvPr id="17" name="Picture 16" descr="A screenshot of a cell phone&#10;&#10;Description automatically generated">
            <a:extLst>
              <a:ext uri="{FF2B5EF4-FFF2-40B4-BE49-F238E27FC236}">
                <a16:creationId xmlns:a16="http://schemas.microsoft.com/office/drawing/2014/main" id="{0B07F2B7-3392-594D-BC8B-CED89443E9C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749591" y="2274603"/>
            <a:ext cx="2101516" cy="1715030"/>
          </a:xfrm>
          <a:prstGeom prst="rect">
            <a:avLst/>
          </a:prstGeom>
        </p:spPr>
      </p:pic>
      <p:pic>
        <p:nvPicPr>
          <p:cNvPr id="18" name="Picture 17">
            <a:extLst>
              <a:ext uri="{FF2B5EF4-FFF2-40B4-BE49-F238E27FC236}">
                <a16:creationId xmlns:a16="http://schemas.microsoft.com/office/drawing/2014/main" id="{C3EB2BA3-F99F-1149-B648-15C31476BE7C}"/>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211801" y="2274603"/>
            <a:ext cx="1957644" cy="1715030"/>
          </a:xfrm>
          <a:prstGeom prst="rect">
            <a:avLst/>
          </a:prstGeom>
        </p:spPr>
      </p:pic>
    </p:spTree>
    <p:extLst>
      <p:ext uri="{BB962C8B-B14F-4D97-AF65-F5344CB8AC3E}">
        <p14:creationId xmlns:p14="http://schemas.microsoft.com/office/powerpoint/2010/main" val="2852319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847629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26" Type="http://schemas.openxmlformats.org/officeDocument/2006/relationships/slideLayout" Target="../slideLayouts/slideLayout32.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slideLayout" Target="../slideLayouts/slideLayout31.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29" Type="http://schemas.openxmlformats.org/officeDocument/2006/relationships/slideLayout" Target="../slideLayouts/slideLayout35.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slideLayout" Target="../slideLayouts/slideLayout30.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28" Type="http://schemas.openxmlformats.org/officeDocument/2006/relationships/slideLayout" Target="../slideLayouts/slideLayout34.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31" Type="http://schemas.openxmlformats.org/officeDocument/2006/relationships/image" Target="../media/image2.emf"/><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 Id="rId27" Type="http://schemas.openxmlformats.org/officeDocument/2006/relationships/slideLayout" Target="../slideLayouts/slideLayout33.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2800" y="374650"/>
            <a:ext cx="11347400" cy="856800"/>
          </a:xfrm>
          <a:prstGeom prst="rect">
            <a:avLst/>
          </a:prstGeom>
        </p:spPr>
        <p:txBody>
          <a:bodyPr vert="horz" lIns="0" tIns="45720" rIns="91440" bIns="45720" rtlCol="0" anchor="ctr">
            <a:noAutofit/>
          </a:bodyPr>
          <a:lstStyle/>
          <a:p>
            <a:r>
              <a:rPr lang="en-GB" dirty="0"/>
              <a:t>Click to edit Master title style</a:t>
            </a:r>
          </a:p>
        </p:txBody>
      </p:sp>
      <p:sp>
        <p:nvSpPr>
          <p:cNvPr id="3" name="Text Placeholder 2"/>
          <p:cNvSpPr>
            <a:spLocks noGrp="1"/>
          </p:cNvSpPr>
          <p:nvPr>
            <p:ph type="body" idx="1"/>
          </p:nvPr>
        </p:nvSpPr>
        <p:spPr>
          <a:xfrm>
            <a:off x="412800" y="1810800"/>
            <a:ext cx="11323200" cy="4341600"/>
          </a:xfrm>
          <a:prstGeom prst="rect">
            <a:avLst/>
          </a:prstGeom>
        </p:spPr>
        <p:txBody>
          <a:bodyPr vert="horz" lIns="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Line 8"/>
          <p:cNvSpPr>
            <a:spLocks noChangeShapeType="1"/>
          </p:cNvSpPr>
          <p:nvPr/>
        </p:nvSpPr>
        <p:spPr bwMode="auto">
          <a:xfrm>
            <a:off x="431800" y="1245697"/>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35" name="Line 8"/>
          <p:cNvSpPr>
            <a:spLocks noChangeShapeType="1"/>
          </p:cNvSpPr>
          <p:nvPr/>
        </p:nvSpPr>
        <p:spPr bwMode="auto">
          <a:xfrm>
            <a:off x="431800" y="6309320"/>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8" name="txtOST">
            <a:extLst>
              <a:ext uri="{FF2B5EF4-FFF2-40B4-BE49-F238E27FC236}">
                <a16:creationId xmlns:a16="http://schemas.microsoft.com/office/drawing/2014/main" id="{859B00D4-BD67-494C-9971-449A4193C482}"/>
              </a:ext>
            </a:extLst>
          </p:cNvPr>
          <p:cNvSpPr txBox="1">
            <a:spLocks noChangeArrowheads="1"/>
          </p:cNvSpPr>
          <p:nvPr userDrawn="1"/>
        </p:nvSpPr>
        <p:spPr bwMode="gray">
          <a:xfrm>
            <a:off x="7913716" y="6392202"/>
            <a:ext cx="3821993"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noAutofit/>
          </a:bodyPr>
          <a:lstStyle>
            <a:lvl1pPr eaLnBrk="0" hangingPunct="0">
              <a:defRPr sz="1200" b="1">
                <a:solidFill>
                  <a:schemeClr val="tx1"/>
                </a:solidFill>
                <a:latin typeface="TradeGothic" pitchFamily="2" charset="0"/>
                <a:cs typeface="Arial" charset="0"/>
              </a:defRPr>
            </a:lvl1pPr>
            <a:lvl2pPr marL="742950" indent="-285750" eaLnBrk="0" hangingPunct="0">
              <a:defRPr sz="1200" b="1">
                <a:solidFill>
                  <a:schemeClr val="tx1"/>
                </a:solidFill>
                <a:latin typeface="TradeGothic" pitchFamily="2" charset="0"/>
                <a:cs typeface="Arial" charset="0"/>
              </a:defRPr>
            </a:lvl2pPr>
            <a:lvl3pPr marL="1143000" indent="-228600" eaLnBrk="0" hangingPunct="0">
              <a:defRPr sz="1200" b="1">
                <a:solidFill>
                  <a:schemeClr val="tx1"/>
                </a:solidFill>
                <a:latin typeface="TradeGothic" pitchFamily="2" charset="0"/>
                <a:cs typeface="Arial" charset="0"/>
              </a:defRPr>
            </a:lvl3pPr>
            <a:lvl4pPr marL="1600200" indent="-228600" eaLnBrk="0" hangingPunct="0">
              <a:defRPr sz="1200" b="1">
                <a:solidFill>
                  <a:schemeClr val="tx1"/>
                </a:solidFill>
                <a:latin typeface="TradeGothic" pitchFamily="2" charset="0"/>
                <a:cs typeface="Arial" charset="0"/>
              </a:defRPr>
            </a:lvl4pPr>
            <a:lvl5pPr marL="2057400" indent="-228600" eaLnBrk="0" hangingPunct="0">
              <a:defRPr sz="1200" b="1">
                <a:solidFill>
                  <a:schemeClr val="tx1"/>
                </a:solidFill>
                <a:latin typeface="TradeGothic" pitchFamily="2" charset="0"/>
                <a:cs typeface="Arial" charset="0"/>
              </a:defRPr>
            </a:lvl5pPr>
            <a:lvl6pPr marL="2514600" indent="-228600" eaLnBrk="0" fontAlgn="base" hangingPunct="0">
              <a:spcBef>
                <a:spcPct val="0"/>
              </a:spcBef>
              <a:spcAft>
                <a:spcPct val="0"/>
              </a:spcAft>
              <a:defRPr sz="1200" b="1">
                <a:solidFill>
                  <a:schemeClr val="tx1"/>
                </a:solidFill>
                <a:latin typeface="TradeGothic" pitchFamily="2" charset="0"/>
                <a:cs typeface="Arial" charset="0"/>
              </a:defRPr>
            </a:lvl6pPr>
            <a:lvl7pPr marL="2971800" indent="-228600" eaLnBrk="0" fontAlgn="base" hangingPunct="0">
              <a:spcBef>
                <a:spcPct val="0"/>
              </a:spcBef>
              <a:spcAft>
                <a:spcPct val="0"/>
              </a:spcAft>
              <a:defRPr sz="1200" b="1">
                <a:solidFill>
                  <a:schemeClr val="tx1"/>
                </a:solidFill>
                <a:latin typeface="TradeGothic" pitchFamily="2" charset="0"/>
                <a:cs typeface="Arial" charset="0"/>
              </a:defRPr>
            </a:lvl7pPr>
            <a:lvl8pPr marL="3429000" indent="-228600" eaLnBrk="0" fontAlgn="base" hangingPunct="0">
              <a:spcBef>
                <a:spcPct val="0"/>
              </a:spcBef>
              <a:spcAft>
                <a:spcPct val="0"/>
              </a:spcAft>
              <a:defRPr sz="1200" b="1">
                <a:solidFill>
                  <a:schemeClr val="tx1"/>
                </a:solidFill>
                <a:latin typeface="TradeGothic" pitchFamily="2" charset="0"/>
                <a:cs typeface="Arial" charset="0"/>
              </a:defRPr>
            </a:lvl8pPr>
            <a:lvl9pPr marL="3886200" indent="-228600" eaLnBrk="0" fontAlgn="base" hangingPunct="0">
              <a:spcBef>
                <a:spcPct val="0"/>
              </a:spcBef>
              <a:spcAft>
                <a:spcPct val="0"/>
              </a:spcAft>
              <a:defRPr sz="1200" b="1">
                <a:solidFill>
                  <a:schemeClr val="tx1"/>
                </a:solidFill>
                <a:latin typeface="TradeGothic" pitchFamily="2" charset="0"/>
                <a:cs typeface="Arial" charset="0"/>
              </a:defRPr>
            </a:lvl9pPr>
          </a:lstStyle>
          <a:p>
            <a:pPr algn="r" eaLnBrk="1" hangingPunct="1">
              <a:defRPr/>
            </a:pPr>
            <a:r>
              <a:rPr lang="en-GB" sz="1000" b="0" dirty="0">
                <a:solidFill>
                  <a:srgbClr val="5F5F5F"/>
                </a:solidFill>
                <a:latin typeface="+mn-lt"/>
              </a:rPr>
              <a:t>ULB LL.M. – ESG class – specific regimes│</a:t>
            </a:r>
            <a:r>
              <a:rPr lang="en-GB" sz="1000" b="0" dirty="0">
                <a:solidFill>
                  <a:srgbClr val="AF005F"/>
                </a:solidFill>
                <a:latin typeface="+mn-lt"/>
              </a:rPr>
              <a:t> </a:t>
            </a:r>
            <a:fld id="{8EAB7392-4051-4374-8DC4-AED0CB5C2E1B}" type="slidenum">
              <a:rPr lang="en-GB" sz="1000" b="0" smtClean="0">
                <a:solidFill>
                  <a:srgbClr val="5F5F5F"/>
                </a:solidFill>
                <a:latin typeface="+mn-lt"/>
              </a:rPr>
              <a:pPr algn="r" eaLnBrk="1" hangingPunct="1">
                <a:defRPr/>
              </a:pPr>
              <a:t>‹#›</a:t>
            </a:fld>
            <a:endParaRPr lang="en-GB" sz="1000" b="0" dirty="0">
              <a:solidFill>
                <a:srgbClr val="5F5F5F"/>
              </a:solidFill>
              <a:latin typeface="+mn-lt"/>
            </a:endParaRPr>
          </a:p>
        </p:txBody>
      </p:sp>
      <p:pic>
        <p:nvPicPr>
          <p:cNvPr id="5" name="Picture 4">
            <a:extLst>
              <a:ext uri="{FF2B5EF4-FFF2-40B4-BE49-F238E27FC236}">
                <a16:creationId xmlns:a16="http://schemas.microsoft.com/office/drawing/2014/main" id="{65EA35AB-9991-44F0-A53A-C65D4F546B56}"/>
              </a:ext>
            </a:extLst>
          </p:cNvPr>
          <p:cNvPicPr>
            <a:picLocks/>
          </p:cNvPicPr>
          <p:nvPr userDrawn="1"/>
        </p:nvPicPr>
        <p:blipFill>
          <a:blip r:embed="rId8"/>
          <a:stretch>
            <a:fillRect/>
          </a:stretch>
        </p:blipFill>
        <p:spPr>
          <a:xfrm>
            <a:off x="431800" y="6407150"/>
            <a:ext cx="1014984" cy="164592"/>
          </a:xfrm>
          <a:prstGeom prst="rect">
            <a:avLst/>
          </a:prstGeom>
        </p:spPr>
      </p:pic>
    </p:spTree>
    <p:extLst>
      <p:ext uri="{BB962C8B-B14F-4D97-AF65-F5344CB8AC3E}">
        <p14:creationId xmlns:p14="http://schemas.microsoft.com/office/powerpoint/2010/main" val="310667452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65" r:id="rId6"/>
  </p:sldLayoutIdLst>
  <p:hf sldNum="0" hdr="0" ftr="0" dt="0"/>
  <p:txStyles>
    <p:title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p:titleStyle>
    <p:body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E673E2F-2524-0441-8D6C-2FBED8384D0A}"/>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413755" y="266701"/>
            <a:ext cx="1626100" cy="308335"/>
          </a:xfrm>
          <a:prstGeom prst="rect">
            <a:avLst/>
          </a:prstGeom>
        </p:spPr>
      </p:pic>
    </p:spTree>
    <p:extLst>
      <p:ext uri="{BB962C8B-B14F-4D97-AF65-F5344CB8AC3E}">
        <p14:creationId xmlns:p14="http://schemas.microsoft.com/office/powerpoint/2010/main" val="1110218392"/>
      </p:ext>
    </p:extLst>
  </p:cSld>
  <p:clrMap bg1="lt1" tx1="dk1" bg2="lt2" tx2="dk2" accent1="accent1" accent2="accent2" accent3="accent3" accent4="accent4" accent5="accent5" accent6="accent6" hlink="hlink" folHlink="folHlink"/>
  <p:sldLayoutIdLst>
    <p:sldLayoutId id="2147483714"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6" r:id="rId29"/>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88.jpeg"/></Relationships>
</file>

<file path=ppt/slides/_rels/slide11.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88.jpe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5" Type="http://schemas.openxmlformats.org/officeDocument/2006/relationships/image" Target="../media/image97.png"/><Relationship Id="rId4" Type="http://schemas.openxmlformats.org/officeDocument/2006/relationships/image" Target="../media/image96.png"/></Relationships>
</file>

<file path=ppt/slides/_rels/slide1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0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03.jpg"/><Relationship Id="rId3" Type="http://schemas.openxmlformats.org/officeDocument/2006/relationships/notesSlide" Target="../notesSlides/notesSlide10.xml"/><Relationship Id="rId7" Type="http://schemas.openxmlformats.org/officeDocument/2006/relationships/image" Target="../media/image102.jp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0" Type="http://schemas.openxmlformats.org/officeDocument/2006/relationships/image" Target="../media/image105.jpg"/><Relationship Id="rId4" Type="http://schemas.openxmlformats.org/officeDocument/2006/relationships/image" Target="../media/image101.jpg"/><Relationship Id="rId9" Type="http://schemas.openxmlformats.org/officeDocument/2006/relationships/image" Target="../media/image104.jpg"/></Relationships>
</file>

<file path=ppt/slides/_rels/slide1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112.sv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0.svg"/><Relationship Id="rId5" Type="http://schemas.openxmlformats.org/officeDocument/2006/relationships/image" Target="../media/image109.png"/><Relationship Id="rId10" Type="http://schemas.openxmlformats.org/officeDocument/2006/relationships/image" Target="../media/image88.jpeg"/><Relationship Id="rId4" Type="http://schemas.openxmlformats.org/officeDocument/2006/relationships/image" Target="../media/image108.svg"/><Relationship Id="rId9"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14.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13.png"/></Relationships>
</file>

<file path=ppt/slides/_rels/slide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15.png"/></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2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2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16.png"/><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25.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image" Target="../media/image88.jpeg"/></Relationships>
</file>

<file path=ppt/slides/_rels/slide2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 Id="rId4" Type="http://schemas.openxmlformats.org/officeDocument/2006/relationships/image" Target="../media/image120.png"/></Relationships>
</file>

<file path=ppt/slides/_rels/slide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88.jpeg"/></Relationships>
</file>

<file path=ppt/slides/_rels/slide3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 Id="rId4" Type="http://schemas.openxmlformats.org/officeDocument/2006/relationships/image" Target="../media/image121.png"/></Relationships>
</file>

<file path=ppt/slides/_rels/slide3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3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23.png"/><Relationship Id="rId4" Type="http://schemas.openxmlformats.org/officeDocument/2006/relationships/image" Target="../media/image88.jpeg"/></Relationships>
</file>

<file path=ppt/slides/_rels/slide3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90.png"/><Relationship Id="rId4" Type="http://schemas.openxmlformats.org/officeDocument/2006/relationships/image" Target="../media/image88.jpeg"/></Relationships>
</file>

<file path=ppt/slides/_rels/slide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92.png"/><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8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94.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93.png"/><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8B322-EE83-4244-A652-0318045BFD8D}"/>
              </a:ext>
            </a:extLst>
          </p:cNvPr>
          <p:cNvSpPr txBox="1">
            <a:spLocks/>
          </p:cNvSpPr>
          <p:nvPr/>
        </p:nvSpPr>
        <p:spPr>
          <a:xfrm>
            <a:off x="403805" y="2080918"/>
            <a:ext cx="5854119"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dirty="0">
                <a:solidFill>
                  <a:schemeClr val="bg2"/>
                </a:solidFill>
                <a:latin typeface="Arial" panose="020B0604020202020204" pitchFamily="34" charset="0"/>
                <a:cs typeface="Arial" panose="020B0604020202020204" pitchFamily="34" charset="0"/>
              </a:rPr>
              <a:t>Specific regimes</a:t>
            </a:r>
            <a:r>
              <a:rPr lang="en-BE" sz="3200" dirty="0">
                <a:solidFill>
                  <a:schemeClr val="bg2"/>
                </a:solidFill>
                <a:latin typeface="Arial" panose="020B0604020202020204" pitchFamily="34" charset="0"/>
                <a:cs typeface="Arial" panose="020B0604020202020204" pitchFamily="34" charset="0"/>
              </a:rPr>
              <a:t> and</a:t>
            </a:r>
            <a:r>
              <a:rPr lang="en-GB" sz="3200" dirty="0">
                <a:solidFill>
                  <a:schemeClr val="bg2"/>
                </a:solidFill>
                <a:latin typeface="Arial" panose="020B0604020202020204" pitchFamily="34" charset="0"/>
                <a:cs typeface="Arial" panose="020B0604020202020204" pitchFamily="34" charset="0"/>
              </a:rPr>
              <a:t> practical questions</a:t>
            </a:r>
          </a:p>
        </p:txBody>
      </p:sp>
      <p:sp>
        <p:nvSpPr>
          <p:cNvPr id="6" name="Title 1">
            <a:extLst>
              <a:ext uri="{FF2B5EF4-FFF2-40B4-BE49-F238E27FC236}">
                <a16:creationId xmlns:a16="http://schemas.microsoft.com/office/drawing/2014/main" id="{C5EA1FFE-4F53-447D-A82F-A0A6A9F9C8ED}"/>
              </a:ext>
            </a:extLst>
          </p:cNvPr>
          <p:cNvSpPr txBox="1">
            <a:spLocks/>
          </p:cNvSpPr>
          <p:nvPr/>
        </p:nvSpPr>
        <p:spPr>
          <a:xfrm>
            <a:off x="403805" y="3677730"/>
            <a:ext cx="6697391" cy="727279"/>
          </a:xfrm>
          <a:prstGeom prst="rect">
            <a:avLst/>
          </a:prstGeom>
        </p:spPr>
        <p:txBody>
          <a:bodyPr vert="horz" lIns="0" tIns="45720" rIns="91440" bIns="45720" rtlCol="0" anchor="t" anchorCtr="0">
            <a:noAutofit/>
          </a:bodyPr>
          <a:lstStyle>
            <a:lvl1pPr marL="0" indent="0" algn="l" defTabSz="914400" rtl="0" eaLnBrk="1" latinLnBrk="0" hangingPunct="1">
              <a:spcBef>
                <a:spcPct val="0"/>
              </a:spcBef>
              <a:buNone/>
              <a:defRPr sz="2800" kern="1200">
                <a:solidFill>
                  <a:schemeClr val="tx1"/>
                </a:solidFill>
                <a:latin typeface="Arial" pitchFamily="34" charset="0"/>
                <a:ea typeface="+mj-ea"/>
                <a:cs typeface="Arial" pitchFamily="34" charset="0"/>
              </a:defRPr>
            </a:lvl1pPr>
          </a:lstStyle>
          <a:p>
            <a:pPr>
              <a:spcAft>
                <a:spcPts val="600"/>
              </a:spcAft>
            </a:pPr>
            <a:r>
              <a:rPr lang="en-GB" sz="2000" dirty="0">
                <a:solidFill>
                  <a:schemeClr val="tx2"/>
                </a:solidFill>
              </a:rPr>
              <a:t>ULB, </a:t>
            </a:r>
            <a:r>
              <a:rPr lang="en-BE" sz="2000" dirty="0">
                <a:solidFill>
                  <a:schemeClr val="tx2"/>
                </a:solidFill>
              </a:rPr>
              <a:t>2</a:t>
            </a:r>
            <a:r>
              <a:rPr lang="en-GB" sz="2000" dirty="0">
                <a:solidFill>
                  <a:schemeClr val="tx2"/>
                </a:solidFill>
              </a:rPr>
              <a:t> December 2024 </a:t>
            </a:r>
          </a:p>
        </p:txBody>
      </p:sp>
      <p:sp>
        <p:nvSpPr>
          <p:cNvPr id="9" name="Rectangle 8">
            <a:extLst>
              <a:ext uri="{FF2B5EF4-FFF2-40B4-BE49-F238E27FC236}">
                <a16:creationId xmlns:a16="http://schemas.microsoft.com/office/drawing/2014/main" id="{77B2D2E8-4C32-4679-918E-2169837C5CF3}"/>
              </a:ext>
            </a:extLst>
          </p:cNvPr>
          <p:cNvSpPr/>
          <p:nvPr/>
        </p:nvSpPr>
        <p:spPr>
          <a:xfrm>
            <a:off x="318782" y="1115736"/>
            <a:ext cx="7145371" cy="39428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a:extLst>
              <a:ext uri="{FF2B5EF4-FFF2-40B4-BE49-F238E27FC236}">
                <a16:creationId xmlns:a16="http://schemas.microsoft.com/office/drawing/2014/main" id="{60DEE940-E619-40D7-8402-F3069CDCFBFA}"/>
              </a:ext>
            </a:extLst>
          </p:cNvPr>
          <p:cNvSpPr txBox="1">
            <a:spLocks/>
          </p:cNvSpPr>
          <p:nvPr/>
        </p:nvSpPr>
        <p:spPr>
          <a:xfrm>
            <a:off x="403805" y="4405009"/>
            <a:ext cx="8093698"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1800" dirty="0">
              <a:latin typeface="Arial" panose="020B0604020202020204" pitchFamily="34" charset="0"/>
              <a:cs typeface="Arial" panose="020B0604020202020204" pitchFamily="34" charset="0"/>
            </a:endParaRPr>
          </a:p>
        </p:txBody>
      </p:sp>
      <p:pic>
        <p:nvPicPr>
          <p:cNvPr id="3" name="Picture 2" descr="Image result for ulb llm international business law">
            <a:hlinkClick r:id="rId4"/>
            <a:extLst>
              <a:ext uri="{FF2B5EF4-FFF2-40B4-BE49-F238E27FC236}">
                <a16:creationId xmlns:a16="http://schemas.microsoft.com/office/drawing/2014/main" id="{8232EEA2-C9F3-0056-7651-1BE3C9A58C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782" y="5856603"/>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84472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1E7AB-73AF-5FF1-9C42-2F08C16CA925}"/>
              </a:ext>
            </a:extLst>
          </p:cNvPr>
          <p:cNvSpPr>
            <a:spLocks noGrp="1"/>
          </p:cNvSpPr>
          <p:nvPr>
            <p:ph type="title"/>
          </p:nvPr>
        </p:nvSpPr>
        <p:spPr/>
        <p:txBody>
          <a:bodyPr/>
          <a:lstStyle/>
          <a:p>
            <a:r>
              <a:rPr lang="en-GB" dirty="0"/>
              <a:t>EU Deforestation Regulation (EUDR): in a nutshell</a:t>
            </a:r>
          </a:p>
        </p:txBody>
      </p:sp>
      <p:graphicFrame>
        <p:nvGraphicFramePr>
          <p:cNvPr id="15" name="Content Placeholder 14">
            <a:extLst>
              <a:ext uri="{FF2B5EF4-FFF2-40B4-BE49-F238E27FC236}">
                <a16:creationId xmlns:a16="http://schemas.microsoft.com/office/drawing/2014/main" id="{85C6C5A3-7B14-C97D-5789-8AA0A746EAA3}"/>
              </a:ext>
            </a:extLst>
          </p:cNvPr>
          <p:cNvGraphicFramePr>
            <a:graphicFrameLocks noGrp="1"/>
          </p:cNvGraphicFramePr>
          <p:nvPr>
            <p:ph sz="quarter" idx="11"/>
            <p:extLst>
              <p:ext uri="{D42A27DB-BD31-4B8C-83A1-F6EECF244321}">
                <p14:modId xmlns:p14="http://schemas.microsoft.com/office/powerpoint/2010/main" val="2110001393"/>
              </p:ext>
            </p:extLst>
          </p:nvPr>
        </p:nvGraphicFramePr>
        <p:xfrm>
          <a:off x="-841376" y="1398493"/>
          <a:ext cx="14020801" cy="48588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Image result for ulb llm international business law">
            <a:hlinkClick r:id="rId8"/>
            <a:extLst>
              <a:ext uri="{FF2B5EF4-FFF2-40B4-BE49-F238E27FC236}">
                <a16:creationId xmlns:a16="http://schemas.microsoft.com/office/drawing/2014/main" id="{A85EFB48-87AE-EA70-B7B0-FC371FC399B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759412" y="39370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723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sz="2400" dirty="0"/>
              <a:t>EUDR: Annex I</a:t>
            </a:r>
          </a:p>
        </p:txBody>
      </p:sp>
      <p:pic>
        <p:nvPicPr>
          <p:cNvPr id="12" name="Picture 11">
            <a:extLst>
              <a:ext uri="{FF2B5EF4-FFF2-40B4-BE49-F238E27FC236}">
                <a16:creationId xmlns:a16="http://schemas.microsoft.com/office/drawing/2014/main" id="{37F9D734-F097-4931-3E85-925984DD248A}"/>
              </a:ext>
            </a:extLst>
          </p:cNvPr>
          <p:cNvPicPr>
            <a:picLocks noChangeAspect="1"/>
          </p:cNvPicPr>
          <p:nvPr/>
        </p:nvPicPr>
        <p:blipFill>
          <a:blip r:embed="rId3"/>
          <a:stretch>
            <a:fillRect/>
          </a:stretch>
        </p:blipFill>
        <p:spPr>
          <a:xfrm>
            <a:off x="470167" y="1299411"/>
            <a:ext cx="4116748" cy="5013158"/>
          </a:xfrm>
          <a:prstGeom prst="rect">
            <a:avLst/>
          </a:prstGeom>
        </p:spPr>
      </p:pic>
      <p:pic>
        <p:nvPicPr>
          <p:cNvPr id="14" name="Picture 13">
            <a:extLst>
              <a:ext uri="{FF2B5EF4-FFF2-40B4-BE49-F238E27FC236}">
                <a16:creationId xmlns:a16="http://schemas.microsoft.com/office/drawing/2014/main" id="{807086DB-099C-2FAE-0AC4-3A3781CDAA5F}"/>
              </a:ext>
            </a:extLst>
          </p:cNvPr>
          <p:cNvPicPr>
            <a:picLocks noChangeAspect="1"/>
          </p:cNvPicPr>
          <p:nvPr/>
        </p:nvPicPr>
        <p:blipFill>
          <a:blip r:embed="rId4"/>
          <a:stretch>
            <a:fillRect/>
          </a:stretch>
        </p:blipFill>
        <p:spPr>
          <a:xfrm>
            <a:off x="4665178" y="1299411"/>
            <a:ext cx="4116748" cy="5013158"/>
          </a:xfrm>
          <a:prstGeom prst="rect">
            <a:avLst/>
          </a:prstGeom>
        </p:spPr>
      </p:pic>
      <p:pic>
        <p:nvPicPr>
          <p:cNvPr id="16" name="Picture 15">
            <a:extLst>
              <a:ext uri="{FF2B5EF4-FFF2-40B4-BE49-F238E27FC236}">
                <a16:creationId xmlns:a16="http://schemas.microsoft.com/office/drawing/2014/main" id="{CC897391-1EE1-F2A4-FDAE-E59E5D2D24FF}"/>
              </a:ext>
            </a:extLst>
          </p:cNvPr>
          <p:cNvPicPr>
            <a:picLocks noChangeAspect="1"/>
          </p:cNvPicPr>
          <p:nvPr/>
        </p:nvPicPr>
        <p:blipFill rotWithShape="1">
          <a:blip r:embed="rId5"/>
          <a:srcRect l="16590"/>
          <a:stretch/>
        </p:blipFill>
        <p:spPr>
          <a:xfrm>
            <a:off x="8781926" y="1299411"/>
            <a:ext cx="3341353" cy="1852863"/>
          </a:xfrm>
          <a:prstGeom prst="rect">
            <a:avLst/>
          </a:prstGeom>
        </p:spPr>
      </p:pic>
      <p:pic>
        <p:nvPicPr>
          <p:cNvPr id="3" name="Picture 2" descr="Image result for ulb llm international business law">
            <a:hlinkClick r:id="rId6"/>
            <a:extLst>
              <a:ext uri="{FF2B5EF4-FFF2-40B4-BE49-F238E27FC236}">
                <a16:creationId xmlns:a16="http://schemas.microsoft.com/office/drawing/2014/main" id="{0A002589-22F2-088C-13DE-C75DFFF2A61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9412" y="39370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83294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89202-8458-BA85-9238-3C8BA7EC6236}"/>
              </a:ext>
            </a:extLst>
          </p:cNvPr>
          <p:cNvSpPr>
            <a:spLocks noGrp="1"/>
          </p:cNvSpPr>
          <p:nvPr>
            <p:ph type="title"/>
          </p:nvPr>
        </p:nvSpPr>
        <p:spPr>
          <a:xfrm>
            <a:off x="412799" y="374650"/>
            <a:ext cx="11492329" cy="856800"/>
          </a:xfrm>
        </p:spPr>
        <p:txBody>
          <a:bodyPr/>
          <a:lstStyle/>
          <a:p>
            <a:pPr algn="just"/>
            <a:r>
              <a:rPr lang="en-GB" dirty="0"/>
              <a:t>EUDR in practice – what are businesses asking their lawyers?</a:t>
            </a:r>
          </a:p>
        </p:txBody>
      </p:sp>
      <p:sp>
        <p:nvSpPr>
          <p:cNvPr id="3" name="TextBox 2">
            <a:extLst>
              <a:ext uri="{FF2B5EF4-FFF2-40B4-BE49-F238E27FC236}">
                <a16:creationId xmlns:a16="http://schemas.microsoft.com/office/drawing/2014/main" id="{BE606CD6-B916-53F6-8D24-B9AF74B27B95}"/>
              </a:ext>
            </a:extLst>
          </p:cNvPr>
          <p:cNvSpPr txBox="1"/>
          <p:nvPr/>
        </p:nvSpPr>
        <p:spPr>
          <a:xfrm>
            <a:off x="412799" y="1552888"/>
            <a:ext cx="4959301" cy="4328557"/>
          </a:xfrm>
          <a:prstGeom prst="rect">
            <a:avLst/>
          </a:prstGeom>
          <a:noFill/>
        </p:spPr>
        <p:txBody>
          <a:bodyPr wrap="square" rtlCol="0">
            <a:spAutoFit/>
          </a:bodyPr>
          <a:lstStyle/>
          <a:p>
            <a:pPr marL="228600" indent="-228600">
              <a:lnSpc>
                <a:spcPct val="112000"/>
              </a:lnSpc>
              <a:spcAft>
                <a:spcPts val="565"/>
              </a:spcAft>
              <a:buClr>
                <a:srgbClr val="AF005F"/>
              </a:buClr>
              <a:buSzPts val="900"/>
              <a:buFont typeface="Arial" panose="020B0604020202020204" pitchFamily="34" charset="0"/>
              <a:buChar char="&gt;"/>
              <a:defRPr/>
            </a:pPr>
            <a:r>
              <a:rPr lang="en-GB" dirty="0">
                <a:solidFill>
                  <a:srgbClr val="000000"/>
                </a:solidFill>
              </a:rPr>
              <a:t>Temporal application (especially for wood products – transition from EU Timber Regulation)</a:t>
            </a:r>
          </a:p>
          <a:p>
            <a:pPr marL="228600" indent="-228600">
              <a:lnSpc>
                <a:spcPct val="112000"/>
              </a:lnSpc>
              <a:spcAft>
                <a:spcPts val="565"/>
              </a:spcAft>
              <a:buClr>
                <a:srgbClr val="AF005F"/>
              </a:buClr>
              <a:buSzPts val="900"/>
              <a:buFont typeface="Arial" panose="020B0604020202020204" pitchFamily="34" charset="0"/>
              <a:buChar char="&gt;"/>
              <a:defRPr/>
            </a:pPr>
            <a:r>
              <a:rPr lang="en-GB" dirty="0">
                <a:solidFill>
                  <a:srgbClr val="000000"/>
                </a:solidFill>
              </a:rPr>
              <a:t>Scope of application – how far does it go?</a:t>
            </a:r>
          </a:p>
          <a:p>
            <a:pPr marL="228600" indent="-228600">
              <a:lnSpc>
                <a:spcPct val="112000"/>
              </a:lnSpc>
              <a:spcAft>
                <a:spcPts val="565"/>
              </a:spcAft>
              <a:buClr>
                <a:srgbClr val="AF005F"/>
              </a:buClr>
              <a:buSzPts val="900"/>
              <a:buFont typeface="Arial" panose="020B0604020202020204" pitchFamily="34" charset="0"/>
              <a:buChar char="&gt;"/>
              <a:defRPr/>
            </a:pPr>
            <a:r>
              <a:rPr lang="en-GB" dirty="0">
                <a:solidFill>
                  <a:srgbClr val="000000"/>
                </a:solidFill>
              </a:rPr>
              <a:t>Enforcement risks</a:t>
            </a:r>
          </a:p>
          <a:p>
            <a:pPr marL="228600" indent="-228600">
              <a:lnSpc>
                <a:spcPct val="112000"/>
              </a:lnSpc>
              <a:spcAft>
                <a:spcPts val="565"/>
              </a:spcAft>
              <a:buClr>
                <a:srgbClr val="AF005F"/>
              </a:buClr>
              <a:buSzPts val="900"/>
              <a:buFont typeface="Arial" panose="020B0604020202020204" pitchFamily="34" charset="0"/>
              <a:buChar char="&gt;"/>
              <a:defRPr/>
            </a:pPr>
            <a:r>
              <a:rPr lang="en-GB" dirty="0">
                <a:solidFill>
                  <a:srgbClr val="000000"/>
                </a:solidFill>
              </a:rPr>
              <a:t>Review of implementation plan</a:t>
            </a:r>
          </a:p>
          <a:p>
            <a:pPr marL="228600" indent="-228600">
              <a:lnSpc>
                <a:spcPct val="112000"/>
              </a:lnSpc>
              <a:spcAft>
                <a:spcPts val="565"/>
              </a:spcAft>
              <a:buClr>
                <a:srgbClr val="AF005F"/>
              </a:buClr>
              <a:buSzPts val="900"/>
              <a:buFont typeface="Arial" panose="020B0604020202020204" pitchFamily="34" charset="0"/>
              <a:buChar char="&gt;"/>
              <a:defRPr/>
            </a:pPr>
            <a:r>
              <a:rPr lang="en-GB" dirty="0">
                <a:solidFill>
                  <a:srgbClr val="000000"/>
                </a:solidFill>
              </a:rPr>
              <a:t>Specific interpretation queries</a:t>
            </a:r>
          </a:p>
          <a:p>
            <a:pPr marL="228600" indent="-228600">
              <a:lnSpc>
                <a:spcPct val="112000"/>
              </a:lnSpc>
              <a:spcAft>
                <a:spcPts val="565"/>
              </a:spcAft>
              <a:buClr>
                <a:srgbClr val="AF005F"/>
              </a:buClr>
              <a:buSzPts val="900"/>
              <a:buFont typeface="Arial" panose="020B0604020202020204" pitchFamily="34" charset="0"/>
              <a:buChar char="&gt;"/>
              <a:defRPr/>
            </a:pPr>
            <a:r>
              <a:rPr lang="en-GB" dirty="0">
                <a:solidFill>
                  <a:srgbClr val="000000"/>
                </a:solidFill>
              </a:rPr>
              <a:t>Uncertainties on postponement</a:t>
            </a:r>
          </a:p>
          <a:p>
            <a:pPr marL="228600" indent="-228600">
              <a:lnSpc>
                <a:spcPct val="112000"/>
              </a:lnSpc>
              <a:spcAft>
                <a:spcPts val="565"/>
              </a:spcAft>
              <a:buClr>
                <a:srgbClr val="AF005F"/>
              </a:buClr>
              <a:buSzPts val="900"/>
              <a:buFont typeface="Arial" panose="020B0604020202020204" pitchFamily="34" charset="0"/>
              <a:buChar char="&gt;"/>
              <a:defRPr/>
            </a:pPr>
            <a:r>
              <a:rPr lang="en-GB" dirty="0">
                <a:solidFill>
                  <a:srgbClr val="000000"/>
                </a:solidFill>
              </a:rPr>
              <a:t>Adaptation of contracts: information requirements; assurances; who has to bear the costs of compliance; termination rights</a:t>
            </a:r>
          </a:p>
          <a:p>
            <a:pPr marL="228600" indent="-228600">
              <a:lnSpc>
                <a:spcPct val="112000"/>
              </a:lnSpc>
              <a:spcAft>
                <a:spcPts val="565"/>
              </a:spcAft>
              <a:buClr>
                <a:srgbClr val="AF005F"/>
              </a:buClr>
              <a:buSzPts val="900"/>
              <a:buFont typeface="Arial" panose="020B0604020202020204" pitchFamily="34" charset="0"/>
              <a:buChar char="&gt;"/>
              <a:defRPr/>
            </a:pPr>
            <a:r>
              <a:rPr lang="en-GB" dirty="0">
                <a:solidFill>
                  <a:srgbClr val="000000"/>
                </a:solidFill>
              </a:rPr>
              <a:t>Etc.	</a:t>
            </a:r>
          </a:p>
        </p:txBody>
      </p:sp>
      <p:pic>
        <p:nvPicPr>
          <p:cNvPr id="2050" name="Picture 2" descr="Look, I'm not saying it's going to be today. But someday-someday-you guys  will be happy that you've taken along a lawyer.&quot; - JACK ZIEGLER - New  Yorker Cartoonist">
            <a:extLst>
              <a:ext uri="{FF2B5EF4-FFF2-40B4-BE49-F238E27FC236}">
                <a16:creationId xmlns:a16="http://schemas.microsoft.com/office/drawing/2014/main" id="{D3389B95-AC20-208F-25B2-D2462BA58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768028"/>
            <a:ext cx="5606253" cy="423272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result for ulb llm international business law">
            <a:hlinkClick r:id="rId4"/>
            <a:extLst>
              <a:ext uri="{FF2B5EF4-FFF2-40B4-BE49-F238E27FC236}">
                <a16:creationId xmlns:a16="http://schemas.microsoft.com/office/drawing/2014/main" id="{D517B4B0-8FEB-C2C6-4071-39ED63E59CA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129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8400D7-D560-DAFA-6973-8D8E679A4939}"/>
              </a:ext>
            </a:extLst>
          </p:cNvPr>
          <p:cNvSpPr/>
          <p:nvPr/>
        </p:nvSpPr>
        <p:spPr>
          <a:xfrm>
            <a:off x="388196" y="1657572"/>
            <a:ext cx="11372003" cy="1039091"/>
          </a:xfrm>
          <a:prstGeom prst="rec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 name="Title 1">
            <a:extLst>
              <a:ext uri="{FF2B5EF4-FFF2-40B4-BE49-F238E27FC236}">
                <a16:creationId xmlns:a16="http://schemas.microsoft.com/office/drawing/2014/main" id="{0D064814-C277-E605-0CFF-11E401FF6E07}"/>
              </a:ext>
            </a:extLst>
          </p:cNvPr>
          <p:cNvSpPr>
            <a:spLocks noGrp="1"/>
          </p:cNvSpPr>
          <p:nvPr>
            <p:ph type="title"/>
          </p:nvPr>
        </p:nvSpPr>
        <p:spPr/>
        <p:txBody>
          <a:bodyPr/>
          <a:lstStyle/>
          <a:p>
            <a:r>
              <a:rPr lang="en-GB" dirty="0"/>
              <a:t>When does the EUDR apply (timing)? </a:t>
            </a:r>
          </a:p>
        </p:txBody>
      </p:sp>
      <p:sp>
        <p:nvSpPr>
          <p:cNvPr id="30" name="TextBox 29">
            <a:extLst>
              <a:ext uri="{FF2B5EF4-FFF2-40B4-BE49-F238E27FC236}">
                <a16:creationId xmlns:a16="http://schemas.microsoft.com/office/drawing/2014/main" id="{8A7BE748-736D-472F-4B93-12376B9EB912}"/>
              </a:ext>
            </a:extLst>
          </p:cNvPr>
          <p:cNvSpPr txBox="1"/>
          <p:nvPr/>
        </p:nvSpPr>
        <p:spPr>
          <a:xfrm>
            <a:off x="6726247" y="184489"/>
            <a:ext cx="5033949" cy="954963"/>
          </a:xfrm>
          <a:prstGeom prst="rect">
            <a:avLst/>
          </a:prstGeom>
          <a:noFill/>
          <a:ln>
            <a:solidFill>
              <a:schemeClr val="tx1"/>
            </a:solidFill>
          </a:ln>
        </p:spPr>
        <p:txBody>
          <a:bodyPr wrap="square" rtlCol="0">
            <a:spAutoFit/>
          </a:bodyPr>
          <a:lstStyle/>
          <a:p>
            <a:r>
              <a:rPr lang="en-GB" u="sng" dirty="0"/>
              <a:t>Key</a:t>
            </a:r>
            <a:r>
              <a:rPr lang="en-GB" dirty="0"/>
              <a:t>:</a:t>
            </a:r>
          </a:p>
          <a:p>
            <a:endParaRPr lang="en-GB" dirty="0"/>
          </a:p>
          <a:p>
            <a:r>
              <a:rPr lang="en-GB" dirty="0"/>
              <a:t>	</a:t>
            </a:r>
          </a:p>
        </p:txBody>
      </p:sp>
      <p:cxnSp>
        <p:nvCxnSpPr>
          <p:cNvPr id="34" name="Straight Connector 33">
            <a:extLst>
              <a:ext uri="{FF2B5EF4-FFF2-40B4-BE49-F238E27FC236}">
                <a16:creationId xmlns:a16="http://schemas.microsoft.com/office/drawing/2014/main" id="{CCDF776A-B1CE-40DF-D8C5-3458EAE37985}"/>
              </a:ext>
            </a:extLst>
          </p:cNvPr>
          <p:cNvCxnSpPr/>
          <p:nvPr/>
        </p:nvCxnSpPr>
        <p:spPr>
          <a:xfrm>
            <a:off x="7508097" y="412146"/>
            <a:ext cx="1404851" cy="0"/>
          </a:xfrm>
          <a:prstGeom prst="line">
            <a:avLst/>
          </a:prstGeom>
          <a:ln>
            <a:solidFill>
              <a:schemeClr val="tx1"/>
            </a:solidFill>
          </a:ln>
        </p:spPr>
        <p:style>
          <a:lnRef idx="2">
            <a:schemeClr val="accent2"/>
          </a:lnRef>
          <a:fillRef idx="0">
            <a:schemeClr val="accent2"/>
          </a:fillRef>
          <a:effectRef idx="1">
            <a:schemeClr val="accent2"/>
          </a:effectRef>
          <a:fontRef idx="minor">
            <a:schemeClr val="tx1"/>
          </a:fontRef>
        </p:style>
      </p:cxnSp>
      <p:cxnSp>
        <p:nvCxnSpPr>
          <p:cNvPr id="35" name="Straight Connector 34">
            <a:extLst>
              <a:ext uri="{FF2B5EF4-FFF2-40B4-BE49-F238E27FC236}">
                <a16:creationId xmlns:a16="http://schemas.microsoft.com/office/drawing/2014/main" id="{66A91E8E-D39E-6279-0AE5-826C45CEE1C1}"/>
              </a:ext>
            </a:extLst>
          </p:cNvPr>
          <p:cNvCxnSpPr/>
          <p:nvPr/>
        </p:nvCxnSpPr>
        <p:spPr>
          <a:xfrm>
            <a:off x="7508096" y="848283"/>
            <a:ext cx="1404851" cy="0"/>
          </a:xfrm>
          <a:prstGeom prst="line">
            <a:avLst/>
          </a:prstGeom>
          <a:ln>
            <a:solidFill>
              <a:srgbClr val="00B0F0"/>
            </a:solidFill>
          </a:ln>
        </p:spPr>
        <p:style>
          <a:lnRef idx="2">
            <a:schemeClr val="accent2"/>
          </a:lnRef>
          <a:fillRef idx="0">
            <a:schemeClr val="accent2"/>
          </a:fillRef>
          <a:effectRef idx="1">
            <a:schemeClr val="accent2"/>
          </a:effectRef>
          <a:fontRef idx="minor">
            <a:schemeClr val="tx1"/>
          </a:fontRef>
        </p:style>
      </p:cxnSp>
      <p:sp>
        <p:nvSpPr>
          <p:cNvPr id="36" name="TextBox 35">
            <a:extLst>
              <a:ext uri="{FF2B5EF4-FFF2-40B4-BE49-F238E27FC236}">
                <a16:creationId xmlns:a16="http://schemas.microsoft.com/office/drawing/2014/main" id="{3E39E31C-E944-8DF0-670F-C36D80F6E496}"/>
              </a:ext>
            </a:extLst>
          </p:cNvPr>
          <p:cNvSpPr txBox="1"/>
          <p:nvPr/>
        </p:nvSpPr>
        <p:spPr>
          <a:xfrm>
            <a:off x="9132485" y="189049"/>
            <a:ext cx="2059348" cy="461665"/>
          </a:xfrm>
          <a:prstGeom prst="rect">
            <a:avLst/>
          </a:prstGeom>
          <a:noFill/>
        </p:spPr>
        <p:txBody>
          <a:bodyPr wrap="square" rtlCol="0">
            <a:spAutoFit/>
          </a:bodyPr>
          <a:lstStyle/>
          <a:p>
            <a:r>
              <a:rPr lang="en-GB" sz="1200" dirty="0"/>
              <a:t>Timber product </a:t>
            </a:r>
            <a:r>
              <a:rPr lang="en-GB" sz="1200" b="1" dirty="0"/>
              <a:t>produced</a:t>
            </a:r>
            <a:r>
              <a:rPr lang="en-GB" sz="1200" dirty="0"/>
              <a:t> within this date range</a:t>
            </a:r>
          </a:p>
        </p:txBody>
      </p:sp>
      <p:sp>
        <p:nvSpPr>
          <p:cNvPr id="37" name="TextBox 36">
            <a:extLst>
              <a:ext uri="{FF2B5EF4-FFF2-40B4-BE49-F238E27FC236}">
                <a16:creationId xmlns:a16="http://schemas.microsoft.com/office/drawing/2014/main" id="{FD51F02A-3177-4FFE-2FE7-AB98448A0E5C}"/>
              </a:ext>
            </a:extLst>
          </p:cNvPr>
          <p:cNvSpPr txBox="1"/>
          <p:nvPr/>
        </p:nvSpPr>
        <p:spPr>
          <a:xfrm>
            <a:off x="9135946" y="678640"/>
            <a:ext cx="2443251" cy="461665"/>
          </a:xfrm>
          <a:prstGeom prst="rect">
            <a:avLst/>
          </a:prstGeom>
          <a:noFill/>
        </p:spPr>
        <p:txBody>
          <a:bodyPr wrap="square" rtlCol="0">
            <a:spAutoFit/>
          </a:bodyPr>
          <a:lstStyle/>
          <a:p>
            <a:r>
              <a:rPr lang="en-GB" sz="1200" dirty="0"/>
              <a:t>Timber product </a:t>
            </a:r>
            <a:r>
              <a:rPr lang="en-GB" sz="1200" b="1" dirty="0"/>
              <a:t>placed on the EU market </a:t>
            </a:r>
            <a:r>
              <a:rPr lang="en-GB" sz="1200" dirty="0"/>
              <a:t>within this date range</a:t>
            </a:r>
          </a:p>
        </p:txBody>
      </p:sp>
      <p:sp>
        <p:nvSpPr>
          <p:cNvPr id="38" name="TextBox 37">
            <a:extLst>
              <a:ext uri="{FF2B5EF4-FFF2-40B4-BE49-F238E27FC236}">
                <a16:creationId xmlns:a16="http://schemas.microsoft.com/office/drawing/2014/main" id="{2C1F4DDC-9D11-9166-8FC7-411A66B7DE9A}"/>
              </a:ext>
            </a:extLst>
          </p:cNvPr>
          <p:cNvSpPr txBox="1"/>
          <p:nvPr/>
        </p:nvSpPr>
        <p:spPr>
          <a:xfrm>
            <a:off x="8912947" y="235215"/>
            <a:ext cx="319318" cy="369332"/>
          </a:xfrm>
          <a:prstGeom prst="rect">
            <a:avLst/>
          </a:prstGeom>
          <a:noFill/>
        </p:spPr>
        <p:txBody>
          <a:bodyPr wrap="none" rtlCol="0">
            <a:spAutoFit/>
          </a:bodyPr>
          <a:lstStyle/>
          <a:p>
            <a:r>
              <a:rPr lang="en-GB" dirty="0"/>
              <a:t>=</a:t>
            </a:r>
          </a:p>
        </p:txBody>
      </p:sp>
      <p:sp>
        <p:nvSpPr>
          <p:cNvPr id="39" name="TextBox 38">
            <a:extLst>
              <a:ext uri="{FF2B5EF4-FFF2-40B4-BE49-F238E27FC236}">
                <a16:creationId xmlns:a16="http://schemas.microsoft.com/office/drawing/2014/main" id="{79D363AD-2D1C-F224-FC62-8C82F5835F93}"/>
              </a:ext>
            </a:extLst>
          </p:cNvPr>
          <p:cNvSpPr txBox="1"/>
          <p:nvPr/>
        </p:nvSpPr>
        <p:spPr>
          <a:xfrm>
            <a:off x="8912947" y="662822"/>
            <a:ext cx="319318" cy="369332"/>
          </a:xfrm>
          <a:prstGeom prst="rect">
            <a:avLst/>
          </a:prstGeom>
          <a:noFill/>
        </p:spPr>
        <p:txBody>
          <a:bodyPr wrap="none" rtlCol="0">
            <a:spAutoFit/>
          </a:bodyPr>
          <a:lstStyle/>
          <a:p>
            <a:r>
              <a:rPr lang="en-GB" dirty="0"/>
              <a:t>=</a:t>
            </a:r>
          </a:p>
        </p:txBody>
      </p:sp>
      <p:sp>
        <p:nvSpPr>
          <p:cNvPr id="7" name="Oval 6">
            <a:extLst>
              <a:ext uri="{FF2B5EF4-FFF2-40B4-BE49-F238E27FC236}">
                <a16:creationId xmlns:a16="http://schemas.microsoft.com/office/drawing/2014/main" id="{DBAF249A-ABEC-4949-B0AC-B0ED8133D326}"/>
              </a:ext>
            </a:extLst>
          </p:cNvPr>
          <p:cNvSpPr/>
          <p:nvPr/>
        </p:nvSpPr>
        <p:spPr>
          <a:xfrm>
            <a:off x="9065902" y="3148462"/>
            <a:ext cx="102523" cy="89787"/>
          </a:xfrm>
          <a:prstGeom prst="ellipse">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grpSp>
        <p:nvGrpSpPr>
          <p:cNvPr id="46" name="Group 45">
            <a:extLst>
              <a:ext uri="{FF2B5EF4-FFF2-40B4-BE49-F238E27FC236}">
                <a16:creationId xmlns:a16="http://schemas.microsoft.com/office/drawing/2014/main" id="{0192728A-7BC8-754E-22D7-C8AC442C7A65}"/>
              </a:ext>
            </a:extLst>
          </p:cNvPr>
          <p:cNvGrpSpPr/>
          <p:nvPr/>
        </p:nvGrpSpPr>
        <p:grpSpPr>
          <a:xfrm>
            <a:off x="375437" y="1659850"/>
            <a:ext cx="11544271" cy="4542079"/>
            <a:chOff x="375437" y="1659850"/>
            <a:chExt cx="11544271" cy="4542079"/>
          </a:xfrm>
        </p:grpSpPr>
        <p:cxnSp>
          <p:nvCxnSpPr>
            <p:cNvPr id="8" name="Straight Connector 7">
              <a:extLst>
                <a:ext uri="{FF2B5EF4-FFF2-40B4-BE49-F238E27FC236}">
                  <a16:creationId xmlns:a16="http://schemas.microsoft.com/office/drawing/2014/main" id="{8C9E033B-4D4B-0143-80AC-DDE92A905673}"/>
                </a:ext>
              </a:extLst>
            </p:cNvPr>
            <p:cNvCxnSpPr/>
            <p:nvPr/>
          </p:nvCxnSpPr>
          <p:spPr>
            <a:xfrm>
              <a:off x="412800" y="5940904"/>
              <a:ext cx="11089178" cy="0"/>
            </a:xfrm>
            <a:prstGeom prst="line">
              <a:avLst/>
            </a:prstGeom>
            <a:ln/>
          </p:spPr>
          <p:style>
            <a:lnRef idx="3">
              <a:schemeClr val="dk1"/>
            </a:lnRef>
            <a:fillRef idx="0">
              <a:schemeClr val="dk1"/>
            </a:fillRef>
            <a:effectRef idx="2">
              <a:schemeClr val="dk1"/>
            </a:effectRef>
            <a:fontRef idx="minor">
              <a:schemeClr val="tx1"/>
            </a:fontRef>
          </p:style>
        </p:cxnSp>
        <p:grpSp>
          <p:nvGrpSpPr>
            <p:cNvPr id="44" name="Group 43">
              <a:extLst>
                <a:ext uri="{FF2B5EF4-FFF2-40B4-BE49-F238E27FC236}">
                  <a16:creationId xmlns:a16="http://schemas.microsoft.com/office/drawing/2014/main" id="{8AC521B4-52E0-A131-0CC1-44D9CA453566}"/>
                </a:ext>
              </a:extLst>
            </p:cNvPr>
            <p:cNvGrpSpPr/>
            <p:nvPr/>
          </p:nvGrpSpPr>
          <p:grpSpPr>
            <a:xfrm>
              <a:off x="375437" y="1659850"/>
              <a:ext cx="11544271" cy="4542079"/>
              <a:chOff x="375437" y="1659850"/>
              <a:chExt cx="11544271" cy="4542079"/>
            </a:xfrm>
          </p:grpSpPr>
          <p:sp>
            <p:nvSpPr>
              <p:cNvPr id="11" name="TextBox 10">
                <a:extLst>
                  <a:ext uri="{FF2B5EF4-FFF2-40B4-BE49-F238E27FC236}">
                    <a16:creationId xmlns:a16="http://schemas.microsoft.com/office/drawing/2014/main" id="{90FDCFD5-A42D-1A92-195C-D58D796421ED}"/>
                  </a:ext>
                </a:extLst>
              </p:cNvPr>
              <p:cNvSpPr txBox="1"/>
              <p:nvPr/>
            </p:nvSpPr>
            <p:spPr>
              <a:xfrm>
                <a:off x="2121719" y="5955708"/>
                <a:ext cx="1042023" cy="246221"/>
              </a:xfrm>
              <a:prstGeom prst="rect">
                <a:avLst/>
              </a:prstGeom>
              <a:noFill/>
            </p:spPr>
            <p:txBody>
              <a:bodyPr wrap="square" rtlCol="0">
                <a:spAutoFit/>
              </a:bodyPr>
              <a:lstStyle/>
              <a:p>
                <a:r>
                  <a:rPr lang="en-GB" sz="1000" b="1" dirty="0"/>
                  <a:t>29 June 2023</a:t>
                </a:r>
              </a:p>
            </p:txBody>
          </p:sp>
          <p:sp>
            <p:nvSpPr>
              <p:cNvPr id="12" name="TextBox 11">
                <a:extLst>
                  <a:ext uri="{FF2B5EF4-FFF2-40B4-BE49-F238E27FC236}">
                    <a16:creationId xmlns:a16="http://schemas.microsoft.com/office/drawing/2014/main" id="{BADA0A3F-68A0-6E7D-2424-4CEC399C6281}"/>
                  </a:ext>
                </a:extLst>
              </p:cNvPr>
              <p:cNvSpPr txBox="1"/>
              <p:nvPr/>
            </p:nvSpPr>
            <p:spPr>
              <a:xfrm>
                <a:off x="4550944" y="5955707"/>
                <a:ext cx="1492409" cy="246221"/>
              </a:xfrm>
              <a:prstGeom prst="rect">
                <a:avLst/>
              </a:prstGeom>
              <a:noFill/>
            </p:spPr>
            <p:txBody>
              <a:bodyPr wrap="square" rtlCol="0">
                <a:spAutoFit/>
              </a:bodyPr>
              <a:lstStyle/>
              <a:p>
                <a:r>
                  <a:rPr lang="en-GB" sz="1000" b="1" dirty="0"/>
                  <a:t>30 December 2024</a:t>
                </a:r>
              </a:p>
            </p:txBody>
          </p:sp>
          <p:sp>
            <p:nvSpPr>
              <p:cNvPr id="13" name="TextBox 12">
                <a:extLst>
                  <a:ext uri="{FF2B5EF4-FFF2-40B4-BE49-F238E27FC236}">
                    <a16:creationId xmlns:a16="http://schemas.microsoft.com/office/drawing/2014/main" id="{B49D2442-8021-3FBA-531A-3B3FF638DBD3}"/>
                  </a:ext>
                </a:extLst>
              </p:cNvPr>
              <p:cNvSpPr txBox="1"/>
              <p:nvPr/>
            </p:nvSpPr>
            <p:spPr>
              <a:xfrm>
                <a:off x="8451253" y="5955707"/>
                <a:ext cx="1335443" cy="246221"/>
              </a:xfrm>
              <a:prstGeom prst="rect">
                <a:avLst/>
              </a:prstGeom>
              <a:noFill/>
            </p:spPr>
            <p:txBody>
              <a:bodyPr wrap="square" rtlCol="0">
                <a:spAutoFit/>
              </a:bodyPr>
              <a:lstStyle/>
              <a:p>
                <a:r>
                  <a:rPr lang="en-GB" sz="1000" b="1" dirty="0"/>
                  <a:t>31 December 2027</a:t>
                </a:r>
              </a:p>
            </p:txBody>
          </p:sp>
          <p:grpSp>
            <p:nvGrpSpPr>
              <p:cNvPr id="43" name="Group 42">
                <a:extLst>
                  <a:ext uri="{FF2B5EF4-FFF2-40B4-BE49-F238E27FC236}">
                    <a16:creationId xmlns:a16="http://schemas.microsoft.com/office/drawing/2014/main" id="{24A78938-945E-071F-95EC-86B31D5D684D}"/>
                  </a:ext>
                </a:extLst>
              </p:cNvPr>
              <p:cNvGrpSpPr/>
              <p:nvPr/>
            </p:nvGrpSpPr>
            <p:grpSpPr>
              <a:xfrm>
                <a:off x="375437" y="1659850"/>
                <a:ext cx="11544271" cy="4295858"/>
                <a:chOff x="375437" y="1659850"/>
                <a:chExt cx="11544271" cy="4295858"/>
              </a:xfrm>
            </p:grpSpPr>
            <p:sp>
              <p:nvSpPr>
                <p:cNvPr id="22" name="Rectangle 21">
                  <a:extLst>
                    <a:ext uri="{FF2B5EF4-FFF2-40B4-BE49-F238E27FC236}">
                      <a16:creationId xmlns:a16="http://schemas.microsoft.com/office/drawing/2014/main" id="{FF2F31AB-2891-2C09-BE51-746A82C8FB07}"/>
                    </a:ext>
                  </a:extLst>
                </p:cNvPr>
                <p:cNvSpPr/>
                <p:nvPr/>
              </p:nvSpPr>
              <p:spPr>
                <a:xfrm>
                  <a:off x="375437" y="4771765"/>
                  <a:ext cx="11384760" cy="1039091"/>
                </a:xfrm>
                <a:prstGeom prst="rect">
                  <a:avLst/>
                </a:prstGeom>
                <a:solidFill>
                  <a:schemeClr val="bg1"/>
                </a:solidFill>
                <a:ln w="9525">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8" name="Rectangle 17">
                  <a:extLst>
                    <a:ext uri="{FF2B5EF4-FFF2-40B4-BE49-F238E27FC236}">
                      <a16:creationId xmlns:a16="http://schemas.microsoft.com/office/drawing/2014/main" id="{3B616A0E-E8F9-0A47-68E5-D8A287B949E1}"/>
                    </a:ext>
                  </a:extLst>
                </p:cNvPr>
                <p:cNvSpPr/>
                <p:nvPr/>
              </p:nvSpPr>
              <p:spPr>
                <a:xfrm>
                  <a:off x="375437" y="3729035"/>
                  <a:ext cx="11384759" cy="1039091"/>
                </a:xfrm>
                <a:prstGeom prst="rect">
                  <a:avLst/>
                </a:prstGeom>
                <a:solidFill>
                  <a:srgbClr val="DFDBD7"/>
                </a:solidFill>
                <a:ln w="9525">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Rectangle 16">
                  <a:extLst>
                    <a:ext uri="{FF2B5EF4-FFF2-40B4-BE49-F238E27FC236}">
                      <a16:creationId xmlns:a16="http://schemas.microsoft.com/office/drawing/2014/main" id="{CFA5A8BC-34E4-1349-D1CE-6C50B48D093A}"/>
                    </a:ext>
                  </a:extLst>
                </p:cNvPr>
                <p:cNvSpPr/>
                <p:nvPr/>
              </p:nvSpPr>
              <p:spPr>
                <a:xfrm>
                  <a:off x="375439" y="2693811"/>
                  <a:ext cx="11384757" cy="1039091"/>
                </a:xfrm>
                <a:prstGeom prst="rect">
                  <a:avLst/>
                </a:prstGeom>
                <a:solidFill>
                  <a:schemeClr val="accent3">
                    <a:lumMod val="20000"/>
                    <a:lumOff val="80000"/>
                  </a:schemeClr>
                </a:solidFill>
                <a:ln w="9525">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Rectangle 15">
                  <a:extLst>
                    <a:ext uri="{FF2B5EF4-FFF2-40B4-BE49-F238E27FC236}">
                      <a16:creationId xmlns:a16="http://schemas.microsoft.com/office/drawing/2014/main" id="{3DEA60CA-7F0B-5657-2D72-2BF91E079CC1}"/>
                    </a:ext>
                  </a:extLst>
                </p:cNvPr>
                <p:cNvSpPr/>
                <p:nvPr/>
              </p:nvSpPr>
              <p:spPr>
                <a:xfrm>
                  <a:off x="388196" y="1659850"/>
                  <a:ext cx="11372003" cy="1039091"/>
                </a:xfrm>
                <a:prstGeom prst="rec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cxnSp>
              <p:nvCxnSpPr>
                <p:cNvPr id="10" name="Straight Connector 9">
                  <a:extLst>
                    <a:ext uri="{FF2B5EF4-FFF2-40B4-BE49-F238E27FC236}">
                      <a16:creationId xmlns:a16="http://schemas.microsoft.com/office/drawing/2014/main" id="{616E9A2F-518B-4228-EED6-5DCDC94B00E7}"/>
                    </a:ext>
                  </a:extLst>
                </p:cNvPr>
                <p:cNvCxnSpPr>
                  <a:cxnSpLocks/>
                </p:cNvCxnSpPr>
                <p:nvPr/>
              </p:nvCxnSpPr>
              <p:spPr>
                <a:xfrm flipV="1">
                  <a:off x="2568633" y="1659850"/>
                  <a:ext cx="0" cy="429585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a:extLst>
                    <a:ext uri="{FF2B5EF4-FFF2-40B4-BE49-F238E27FC236}">
                      <a16:creationId xmlns:a16="http://schemas.microsoft.com/office/drawing/2014/main" id="{C8D171DB-5FB1-8A0D-1C3D-75D741897B60}"/>
                    </a:ext>
                  </a:extLst>
                </p:cNvPr>
                <p:cNvCxnSpPr>
                  <a:cxnSpLocks/>
                </p:cNvCxnSpPr>
                <p:nvPr/>
              </p:nvCxnSpPr>
              <p:spPr>
                <a:xfrm flipV="1">
                  <a:off x="5173288" y="1659850"/>
                  <a:ext cx="0" cy="429585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Straight Connector 14">
                  <a:extLst>
                    <a:ext uri="{FF2B5EF4-FFF2-40B4-BE49-F238E27FC236}">
                      <a16:creationId xmlns:a16="http://schemas.microsoft.com/office/drawing/2014/main" id="{40C535A8-C021-6216-A92B-D6E8271B798A}"/>
                    </a:ext>
                  </a:extLst>
                </p:cNvPr>
                <p:cNvCxnSpPr>
                  <a:cxnSpLocks/>
                </p:cNvCxnSpPr>
                <p:nvPr/>
              </p:nvCxnSpPr>
              <p:spPr>
                <a:xfrm flipV="1">
                  <a:off x="9118975" y="1659850"/>
                  <a:ext cx="0" cy="429585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3" name="Rectangle 22">
                  <a:extLst>
                    <a:ext uri="{FF2B5EF4-FFF2-40B4-BE49-F238E27FC236}">
                      <a16:creationId xmlns:a16="http://schemas.microsoft.com/office/drawing/2014/main" id="{11A111BF-F67A-B3E3-4660-D9D3440B8ED2}"/>
                    </a:ext>
                  </a:extLst>
                </p:cNvPr>
                <p:cNvSpPr/>
                <p:nvPr/>
              </p:nvSpPr>
              <p:spPr>
                <a:xfrm>
                  <a:off x="399758" y="2015976"/>
                  <a:ext cx="1164101"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Scenario 1</a:t>
                  </a:r>
                </a:p>
              </p:txBody>
            </p:sp>
            <p:sp>
              <p:nvSpPr>
                <p:cNvPr id="24" name="Rectangle 23">
                  <a:extLst>
                    <a:ext uri="{FF2B5EF4-FFF2-40B4-BE49-F238E27FC236}">
                      <a16:creationId xmlns:a16="http://schemas.microsoft.com/office/drawing/2014/main" id="{2BC9757C-E47C-1270-0980-AD102D7A3784}"/>
                    </a:ext>
                  </a:extLst>
                </p:cNvPr>
                <p:cNvSpPr/>
                <p:nvPr/>
              </p:nvSpPr>
              <p:spPr>
                <a:xfrm>
                  <a:off x="399759" y="3049209"/>
                  <a:ext cx="1164101"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Scenario 2</a:t>
                  </a:r>
                </a:p>
              </p:txBody>
            </p:sp>
            <p:sp>
              <p:nvSpPr>
                <p:cNvPr id="25" name="Rectangle 24">
                  <a:extLst>
                    <a:ext uri="{FF2B5EF4-FFF2-40B4-BE49-F238E27FC236}">
                      <a16:creationId xmlns:a16="http://schemas.microsoft.com/office/drawing/2014/main" id="{81C6B6FC-69BA-48BE-AF79-5641CC02C5EE}"/>
                    </a:ext>
                  </a:extLst>
                </p:cNvPr>
                <p:cNvSpPr/>
                <p:nvPr/>
              </p:nvSpPr>
              <p:spPr>
                <a:xfrm>
                  <a:off x="388196" y="4101544"/>
                  <a:ext cx="1164101"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Scenario 3</a:t>
                  </a:r>
                </a:p>
              </p:txBody>
            </p:sp>
            <p:sp>
              <p:nvSpPr>
                <p:cNvPr id="26" name="Rectangle 25">
                  <a:extLst>
                    <a:ext uri="{FF2B5EF4-FFF2-40B4-BE49-F238E27FC236}">
                      <a16:creationId xmlns:a16="http://schemas.microsoft.com/office/drawing/2014/main" id="{23F8FDD1-162E-0F13-FFCE-B86DAE17626B}"/>
                    </a:ext>
                  </a:extLst>
                </p:cNvPr>
                <p:cNvSpPr/>
                <p:nvPr/>
              </p:nvSpPr>
              <p:spPr>
                <a:xfrm>
                  <a:off x="375441" y="5122034"/>
                  <a:ext cx="1164101"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Scenario 4</a:t>
                  </a:r>
                </a:p>
              </p:txBody>
            </p:sp>
            <p:sp>
              <p:nvSpPr>
                <p:cNvPr id="60" name="Rectangle 59">
                  <a:extLst>
                    <a:ext uri="{FF2B5EF4-FFF2-40B4-BE49-F238E27FC236}">
                      <a16:creationId xmlns:a16="http://schemas.microsoft.com/office/drawing/2014/main" id="{B72521D1-B4C0-FA77-8306-E61F09C4EE58}"/>
                    </a:ext>
                  </a:extLst>
                </p:cNvPr>
                <p:cNvSpPr/>
                <p:nvPr/>
              </p:nvSpPr>
              <p:spPr>
                <a:xfrm>
                  <a:off x="3734464" y="1777120"/>
                  <a:ext cx="1446230"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EUTR applies</a:t>
                  </a:r>
                </a:p>
              </p:txBody>
            </p:sp>
            <p:sp>
              <p:nvSpPr>
                <p:cNvPr id="61" name="Rectangle 60">
                  <a:extLst>
                    <a:ext uri="{FF2B5EF4-FFF2-40B4-BE49-F238E27FC236}">
                      <a16:creationId xmlns:a16="http://schemas.microsoft.com/office/drawing/2014/main" id="{733C8B75-83AD-F833-FDBA-A171D81C277E}"/>
                    </a:ext>
                  </a:extLst>
                </p:cNvPr>
                <p:cNvSpPr/>
                <p:nvPr/>
              </p:nvSpPr>
              <p:spPr>
                <a:xfrm>
                  <a:off x="5117541" y="2831517"/>
                  <a:ext cx="1446230"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EUTR applies</a:t>
                  </a:r>
                </a:p>
              </p:txBody>
            </p:sp>
            <p:sp>
              <p:nvSpPr>
                <p:cNvPr id="62" name="Rectangle 61">
                  <a:extLst>
                    <a:ext uri="{FF2B5EF4-FFF2-40B4-BE49-F238E27FC236}">
                      <a16:creationId xmlns:a16="http://schemas.microsoft.com/office/drawing/2014/main" id="{9523F022-11B8-7B1D-067E-27D5E782BC0F}"/>
                    </a:ext>
                  </a:extLst>
                </p:cNvPr>
                <p:cNvSpPr/>
                <p:nvPr/>
              </p:nvSpPr>
              <p:spPr>
                <a:xfrm>
                  <a:off x="9052360" y="3891022"/>
                  <a:ext cx="1468672" cy="338554"/>
                </a:xfrm>
                <a:prstGeom prst="rect">
                  <a:avLst/>
                </a:prstGeom>
                <a:noFill/>
              </p:spPr>
              <p:txBody>
                <a:bodyPr wrap="none" lIns="91440" tIns="45720" rIns="91440" bIns="45720">
                  <a:spAutoFit/>
                </a:bodyPr>
                <a:lstStyle/>
                <a:p>
                  <a:pPr algn="ctr"/>
                  <a:r>
                    <a:rPr lang="en-US" sz="1600" b="0" cap="none" spc="0" dirty="0">
                      <a:ln w="0"/>
                      <a:solidFill>
                        <a:schemeClr val="tx2"/>
                      </a:solidFill>
                      <a:effectLst>
                        <a:outerShdw blurRad="38100" dist="19050" dir="2700000" algn="tl" rotWithShape="0">
                          <a:schemeClr val="dk1">
                            <a:alpha val="40000"/>
                          </a:schemeClr>
                        </a:outerShdw>
                      </a:effectLst>
                    </a:rPr>
                    <a:t>EUDR applies</a:t>
                  </a:r>
                </a:p>
              </p:txBody>
            </p:sp>
            <p:sp>
              <p:nvSpPr>
                <p:cNvPr id="63" name="Rectangle 62">
                  <a:extLst>
                    <a:ext uri="{FF2B5EF4-FFF2-40B4-BE49-F238E27FC236}">
                      <a16:creationId xmlns:a16="http://schemas.microsoft.com/office/drawing/2014/main" id="{EBFD25BB-BCFD-FA35-D029-A2DA2BB42EC3}"/>
                    </a:ext>
                  </a:extLst>
                </p:cNvPr>
                <p:cNvSpPr/>
                <p:nvPr/>
              </p:nvSpPr>
              <p:spPr>
                <a:xfrm>
                  <a:off x="5117541" y="4931114"/>
                  <a:ext cx="1468672" cy="338554"/>
                </a:xfrm>
                <a:prstGeom prst="rect">
                  <a:avLst/>
                </a:prstGeom>
                <a:noFill/>
              </p:spPr>
              <p:txBody>
                <a:bodyPr wrap="none" lIns="91440" tIns="45720" rIns="91440" bIns="45720">
                  <a:spAutoFit/>
                </a:bodyPr>
                <a:lstStyle/>
                <a:p>
                  <a:pPr algn="ctr"/>
                  <a:r>
                    <a:rPr lang="en-US" sz="1600" b="0" cap="none" spc="0" dirty="0">
                      <a:ln w="0"/>
                      <a:solidFill>
                        <a:schemeClr val="tx2"/>
                      </a:solidFill>
                      <a:effectLst>
                        <a:outerShdw blurRad="38100" dist="19050" dir="2700000" algn="tl" rotWithShape="0">
                          <a:schemeClr val="dk1">
                            <a:alpha val="40000"/>
                          </a:schemeClr>
                        </a:outerShdw>
                      </a:effectLst>
                    </a:rPr>
                    <a:t>EUDR applies</a:t>
                  </a:r>
                </a:p>
              </p:txBody>
            </p:sp>
            <p:sp>
              <p:nvSpPr>
                <p:cNvPr id="64" name="TextBox 63">
                  <a:extLst>
                    <a:ext uri="{FF2B5EF4-FFF2-40B4-BE49-F238E27FC236}">
                      <a16:creationId xmlns:a16="http://schemas.microsoft.com/office/drawing/2014/main" id="{CDDB403D-6B3C-322C-027E-32ADB2C59FC5}"/>
                    </a:ext>
                  </a:extLst>
                </p:cNvPr>
                <p:cNvSpPr txBox="1"/>
                <p:nvPr/>
              </p:nvSpPr>
              <p:spPr>
                <a:xfrm>
                  <a:off x="11177158" y="5060479"/>
                  <a:ext cx="712184" cy="461665"/>
                </a:xfrm>
                <a:prstGeom prst="rect">
                  <a:avLst/>
                </a:prstGeom>
                <a:noFill/>
              </p:spPr>
              <p:txBody>
                <a:bodyPr wrap="square" rtlCol="0">
                  <a:spAutoFit/>
                </a:bodyPr>
                <a:lstStyle/>
                <a:p>
                  <a:r>
                    <a:rPr lang="en-GB" sz="2400" dirty="0">
                      <a:solidFill>
                        <a:schemeClr val="tx2"/>
                      </a:solidFill>
                      <a:sym typeface="Wingdings" panose="05000000000000000000" pitchFamily="2" charset="2"/>
                    </a:rPr>
                    <a:t></a:t>
                  </a:r>
                  <a:endParaRPr lang="en-GB" sz="2400" dirty="0">
                    <a:solidFill>
                      <a:schemeClr val="tx2"/>
                    </a:solidFill>
                  </a:endParaRPr>
                </a:p>
              </p:txBody>
            </p:sp>
            <p:sp>
              <p:nvSpPr>
                <p:cNvPr id="65" name="TextBox 64">
                  <a:extLst>
                    <a:ext uri="{FF2B5EF4-FFF2-40B4-BE49-F238E27FC236}">
                      <a16:creationId xmlns:a16="http://schemas.microsoft.com/office/drawing/2014/main" id="{AFE1A559-CEB8-0E2E-2C17-046BD3CF6843}"/>
                    </a:ext>
                  </a:extLst>
                </p:cNvPr>
                <p:cNvSpPr txBox="1"/>
                <p:nvPr/>
              </p:nvSpPr>
              <p:spPr>
                <a:xfrm>
                  <a:off x="11197027" y="3038471"/>
                  <a:ext cx="712184" cy="369332"/>
                </a:xfrm>
                <a:prstGeom prst="rect">
                  <a:avLst/>
                </a:prstGeom>
                <a:noFill/>
              </p:spPr>
              <p:txBody>
                <a:bodyPr wrap="square" rtlCol="0">
                  <a:spAutoFit/>
                </a:bodyPr>
                <a:lstStyle/>
                <a:p>
                  <a:r>
                    <a:rPr lang="en-GB" dirty="0">
                      <a:sym typeface="Webdings" panose="05030102010509060703" pitchFamily="18" charset="2"/>
                    </a:rPr>
                    <a:t></a:t>
                  </a:r>
                  <a:endParaRPr lang="en-GB" dirty="0"/>
                </a:p>
              </p:txBody>
            </p:sp>
            <p:sp>
              <p:nvSpPr>
                <p:cNvPr id="66" name="TextBox 65">
                  <a:extLst>
                    <a:ext uri="{FF2B5EF4-FFF2-40B4-BE49-F238E27FC236}">
                      <a16:creationId xmlns:a16="http://schemas.microsoft.com/office/drawing/2014/main" id="{DB384ECF-F2D4-DA08-EA80-F8906785E194}"/>
                    </a:ext>
                  </a:extLst>
                </p:cNvPr>
                <p:cNvSpPr txBox="1"/>
                <p:nvPr/>
              </p:nvSpPr>
              <p:spPr>
                <a:xfrm>
                  <a:off x="11207524" y="3998743"/>
                  <a:ext cx="712184" cy="461665"/>
                </a:xfrm>
                <a:prstGeom prst="rect">
                  <a:avLst/>
                </a:prstGeom>
                <a:noFill/>
              </p:spPr>
              <p:txBody>
                <a:bodyPr wrap="square" rtlCol="0">
                  <a:spAutoFit/>
                </a:bodyPr>
                <a:lstStyle/>
                <a:p>
                  <a:r>
                    <a:rPr lang="en-GB" sz="2400" dirty="0">
                      <a:solidFill>
                        <a:schemeClr val="tx2"/>
                      </a:solidFill>
                      <a:sym typeface="Wingdings" panose="05000000000000000000" pitchFamily="2" charset="2"/>
                    </a:rPr>
                    <a:t></a:t>
                  </a:r>
                  <a:endParaRPr lang="en-GB" sz="2400" dirty="0">
                    <a:solidFill>
                      <a:schemeClr val="tx2"/>
                    </a:solidFill>
                  </a:endParaRPr>
                </a:p>
              </p:txBody>
            </p:sp>
            <p:sp>
              <p:nvSpPr>
                <p:cNvPr id="67" name="TextBox 66">
                  <a:extLst>
                    <a:ext uri="{FF2B5EF4-FFF2-40B4-BE49-F238E27FC236}">
                      <a16:creationId xmlns:a16="http://schemas.microsoft.com/office/drawing/2014/main" id="{268BB3F1-8590-77F1-C427-5237671CC00C}"/>
                    </a:ext>
                  </a:extLst>
                </p:cNvPr>
                <p:cNvSpPr txBox="1"/>
                <p:nvPr/>
              </p:nvSpPr>
              <p:spPr>
                <a:xfrm>
                  <a:off x="11204386" y="1998767"/>
                  <a:ext cx="712184" cy="369332"/>
                </a:xfrm>
                <a:prstGeom prst="rect">
                  <a:avLst/>
                </a:prstGeom>
                <a:noFill/>
              </p:spPr>
              <p:txBody>
                <a:bodyPr wrap="square" rtlCol="0">
                  <a:spAutoFit/>
                </a:bodyPr>
                <a:lstStyle/>
                <a:p>
                  <a:r>
                    <a:rPr lang="en-GB" dirty="0">
                      <a:sym typeface="Webdings" panose="05030102010509060703" pitchFamily="18" charset="2"/>
                    </a:rPr>
                    <a:t></a:t>
                  </a:r>
                  <a:endParaRPr lang="en-GB" dirty="0"/>
                </a:p>
              </p:txBody>
            </p:sp>
            <p:grpSp>
              <p:nvGrpSpPr>
                <p:cNvPr id="41" name="Group 40">
                  <a:extLst>
                    <a:ext uri="{FF2B5EF4-FFF2-40B4-BE49-F238E27FC236}">
                      <a16:creationId xmlns:a16="http://schemas.microsoft.com/office/drawing/2014/main" id="{BE3AEBD6-29D0-BFC3-19A1-6798A98E7EAA}"/>
                    </a:ext>
                  </a:extLst>
                </p:cNvPr>
                <p:cNvGrpSpPr/>
                <p:nvPr/>
              </p:nvGrpSpPr>
              <p:grpSpPr>
                <a:xfrm>
                  <a:off x="1496291" y="2078182"/>
                  <a:ext cx="8695113" cy="3362633"/>
                  <a:chOff x="1496291" y="2078182"/>
                  <a:chExt cx="8695113" cy="3362633"/>
                </a:xfrm>
              </p:grpSpPr>
              <p:sp>
                <p:nvSpPr>
                  <p:cNvPr id="3" name="Oval 2">
                    <a:extLst>
                      <a:ext uri="{FF2B5EF4-FFF2-40B4-BE49-F238E27FC236}">
                        <a16:creationId xmlns:a16="http://schemas.microsoft.com/office/drawing/2014/main" id="{54E9DB73-3B0C-A611-DC89-2AEF27CAB5A7}"/>
                      </a:ext>
                    </a:extLst>
                  </p:cNvPr>
                  <p:cNvSpPr/>
                  <p:nvPr/>
                </p:nvSpPr>
                <p:spPr>
                  <a:xfrm>
                    <a:off x="5122026" y="2078182"/>
                    <a:ext cx="102523" cy="89787"/>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sp>
                <p:nvSpPr>
                  <p:cNvPr id="4" name="Oval 3">
                    <a:extLst>
                      <a:ext uri="{FF2B5EF4-FFF2-40B4-BE49-F238E27FC236}">
                        <a16:creationId xmlns:a16="http://schemas.microsoft.com/office/drawing/2014/main" id="{BAB8D7F7-D66A-CEED-E279-7BEE8361A6FF}"/>
                      </a:ext>
                    </a:extLst>
                  </p:cNvPr>
                  <p:cNvSpPr/>
                  <p:nvPr/>
                </p:nvSpPr>
                <p:spPr>
                  <a:xfrm>
                    <a:off x="5117788" y="2185133"/>
                    <a:ext cx="102523" cy="89787"/>
                  </a:xfrm>
                  <a:prstGeom prst="ellipse">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sp>
                <p:nvSpPr>
                  <p:cNvPr id="6" name="Oval 5">
                    <a:extLst>
                      <a:ext uri="{FF2B5EF4-FFF2-40B4-BE49-F238E27FC236}">
                        <a16:creationId xmlns:a16="http://schemas.microsoft.com/office/drawing/2014/main" id="{0DD63E73-0C62-BB70-2298-31A31DE0C942}"/>
                      </a:ext>
                    </a:extLst>
                  </p:cNvPr>
                  <p:cNvSpPr/>
                  <p:nvPr/>
                </p:nvSpPr>
                <p:spPr>
                  <a:xfrm>
                    <a:off x="5129432" y="3146700"/>
                    <a:ext cx="102523" cy="89787"/>
                  </a:xfrm>
                  <a:prstGeom prst="ellipse">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grpSp>
                <p:nvGrpSpPr>
                  <p:cNvPr id="33" name="Group 32">
                    <a:extLst>
                      <a:ext uri="{FF2B5EF4-FFF2-40B4-BE49-F238E27FC236}">
                        <a16:creationId xmlns:a16="http://schemas.microsoft.com/office/drawing/2014/main" id="{9A8732B9-8B4F-18CE-F8C6-BED7C4C1C540}"/>
                      </a:ext>
                    </a:extLst>
                  </p:cNvPr>
                  <p:cNvGrpSpPr/>
                  <p:nvPr/>
                </p:nvGrpSpPr>
                <p:grpSpPr>
                  <a:xfrm>
                    <a:off x="1496291" y="2126496"/>
                    <a:ext cx="8695113" cy="3257028"/>
                    <a:chOff x="1496291" y="2126496"/>
                    <a:chExt cx="8695113" cy="3257028"/>
                  </a:xfrm>
                </p:grpSpPr>
                <p:cxnSp>
                  <p:nvCxnSpPr>
                    <p:cNvPr id="28" name="Straight Arrow Connector 27">
                      <a:extLst>
                        <a:ext uri="{FF2B5EF4-FFF2-40B4-BE49-F238E27FC236}">
                          <a16:creationId xmlns:a16="http://schemas.microsoft.com/office/drawing/2014/main" id="{565FB153-8BC6-36D7-7239-AF97BB85C2E5}"/>
                        </a:ext>
                      </a:extLst>
                    </p:cNvPr>
                    <p:cNvCxnSpPr/>
                    <p:nvPr/>
                  </p:nvCxnSpPr>
                  <p:spPr>
                    <a:xfrm flipH="1">
                      <a:off x="2269375" y="2126496"/>
                      <a:ext cx="2903913" cy="0"/>
                    </a:xfrm>
                    <a:prstGeom prst="straightConnector1">
                      <a:avLst/>
                    </a:prstGeom>
                    <a:ln>
                      <a:solidFill>
                        <a:schemeClr val="tx1"/>
                      </a:solidFill>
                      <a:tailEnd type="triangle"/>
                    </a:ln>
                  </p:spPr>
                  <p:style>
                    <a:lnRef idx="2">
                      <a:schemeClr val="accent2"/>
                    </a:lnRef>
                    <a:fillRef idx="0">
                      <a:schemeClr val="accent2"/>
                    </a:fillRef>
                    <a:effectRef idx="1">
                      <a:schemeClr val="accent2"/>
                    </a:effectRef>
                    <a:fontRef idx="minor">
                      <a:schemeClr val="tx1"/>
                    </a:fontRef>
                  </p:style>
                </p:cxnSp>
                <p:cxnSp>
                  <p:nvCxnSpPr>
                    <p:cNvPr id="29" name="Straight Arrow Connector 28">
                      <a:extLst>
                        <a:ext uri="{FF2B5EF4-FFF2-40B4-BE49-F238E27FC236}">
                          <a16:creationId xmlns:a16="http://schemas.microsoft.com/office/drawing/2014/main" id="{C425703B-E9FF-7B2D-69DC-0C9FA9F1194A}"/>
                        </a:ext>
                      </a:extLst>
                    </p:cNvPr>
                    <p:cNvCxnSpPr/>
                    <p:nvPr/>
                  </p:nvCxnSpPr>
                  <p:spPr>
                    <a:xfrm flipH="1">
                      <a:off x="2269375" y="2223982"/>
                      <a:ext cx="2903913" cy="0"/>
                    </a:xfrm>
                    <a:prstGeom prst="straightConnector1">
                      <a:avLst/>
                    </a:prstGeom>
                    <a:ln>
                      <a:solidFill>
                        <a:srgbClr val="00B0F0"/>
                      </a:solidFill>
                      <a:tailEnd type="triangle"/>
                    </a:ln>
                  </p:spPr>
                  <p:style>
                    <a:lnRef idx="2">
                      <a:schemeClr val="accent2"/>
                    </a:lnRef>
                    <a:fillRef idx="0">
                      <a:schemeClr val="accent2"/>
                    </a:fillRef>
                    <a:effectRef idx="1">
                      <a:schemeClr val="accent2"/>
                    </a:effectRef>
                    <a:fontRef idx="minor">
                      <a:schemeClr val="tx1"/>
                    </a:fontRef>
                  </p:style>
                </p:cxnSp>
                <p:cxnSp>
                  <p:nvCxnSpPr>
                    <p:cNvPr id="40" name="Straight Arrow Connector 39">
                      <a:extLst>
                        <a:ext uri="{FF2B5EF4-FFF2-40B4-BE49-F238E27FC236}">
                          <a16:creationId xmlns:a16="http://schemas.microsoft.com/office/drawing/2014/main" id="{6EB4F17B-AD66-E6F2-5DA2-20D3DA55A157}"/>
                        </a:ext>
                      </a:extLst>
                    </p:cNvPr>
                    <p:cNvCxnSpPr>
                      <a:cxnSpLocks/>
                    </p:cNvCxnSpPr>
                    <p:nvPr/>
                  </p:nvCxnSpPr>
                  <p:spPr>
                    <a:xfrm flipH="1">
                      <a:off x="1496291" y="3190527"/>
                      <a:ext cx="1072342" cy="0"/>
                    </a:xfrm>
                    <a:prstGeom prst="straightConnector1">
                      <a:avLst/>
                    </a:prstGeom>
                    <a:ln>
                      <a:solidFill>
                        <a:schemeClr val="tx1"/>
                      </a:solidFill>
                      <a:tailEnd type="triangle"/>
                    </a:ln>
                  </p:spPr>
                  <p:style>
                    <a:lnRef idx="2">
                      <a:schemeClr val="accent2"/>
                    </a:lnRef>
                    <a:fillRef idx="0">
                      <a:schemeClr val="accent2"/>
                    </a:fillRef>
                    <a:effectRef idx="1">
                      <a:schemeClr val="accent2"/>
                    </a:effectRef>
                    <a:fontRef idx="minor">
                      <a:schemeClr val="tx1"/>
                    </a:fontRef>
                  </p:style>
                </p:cxnSp>
                <p:cxnSp>
                  <p:nvCxnSpPr>
                    <p:cNvPr id="45" name="Straight Arrow Connector 44">
                      <a:extLst>
                        <a:ext uri="{FF2B5EF4-FFF2-40B4-BE49-F238E27FC236}">
                          <a16:creationId xmlns:a16="http://schemas.microsoft.com/office/drawing/2014/main" id="{D27F7B2C-8E73-D643-8C6F-9FDCF1341D6C}"/>
                        </a:ext>
                      </a:extLst>
                    </p:cNvPr>
                    <p:cNvCxnSpPr>
                      <a:cxnSpLocks/>
                    </p:cNvCxnSpPr>
                    <p:nvPr/>
                  </p:nvCxnSpPr>
                  <p:spPr>
                    <a:xfrm flipH="1">
                      <a:off x="1496291" y="4273952"/>
                      <a:ext cx="1072342" cy="0"/>
                    </a:xfrm>
                    <a:prstGeom prst="straightConnector1">
                      <a:avLst/>
                    </a:prstGeom>
                    <a:ln>
                      <a:solidFill>
                        <a:schemeClr val="tx1"/>
                      </a:solidFill>
                      <a:tailEnd type="triangle"/>
                    </a:ln>
                  </p:spPr>
                  <p:style>
                    <a:lnRef idx="2">
                      <a:schemeClr val="accent2"/>
                    </a:lnRef>
                    <a:fillRef idx="0">
                      <a:schemeClr val="accent2"/>
                    </a:fillRef>
                    <a:effectRef idx="1">
                      <a:schemeClr val="accent2"/>
                    </a:effectRef>
                    <a:fontRef idx="minor">
                      <a:schemeClr val="tx1"/>
                    </a:fontRef>
                  </p:style>
                </p:cxnSp>
                <p:cxnSp>
                  <p:nvCxnSpPr>
                    <p:cNvPr id="49" name="Straight Arrow Connector 48">
                      <a:extLst>
                        <a:ext uri="{FF2B5EF4-FFF2-40B4-BE49-F238E27FC236}">
                          <a16:creationId xmlns:a16="http://schemas.microsoft.com/office/drawing/2014/main" id="{391D0DA2-2D3B-7AE3-8D1F-9DB46DFB4713}"/>
                        </a:ext>
                      </a:extLst>
                    </p:cNvPr>
                    <p:cNvCxnSpPr>
                      <a:cxnSpLocks/>
                    </p:cNvCxnSpPr>
                    <p:nvPr/>
                  </p:nvCxnSpPr>
                  <p:spPr>
                    <a:xfrm>
                      <a:off x="9118974" y="4273952"/>
                      <a:ext cx="1072430" cy="0"/>
                    </a:xfrm>
                    <a:prstGeom prst="straightConnector1">
                      <a:avLst/>
                    </a:prstGeom>
                    <a:ln>
                      <a:solidFill>
                        <a:srgbClr val="00B0F0"/>
                      </a:solidFill>
                      <a:tailEnd type="triangle"/>
                    </a:ln>
                  </p:spPr>
                  <p:style>
                    <a:lnRef idx="2">
                      <a:schemeClr val="accent2"/>
                    </a:lnRef>
                    <a:fillRef idx="0">
                      <a:schemeClr val="accent2"/>
                    </a:fillRef>
                    <a:effectRef idx="1">
                      <a:schemeClr val="accent2"/>
                    </a:effectRef>
                    <a:fontRef idx="minor">
                      <a:schemeClr val="tx1"/>
                    </a:fontRef>
                  </p:style>
                </p:cxnSp>
                <p:cxnSp>
                  <p:nvCxnSpPr>
                    <p:cNvPr id="52" name="Straight Arrow Connector 51">
                      <a:extLst>
                        <a:ext uri="{FF2B5EF4-FFF2-40B4-BE49-F238E27FC236}">
                          <a16:creationId xmlns:a16="http://schemas.microsoft.com/office/drawing/2014/main" id="{0857A26F-728F-2930-78B6-4A17C5EC23C7}"/>
                        </a:ext>
                      </a:extLst>
                    </p:cNvPr>
                    <p:cNvCxnSpPr>
                      <a:cxnSpLocks/>
                    </p:cNvCxnSpPr>
                    <p:nvPr/>
                  </p:nvCxnSpPr>
                  <p:spPr>
                    <a:xfrm>
                      <a:off x="2568633" y="5291312"/>
                      <a:ext cx="7622771" cy="0"/>
                    </a:xfrm>
                    <a:prstGeom prst="straightConnector1">
                      <a:avLst/>
                    </a:prstGeom>
                    <a:ln>
                      <a:solidFill>
                        <a:schemeClr val="tx1"/>
                      </a:solidFill>
                      <a:tailEnd type="triangle"/>
                    </a:ln>
                  </p:spPr>
                  <p:style>
                    <a:lnRef idx="2">
                      <a:schemeClr val="accent2"/>
                    </a:lnRef>
                    <a:fillRef idx="0">
                      <a:schemeClr val="accent2"/>
                    </a:fillRef>
                    <a:effectRef idx="1">
                      <a:schemeClr val="accent2"/>
                    </a:effectRef>
                    <a:fontRef idx="minor">
                      <a:schemeClr val="tx1"/>
                    </a:fontRef>
                  </p:style>
                </p:cxnSp>
                <p:cxnSp>
                  <p:nvCxnSpPr>
                    <p:cNvPr id="56" name="Straight Arrow Connector 55">
                      <a:extLst>
                        <a:ext uri="{FF2B5EF4-FFF2-40B4-BE49-F238E27FC236}">
                          <a16:creationId xmlns:a16="http://schemas.microsoft.com/office/drawing/2014/main" id="{14F675EE-2467-1F60-690F-650CE6306C6C}"/>
                        </a:ext>
                      </a:extLst>
                    </p:cNvPr>
                    <p:cNvCxnSpPr>
                      <a:cxnSpLocks/>
                    </p:cNvCxnSpPr>
                    <p:nvPr/>
                  </p:nvCxnSpPr>
                  <p:spPr>
                    <a:xfrm>
                      <a:off x="5173288" y="5380065"/>
                      <a:ext cx="5018116" cy="3459"/>
                    </a:xfrm>
                    <a:prstGeom prst="straightConnector1">
                      <a:avLst/>
                    </a:prstGeom>
                    <a:ln>
                      <a:solidFill>
                        <a:srgbClr val="00B0F0"/>
                      </a:solidFill>
                      <a:tailEnd type="triangle"/>
                    </a:ln>
                  </p:spPr>
                  <p:style>
                    <a:lnRef idx="2">
                      <a:schemeClr val="accent2"/>
                    </a:lnRef>
                    <a:fillRef idx="0">
                      <a:schemeClr val="accent2"/>
                    </a:fillRef>
                    <a:effectRef idx="1">
                      <a:schemeClr val="accent2"/>
                    </a:effectRef>
                    <a:fontRef idx="minor">
                      <a:schemeClr val="tx1"/>
                    </a:fontRef>
                  </p:style>
                </p:cxnSp>
                <p:cxnSp>
                  <p:nvCxnSpPr>
                    <p:cNvPr id="9" name="Straight Connector 8">
                      <a:extLst>
                        <a:ext uri="{FF2B5EF4-FFF2-40B4-BE49-F238E27FC236}">
                          <a16:creationId xmlns:a16="http://schemas.microsoft.com/office/drawing/2014/main" id="{98D34C19-C99F-1468-FD1C-8E7BA0CAFB95}"/>
                        </a:ext>
                      </a:extLst>
                    </p:cNvPr>
                    <p:cNvCxnSpPr>
                      <a:cxnSpLocks/>
                      <a:endCxn id="7" idx="2"/>
                    </p:cNvCxnSpPr>
                    <p:nvPr/>
                  </p:nvCxnSpPr>
                  <p:spPr>
                    <a:xfrm flipV="1">
                      <a:off x="5181362" y="3193356"/>
                      <a:ext cx="3884540" cy="327"/>
                    </a:xfrm>
                    <a:prstGeom prst="line">
                      <a:avLst/>
                    </a:prstGeom>
                    <a:ln>
                      <a:solidFill>
                        <a:srgbClr val="00B0F0"/>
                      </a:solidFill>
                    </a:ln>
                  </p:spPr>
                  <p:style>
                    <a:lnRef idx="2">
                      <a:schemeClr val="accent2"/>
                    </a:lnRef>
                    <a:fillRef idx="0">
                      <a:schemeClr val="accent2"/>
                    </a:fillRef>
                    <a:effectRef idx="1">
                      <a:schemeClr val="accent2"/>
                    </a:effectRef>
                    <a:fontRef idx="minor">
                      <a:schemeClr val="tx1"/>
                    </a:fontRef>
                  </p:style>
                </p:cxnSp>
              </p:grpSp>
              <p:sp>
                <p:nvSpPr>
                  <p:cNvPr id="20" name="Oval 19">
                    <a:extLst>
                      <a:ext uri="{FF2B5EF4-FFF2-40B4-BE49-F238E27FC236}">
                        <a16:creationId xmlns:a16="http://schemas.microsoft.com/office/drawing/2014/main" id="{F0AF9C32-B6FA-E87A-C640-AE76DFDC8873}"/>
                      </a:ext>
                    </a:extLst>
                  </p:cNvPr>
                  <p:cNvSpPr/>
                  <p:nvPr/>
                </p:nvSpPr>
                <p:spPr>
                  <a:xfrm>
                    <a:off x="5129432" y="5351028"/>
                    <a:ext cx="102523" cy="89787"/>
                  </a:xfrm>
                  <a:prstGeom prst="ellipse">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ysClr val="windowText" lastClr="000000"/>
                      </a:solidFill>
                    </a:endParaRPr>
                  </a:p>
                </p:txBody>
              </p:sp>
              <p:sp>
                <p:nvSpPr>
                  <p:cNvPr id="27" name="Oval 26">
                    <a:extLst>
                      <a:ext uri="{FF2B5EF4-FFF2-40B4-BE49-F238E27FC236}">
                        <a16:creationId xmlns:a16="http://schemas.microsoft.com/office/drawing/2014/main" id="{0940118C-3A87-A1C9-FC93-755083C156DA}"/>
                      </a:ext>
                    </a:extLst>
                  </p:cNvPr>
                  <p:cNvSpPr/>
                  <p:nvPr/>
                </p:nvSpPr>
                <p:spPr>
                  <a:xfrm>
                    <a:off x="2514567" y="5253333"/>
                    <a:ext cx="102523" cy="89787"/>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sp>
                <p:nvSpPr>
                  <p:cNvPr id="31" name="Oval 30">
                    <a:extLst>
                      <a:ext uri="{FF2B5EF4-FFF2-40B4-BE49-F238E27FC236}">
                        <a16:creationId xmlns:a16="http://schemas.microsoft.com/office/drawing/2014/main" id="{3CA63CC1-BF3B-AA82-1AED-82040176B643}"/>
                      </a:ext>
                    </a:extLst>
                  </p:cNvPr>
                  <p:cNvSpPr/>
                  <p:nvPr/>
                </p:nvSpPr>
                <p:spPr>
                  <a:xfrm>
                    <a:off x="9076463" y="4244378"/>
                    <a:ext cx="102523" cy="89787"/>
                  </a:xfrm>
                  <a:prstGeom prst="ellipse">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sp>
                <p:nvSpPr>
                  <p:cNvPr id="21" name="Oval 20">
                    <a:extLst>
                      <a:ext uri="{FF2B5EF4-FFF2-40B4-BE49-F238E27FC236}">
                        <a16:creationId xmlns:a16="http://schemas.microsoft.com/office/drawing/2014/main" id="{52567DC2-9958-A0BE-C0D1-6ED9FA354222}"/>
                      </a:ext>
                    </a:extLst>
                  </p:cNvPr>
                  <p:cNvSpPr/>
                  <p:nvPr/>
                </p:nvSpPr>
                <p:spPr>
                  <a:xfrm>
                    <a:off x="2522589" y="4234666"/>
                    <a:ext cx="102523" cy="89787"/>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sp>
                <p:nvSpPr>
                  <p:cNvPr id="32" name="Oval 31">
                    <a:extLst>
                      <a:ext uri="{FF2B5EF4-FFF2-40B4-BE49-F238E27FC236}">
                        <a16:creationId xmlns:a16="http://schemas.microsoft.com/office/drawing/2014/main" id="{BC2D9C77-3228-7D43-9155-AB075B6829E8}"/>
                      </a:ext>
                    </a:extLst>
                  </p:cNvPr>
                  <p:cNvSpPr/>
                  <p:nvPr/>
                </p:nvSpPr>
                <p:spPr>
                  <a:xfrm>
                    <a:off x="2514571" y="3157172"/>
                    <a:ext cx="102523" cy="89787"/>
                  </a:xfrm>
                  <a:prstGeom prst="ellips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grpSp>
          </p:grpSp>
        </p:grpSp>
      </p:grpSp>
      <p:sp>
        <p:nvSpPr>
          <p:cNvPr id="19" name="Oval 18">
            <a:extLst>
              <a:ext uri="{FF2B5EF4-FFF2-40B4-BE49-F238E27FC236}">
                <a16:creationId xmlns:a16="http://schemas.microsoft.com/office/drawing/2014/main" id="{814BF6FF-AC78-E961-27B7-04107CD6225C}"/>
              </a:ext>
            </a:extLst>
          </p:cNvPr>
          <p:cNvSpPr/>
          <p:nvPr/>
        </p:nvSpPr>
        <p:spPr>
          <a:xfrm>
            <a:off x="9044077" y="3155758"/>
            <a:ext cx="102523" cy="89787"/>
          </a:xfrm>
          <a:prstGeom prst="ellipse">
            <a:avLst/>
          </a:prstGeom>
          <a:solidFill>
            <a:srgbClr val="00B0F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spTree>
    <p:extLst>
      <p:ext uri="{BB962C8B-B14F-4D97-AF65-F5344CB8AC3E}">
        <p14:creationId xmlns:p14="http://schemas.microsoft.com/office/powerpoint/2010/main" val="2011859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89202-8458-BA85-9238-3C8BA7EC6236}"/>
              </a:ext>
            </a:extLst>
          </p:cNvPr>
          <p:cNvSpPr>
            <a:spLocks noGrp="1"/>
          </p:cNvSpPr>
          <p:nvPr>
            <p:ph type="title"/>
          </p:nvPr>
        </p:nvSpPr>
        <p:spPr>
          <a:xfrm>
            <a:off x="412799" y="374650"/>
            <a:ext cx="11492329" cy="856800"/>
          </a:xfrm>
        </p:spPr>
        <p:txBody>
          <a:bodyPr/>
          <a:lstStyle/>
          <a:p>
            <a:r>
              <a:rPr lang="en-GB" dirty="0"/>
              <a:t>EUDR in practice – Scope of application – how far does it go?</a:t>
            </a:r>
          </a:p>
        </p:txBody>
      </p:sp>
      <p:sp>
        <p:nvSpPr>
          <p:cNvPr id="4" name="TextBox 3">
            <a:extLst>
              <a:ext uri="{FF2B5EF4-FFF2-40B4-BE49-F238E27FC236}">
                <a16:creationId xmlns:a16="http://schemas.microsoft.com/office/drawing/2014/main" id="{8C1D3F95-8A38-E54F-97D5-AB5629F1D24C}"/>
              </a:ext>
            </a:extLst>
          </p:cNvPr>
          <p:cNvSpPr txBox="1"/>
          <p:nvPr/>
        </p:nvSpPr>
        <p:spPr>
          <a:xfrm>
            <a:off x="513248" y="1400488"/>
            <a:ext cx="5234239" cy="4318170"/>
          </a:xfrm>
          <a:prstGeom prst="rect">
            <a:avLst/>
          </a:prstGeom>
          <a:noFill/>
        </p:spPr>
        <p:txBody>
          <a:bodyPr wrap="square" rtlCol="0">
            <a:spAutoFit/>
          </a:bodyPr>
          <a:lstStyle/>
          <a:p>
            <a:pPr>
              <a:lnSpc>
                <a:spcPct val="112000"/>
              </a:lnSpc>
              <a:spcAft>
                <a:spcPts val="565"/>
              </a:spcAft>
              <a:buClr>
                <a:srgbClr val="AF005F"/>
              </a:buClr>
              <a:buSzPts val="900"/>
              <a:defRPr/>
            </a:pPr>
            <a:r>
              <a:rPr lang="en-GB" sz="1400" dirty="0">
                <a:solidFill>
                  <a:srgbClr val="000000"/>
                </a:solidFill>
              </a:rPr>
              <a:t>“(</a:t>
            </a:r>
            <a:r>
              <a:rPr lang="en-GB" sz="1400" i="1" dirty="0">
                <a:solidFill>
                  <a:srgbClr val="000000"/>
                </a:solidFill>
              </a:rPr>
              <a:t>18) ‘making available on the market’ means any supply of a relevant product for distribution, consumption or use on the Union market in the course of a commercial activity, whether in return for payment or free of charge;</a:t>
            </a:r>
          </a:p>
          <a:p>
            <a:pPr>
              <a:lnSpc>
                <a:spcPct val="112000"/>
              </a:lnSpc>
              <a:spcAft>
                <a:spcPts val="565"/>
              </a:spcAft>
              <a:buClr>
                <a:srgbClr val="AF005F"/>
              </a:buClr>
              <a:buSzPts val="900"/>
              <a:defRPr/>
            </a:pPr>
            <a:r>
              <a:rPr lang="en-GB" sz="1400" i="1" dirty="0">
                <a:solidFill>
                  <a:srgbClr val="000000"/>
                </a:solidFill>
              </a:rPr>
              <a:t>(19) ‘in the course of a commercial activity’ means for the purpose of processing, for distribution to commercial or non-commercial consumers, or for use in the business of the operator or trader itself”</a:t>
            </a:r>
          </a:p>
          <a:p>
            <a:pPr marL="228600" indent="-228600">
              <a:lnSpc>
                <a:spcPct val="112000"/>
              </a:lnSpc>
              <a:spcAft>
                <a:spcPts val="565"/>
              </a:spcAft>
              <a:buClr>
                <a:srgbClr val="AF005F"/>
              </a:buClr>
              <a:buSzPts val="900"/>
              <a:buFont typeface="Arial" panose="020B0604020202020204" pitchFamily="34" charset="0"/>
              <a:buChar char="&gt;"/>
              <a:defRPr/>
            </a:pPr>
            <a:r>
              <a:rPr lang="en-GB" sz="1400" dirty="0">
                <a:solidFill>
                  <a:srgbClr val="000000"/>
                </a:solidFill>
              </a:rPr>
              <a:t>Company A, manufacturer of trucks (non in-scope products), acquire in-scope products (e.g. tyres) from EU operators (acting as importers of record)</a:t>
            </a:r>
          </a:p>
          <a:p>
            <a:pPr marL="228600" indent="-228600">
              <a:lnSpc>
                <a:spcPct val="112000"/>
              </a:lnSpc>
              <a:spcAft>
                <a:spcPts val="565"/>
              </a:spcAft>
              <a:buClr>
                <a:srgbClr val="AF005F"/>
              </a:buClr>
              <a:buSzPts val="900"/>
              <a:buFont typeface="Arial" panose="020B0604020202020204" pitchFamily="34" charset="0"/>
              <a:buChar char="&gt;"/>
              <a:defRPr/>
            </a:pPr>
            <a:r>
              <a:rPr lang="en-GB" sz="1400" dirty="0">
                <a:solidFill>
                  <a:srgbClr val="000000"/>
                </a:solidFill>
              </a:rPr>
              <a:t>Company A provides maintenance services, including replacement of tyres</a:t>
            </a:r>
          </a:p>
          <a:p>
            <a:pPr marL="228600" indent="-228600">
              <a:lnSpc>
                <a:spcPct val="112000"/>
              </a:lnSpc>
              <a:spcAft>
                <a:spcPts val="565"/>
              </a:spcAft>
              <a:buClr>
                <a:srgbClr val="AF005F"/>
              </a:buClr>
              <a:buSzPts val="900"/>
              <a:buFont typeface="Arial" panose="020B0604020202020204" pitchFamily="34" charset="0"/>
              <a:buChar char="&gt;"/>
              <a:defRPr/>
            </a:pPr>
            <a:r>
              <a:rPr lang="en-GB" sz="1400" dirty="0">
                <a:solidFill>
                  <a:srgbClr val="000000"/>
                </a:solidFill>
              </a:rPr>
              <a:t>Company A also sell coffees to clients visiting its workshops</a:t>
            </a:r>
          </a:p>
          <a:p>
            <a:pPr marL="228600" indent="-228600">
              <a:lnSpc>
                <a:spcPct val="112000"/>
              </a:lnSpc>
              <a:spcAft>
                <a:spcPts val="565"/>
              </a:spcAft>
              <a:buClr>
                <a:srgbClr val="AF005F"/>
              </a:buClr>
              <a:buSzPts val="900"/>
              <a:buFont typeface="Arial" panose="020B0604020202020204" pitchFamily="34" charset="0"/>
              <a:buChar char="&gt;"/>
              <a:defRPr/>
            </a:pPr>
            <a:r>
              <a:rPr lang="en-GB" sz="1400" dirty="0">
                <a:solidFill>
                  <a:srgbClr val="000000"/>
                </a:solidFill>
              </a:rPr>
              <a:t>Is company A trader of tyres and coffees? If so, does it need to file a due diligence statement before each “sale”?</a:t>
            </a:r>
          </a:p>
        </p:txBody>
      </p:sp>
      <p:pic>
        <p:nvPicPr>
          <p:cNvPr id="1026" name="Picture 2" descr="Pirelli Cinturato P7 Tyres in Romsey">
            <a:extLst>
              <a:ext uri="{FF2B5EF4-FFF2-40B4-BE49-F238E27FC236}">
                <a16:creationId xmlns:a16="http://schemas.microsoft.com/office/drawing/2014/main" id="{15766243-0AEE-F1FD-8372-C89D7279AE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8264" y="2883607"/>
            <a:ext cx="2857500" cy="33432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orking in Belgium as an international student – how to navigate the red  tape – NEXT- a forum for your future">
            <a:extLst>
              <a:ext uri="{FF2B5EF4-FFF2-40B4-BE49-F238E27FC236}">
                <a16:creationId xmlns:a16="http://schemas.microsoft.com/office/drawing/2014/main" id="{D4ABE6E7-F37B-0B14-E67D-B104A2AE2B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7938" y="1552888"/>
            <a:ext cx="3159425" cy="30023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ulb llm international business law">
            <a:hlinkClick r:id="rId5"/>
            <a:extLst>
              <a:ext uri="{FF2B5EF4-FFF2-40B4-BE49-F238E27FC236}">
                <a16:creationId xmlns:a16="http://schemas.microsoft.com/office/drawing/2014/main" id="{BAE4C368-EAD3-8649-66E2-A069C51B3D7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292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normAutofit/>
          </a:bodyPr>
          <a:lstStyle/>
          <a:p>
            <a:r>
              <a:rPr lang="en-GB" dirty="0"/>
              <a:t>C</a:t>
            </a:r>
            <a:r>
              <a:rPr lang="en-BE" dirty="0" err="1"/>
              <a:t>ircular</a:t>
            </a:r>
            <a:r>
              <a:rPr lang="en-BE" dirty="0"/>
              <a:t> economy</a:t>
            </a:r>
            <a:endParaRPr lang="en-GB" dirty="0"/>
          </a:p>
        </p:txBody>
      </p:sp>
      <p:sp>
        <p:nvSpPr>
          <p:cNvPr id="6" name="Content Placeholder 5">
            <a:extLst>
              <a:ext uri="{FF2B5EF4-FFF2-40B4-BE49-F238E27FC236}">
                <a16:creationId xmlns:a16="http://schemas.microsoft.com/office/drawing/2014/main" id="{E520B011-8BE7-6C8A-8D71-9414F376EAF9}"/>
              </a:ext>
            </a:extLst>
          </p:cNvPr>
          <p:cNvSpPr>
            <a:spLocks noGrp="1"/>
          </p:cNvSpPr>
          <p:nvPr>
            <p:ph sz="quarter" idx="11"/>
          </p:nvPr>
        </p:nvSpPr>
        <p:spPr>
          <a:xfrm>
            <a:off x="336600" y="1571625"/>
            <a:ext cx="11423599" cy="4686299"/>
          </a:xfrm>
        </p:spPr>
        <p:txBody>
          <a:bodyPr>
            <a:normAutofit/>
          </a:bodyPr>
          <a:lstStyle/>
          <a:p>
            <a:pPr marL="342900" indent="-342900">
              <a:buClr>
                <a:srgbClr val="AF005F"/>
              </a:buClr>
              <a:buFont typeface="Arial" panose="020B0604020202020204" pitchFamily="34" charset="0"/>
              <a:buChar char="&gt;"/>
            </a:pPr>
            <a:r>
              <a:rPr lang="nl-BE" sz="1600" dirty="0" err="1">
                <a:solidFill>
                  <a:schemeClr val="tx2"/>
                </a:solidFill>
              </a:rPr>
              <a:t>Circular</a:t>
            </a:r>
            <a:r>
              <a:rPr lang="nl-BE" sz="1600" dirty="0">
                <a:solidFill>
                  <a:schemeClr val="tx2"/>
                </a:solidFill>
              </a:rPr>
              <a:t> </a:t>
            </a:r>
            <a:r>
              <a:rPr lang="nl-BE" sz="1600" dirty="0" err="1">
                <a:solidFill>
                  <a:schemeClr val="tx2"/>
                </a:solidFill>
              </a:rPr>
              <a:t>Economy</a:t>
            </a:r>
            <a:r>
              <a:rPr lang="nl-BE" sz="1600" dirty="0">
                <a:solidFill>
                  <a:schemeClr val="tx2"/>
                </a:solidFill>
              </a:rPr>
              <a:t> Act</a:t>
            </a:r>
            <a:r>
              <a:rPr lang="en-BE" sz="1600" dirty="0">
                <a:solidFill>
                  <a:schemeClr val="tx2"/>
                </a:solidFill>
              </a:rPr>
              <a:t> </a:t>
            </a:r>
            <a:r>
              <a:rPr lang="en-BE" sz="1600" dirty="0"/>
              <a:t>– ongoing consultation; expected for 2026</a:t>
            </a:r>
            <a:endParaRPr lang="en-BE" sz="1600" dirty="0">
              <a:solidFill>
                <a:schemeClr val="tx2"/>
              </a:solidFill>
            </a:endParaRPr>
          </a:p>
          <a:p>
            <a:pPr marL="342900" indent="-342900">
              <a:buClr>
                <a:srgbClr val="AF005F"/>
              </a:buClr>
              <a:buFont typeface="Arial" panose="020B0604020202020204" pitchFamily="34" charset="0"/>
              <a:buChar char="&gt;"/>
            </a:pPr>
            <a:r>
              <a:rPr lang="en-GB" sz="1600" dirty="0">
                <a:solidFill>
                  <a:schemeClr val="tx2"/>
                </a:solidFill>
              </a:rPr>
              <a:t>Packaging and Packaging Waste Regulation (PPWR)</a:t>
            </a:r>
          </a:p>
          <a:p>
            <a:pPr marL="612900" lvl="1" indent="-342900">
              <a:buClr>
                <a:srgbClr val="AF005F"/>
              </a:buClr>
            </a:pPr>
            <a:r>
              <a:rPr lang="en-GB" sz="1600" dirty="0"/>
              <a:t>Various measures aimed at reducing packaging, limiting specific types, and banning the use of harmful chemicals in food packaging</a:t>
            </a:r>
          </a:p>
          <a:p>
            <a:pPr marL="342900" indent="-342900">
              <a:buClr>
                <a:srgbClr val="AF005F"/>
              </a:buClr>
              <a:buFont typeface="Arial" panose="020B0604020202020204" pitchFamily="34" charset="0"/>
              <a:buChar char="&gt;"/>
            </a:pPr>
            <a:r>
              <a:rPr lang="en-GB" sz="1600" dirty="0">
                <a:solidFill>
                  <a:schemeClr val="tx2"/>
                </a:solidFill>
              </a:rPr>
              <a:t>Right to Repair Directive</a:t>
            </a:r>
          </a:p>
          <a:p>
            <a:pPr marL="612900" lvl="1" indent="-342900">
              <a:buClr>
                <a:srgbClr val="AF005F"/>
              </a:buClr>
            </a:pPr>
            <a:r>
              <a:rPr lang="en-GB" sz="1600" dirty="0"/>
              <a:t>Amend the legal warranty rules laid down in the Sale of Goods Directive and introduce new rights and obligations for the time after the legal warranty period has elapsed for certain in-scope products</a:t>
            </a:r>
          </a:p>
          <a:p>
            <a:pPr marL="612900" lvl="1" indent="-342900">
              <a:buClr>
                <a:srgbClr val="AF005F"/>
              </a:buClr>
            </a:pPr>
            <a:r>
              <a:rPr lang="en-GB" sz="1600" dirty="0"/>
              <a:t>Further tools to make repair more attractive to consumers include a European repair information form and a European online platform for repair</a:t>
            </a:r>
          </a:p>
          <a:p>
            <a:pPr marL="612900" lvl="1" indent="-342900">
              <a:buClr>
                <a:srgbClr val="AF005F"/>
              </a:buClr>
            </a:pPr>
            <a:endParaRPr lang="en-GB" sz="1500" dirty="0"/>
          </a:p>
          <a:p>
            <a:pPr marL="342900" indent="-342900">
              <a:buClr>
                <a:srgbClr val="AF005F"/>
              </a:buClr>
              <a:buFont typeface="Arial" panose="020B0604020202020204" pitchFamily="34" charset="0"/>
              <a:buChar char="&gt;"/>
            </a:pPr>
            <a:endParaRPr lang="en-GB" sz="1400" dirty="0"/>
          </a:p>
        </p:txBody>
      </p:sp>
      <p:pic>
        <p:nvPicPr>
          <p:cNvPr id="3" name="Picture 2" descr="Image result for ulb llm international business law">
            <a:hlinkClick r:id="rId4"/>
            <a:extLst>
              <a:ext uri="{FF2B5EF4-FFF2-40B4-BE49-F238E27FC236}">
                <a16:creationId xmlns:a16="http://schemas.microsoft.com/office/drawing/2014/main" id="{080F318A-A021-5476-ADAA-E570C3DC26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51638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D1FE4-43A7-AA3C-450C-9BDB0248D12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F5C2420-6E40-52A9-04DC-77998C7A379C}"/>
              </a:ext>
            </a:extLst>
          </p:cNvPr>
          <p:cNvPicPr/>
          <p:nvPr/>
        </p:nvPicPr>
        <p:blipFill>
          <a:blip r:embed="rId4"/>
          <a:stretch>
            <a:fillRect/>
          </a:stretch>
        </p:blipFill>
        <p:spPr>
          <a:xfrm>
            <a:off x="290195" y="4281487"/>
            <a:ext cx="3048000" cy="1170305"/>
          </a:xfrm>
          <a:prstGeom prst="rect">
            <a:avLst/>
          </a:prstGeom>
        </p:spPr>
      </p:pic>
      <p:sp>
        <p:nvSpPr>
          <p:cNvPr id="2" name="Title 1" descr="|">
            <a:extLst>
              <a:ext uri="{FF2B5EF4-FFF2-40B4-BE49-F238E27FC236}">
                <a16:creationId xmlns:a16="http://schemas.microsoft.com/office/drawing/2014/main" id="{EBE705AE-A943-8A49-5741-156E5C3C2F65}"/>
              </a:ext>
            </a:extLst>
          </p:cNvPr>
          <p:cNvSpPr>
            <a:spLocks noGrp="1"/>
          </p:cNvSpPr>
          <p:nvPr>
            <p:ph type="title"/>
          </p:nvPr>
        </p:nvSpPr>
        <p:spPr/>
        <p:txBody>
          <a:bodyPr>
            <a:normAutofit/>
          </a:bodyPr>
          <a:lstStyle/>
          <a:p>
            <a:r>
              <a:rPr lang="en-GB" dirty="0"/>
              <a:t>In practice – PPWR</a:t>
            </a:r>
          </a:p>
        </p:txBody>
      </p:sp>
      <p:pic>
        <p:nvPicPr>
          <p:cNvPr id="3" name="Picture 2" descr="Image result for ulb llm international business law">
            <a:hlinkClick r:id="rId5"/>
            <a:extLst>
              <a:ext uri="{FF2B5EF4-FFF2-40B4-BE49-F238E27FC236}">
                <a16:creationId xmlns:a16="http://schemas.microsoft.com/office/drawing/2014/main" id="{CC346E14-9EAD-6220-BE66-15E456FEE8A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7C4FC6D-0BA4-AA2D-1DD8-D7427479F516}"/>
              </a:ext>
            </a:extLst>
          </p:cNvPr>
          <p:cNvPicPr/>
          <p:nvPr/>
        </p:nvPicPr>
        <p:blipFill>
          <a:blip r:embed="rId7"/>
          <a:stretch>
            <a:fillRect/>
          </a:stretch>
        </p:blipFill>
        <p:spPr>
          <a:xfrm>
            <a:off x="487680" y="1540510"/>
            <a:ext cx="1292225" cy="1292225"/>
          </a:xfrm>
          <a:prstGeom prst="rect">
            <a:avLst/>
          </a:prstGeom>
        </p:spPr>
      </p:pic>
      <p:pic>
        <p:nvPicPr>
          <p:cNvPr id="10" name="Picture 9">
            <a:extLst>
              <a:ext uri="{FF2B5EF4-FFF2-40B4-BE49-F238E27FC236}">
                <a16:creationId xmlns:a16="http://schemas.microsoft.com/office/drawing/2014/main" id="{02004E4D-8A7F-5106-12BE-A51BE983DDE9}"/>
              </a:ext>
            </a:extLst>
          </p:cNvPr>
          <p:cNvPicPr/>
          <p:nvPr/>
        </p:nvPicPr>
        <p:blipFill>
          <a:blip r:embed="rId8"/>
          <a:stretch>
            <a:fillRect/>
          </a:stretch>
        </p:blipFill>
        <p:spPr>
          <a:xfrm>
            <a:off x="2395220" y="3720782"/>
            <a:ext cx="1121410" cy="1121410"/>
          </a:xfrm>
          <a:prstGeom prst="rect">
            <a:avLst/>
          </a:prstGeom>
        </p:spPr>
      </p:pic>
      <p:pic>
        <p:nvPicPr>
          <p:cNvPr id="11" name="Picture 10">
            <a:extLst>
              <a:ext uri="{FF2B5EF4-FFF2-40B4-BE49-F238E27FC236}">
                <a16:creationId xmlns:a16="http://schemas.microsoft.com/office/drawing/2014/main" id="{6872EA6F-013E-C81E-AE5B-C4755F4FCB17}"/>
              </a:ext>
            </a:extLst>
          </p:cNvPr>
          <p:cNvPicPr/>
          <p:nvPr/>
        </p:nvPicPr>
        <p:blipFill>
          <a:blip r:embed="rId9"/>
          <a:stretch>
            <a:fillRect/>
          </a:stretch>
        </p:blipFill>
        <p:spPr>
          <a:xfrm>
            <a:off x="1814195" y="2110356"/>
            <a:ext cx="2780030" cy="1292225"/>
          </a:xfrm>
          <a:prstGeom prst="rect">
            <a:avLst/>
          </a:prstGeom>
        </p:spPr>
      </p:pic>
      <p:pic>
        <p:nvPicPr>
          <p:cNvPr id="12" name="Picture 11">
            <a:extLst>
              <a:ext uri="{FF2B5EF4-FFF2-40B4-BE49-F238E27FC236}">
                <a16:creationId xmlns:a16="http://schemas.microsoft.com/office/drawing/2014/main" id="{37EFA65F-3DD2-615C-E4FD-57F7541E4223}"/>
              </a:ext>
            </a:extLst>
          </p:cNvPr>
          <p:cNvPicPr/>
          <p:nvPr/>
        </p:nvPicPr>
        <p:blipFill>
          <a:blip r:embed="rId10"/>
          <a:stretch>
            <a:fillRect/>
          </a:stretch>
        </p:blipFill>
        <p:spPr>
          <a:xfrm>
            <a:off x="487680" y="3141795"/>
            <a:ext cx="1170305" cy="1048385"/>
          </a:xfrm>
          <a:prstGeom prst="rect">
            <a:avLst/>
          </a:prstGeom>
        </p:spPr>
      </p:pic>
      <p:sp>
        <p:nvSpPr>
          <p:cNvPr id="14" name="Content Placeholder 5">
            <a:extLst>
              <a:ext uri="{FF2B5EF4-FFF2-40B4-BE49-F238E27FC236}">
                <a16:creationId xmlns:a16="http://schemas.microsoft.com/office/drawing/2014/main" id="{95CB11C2-0ED3-05BF-523E-26CADDA2DA30}"/>
              </a:ext>
            </a:extLst>
          </p:cNvPr>
          <p:cNvSpPr>
            <a:spLocks noGrp="1"/>
          </p:cNvSpPr>
          <p:nvPr>
            <p:ph sz="quarter" idx="11"/>
          </p:nvPr>
        </p:nvSpPr>
        <p:spPr>
          <a:xfrm>
            <a:off x="4886960" y="1571625"/>
            <a:ext cx="6873239" cy="4686299"/>
          </a:xfrm>
        </p:spPr>
        <p:txBody>
          <a:bodyPr>
            <a:normAutofit/>
          </a:bodyPr>
          <a:lstStyle/>
          <a:p>
            <a:pPr>
              <a:buClr>
                <a:srgbClr val="AF005F"/>
              </a:buClr>
            </a:pPr>
            <a:r>
              <a:rPr lang="en-GB" sz="1600" dirty="0"/>
              <a:t>According to article 10 PPWR, which includes the requirement of packaging minimisation:</a:t>
            </a:r>
          </a:p>
          <a:p>
            <a:pPr marL="342900" indent="-342900">
              <a:buClr>
                <a:srgbClr val="AF005F"/>
              </a:buClr>
              <a:buFont typeface="Arial" panose="020B0604020202020204" pitchFamily="34" charset="0"/>
              <a:buChar char="&gt;"/>
            </a:pPr>
            <a:r>
              <a:rPr lang="en-GB" sz="1600" dirty="0"/>
              <a:t>There is an obligation for the manufacturer/importer to ensure that packaging placed on the market is designed in a way so that the weight and volume of the packaging is reduced to the minimum necessary </a:t>
            </a:r>
            <a:r>
              <a:rPr lang="en-BE" sz="1600" dirty="0"/>
              <a:t>“</a:t>
            </a:r>
            <a:r>
              <a:rPr lang="en-GB" sz="1600" dirty="0"/>
              <a:t>for its function</a:t>
            </a:r>
            <a:r>
              <a:rPr lang="en-BE" sz="1600" dirty="0"/>
              <a:t>”</a:t>
            </a:r>
            <a:r>
              <a:rPr lang="en-GB" sz="1600" dirty="0"/>
              <a:t> (article 10 (1) PPWR));</a:t>
            </a:r>
          </a:p>
          <a:p>
            <a:pPr marL="342900" indent="-342900">
              <a:buClr>
                <a:srgbClr val="AF005F"/>
              </a:buClr>
              <a:buFont typeface="Arial" panose="020B0604020202020204" pitchFamily="34" charset="0"/>
              <a:buChar char="&gt;"/>
            </a:pPr>
            <a:r>
              <a:rPr lang="en-GB" sz="1600" dirty="0"/>
              <a:t>Furthermore, there is a prohibition for the manufacturer/importer to place on the market (article 10 (2) PPWR):</a:t>
            </a:r>
          </a:p>
          <a:p>
            <a:pPr marL="612900" lvl="1" indent="-342900">
              <a:buClr>
                <a:srgbClr val="AF005F"/>
              </a:buClr>
            </a:pPr>
            <a:r>
              <a:rPr lang="en-GB" sz="1600" dirty="0"/>
              <a:t>Packaging that does not comply with the performance criteria set out in Annex IV PPWR; and</a:t>
            </a:r>
          </a:p>
          <a:p>
            <a:pPr marL="612900" lvl="1" indent="-342900">
              <a:buClr>
                <a:srgbClr val="AF005F"/>
              </a:buClr>
            </a:pPr>
            <a:r>
              <a:rPr lang="en-GB" sz="1600" dirty="0"/>
              <a:t>Packaging only aimed to increase the perceived volume of the product</a:t>
            </a:r>
          </a:p>
          <a:p>
            <a:pPr marL="612900" lvl="1" indent="-342900">
              <a:buClr>
                <a:srgbClr val="AF005F"/>
              </a:buClr>
            </a:pPr>
            <a:endParaRPr lang="en-GB" sz="1500" dirty="0"/>
          </a:p>
          <a:p>
            <a:pPr marL="342900" indent="-342900">
              <a:buClr>
                <a:srgbClr val="AF005F"/>
              </a:buClr>
              <a:buFont typeface="Arial" panose="020B0604020202020204" pitchFamily="34" charset="0"/>
              <a:buChar char="&gt;"/>
            </a:pPr>
            <a:endParaRPr lang="en-GB" sz="1400" dirty="0"/>
          </a:p>
        </p:txBody>
      </p:sp>
    </p:spTree>
    <p:custDataLst>
      <p:tags r:id="rId1"/>
    </p:custDataLst>
    <p:extLst>
      <p:ext uri="{BB962C8B-B14F-4D97-AF65-F5344CB8AC3E}">
        <p14:creationId xmlns:p14="http://schemas.microsoft.com/office/powerpoint/2010/main" val="4238932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5FC875-98AF-45D5-A872-E411AA18ACF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00" y="53255"/>
            <a:ext cx="12193200" cy="6858000"/>
          </a:xfrm>
          <a:prstGeom prst="rect">
            <a:avLst/>
          </a:prstGeom>
        </p:spPr>
      </p:pic>
      <p:sp>
        <p:nvSpPr>
          <p:cNvPr id="8" name="FirmAddress">
            <a:extLst>
              <a:ext uri="{FF2B5EF4-FFF2-40B4-BE49-F238E27FC236}">
                <a16:creationId xmlns:a16="http://schemas.microsoft.com/office/drawing/2014/main" id="{FA45C7B8-3B6D-4D6F-9F45-385D2A90CEF6}"/>
              </a:ext>
            </a:extLst>
          </p:cNvPr>
          <p:cNvSpPr txBox="1">
            <a:spLocks noChangeArrowheads="1"/>
          </p:cNvSpPr>
          <p:nvPr/>
        </p:nvSpPr>
        <p:spPr>
          <a:xfrm>
            <a:off x="684801" y="4119343"/>
            <a:ext cx="2083706" cy="976399"/>
          </a:xfrm>
          <a:prstGeom prst="rect">
            <a:avLst/>
          </a:prstGeom>
        </p:spPr>
        <p:txBody>
          <a:bodyPr lIns="0">
            <a:noAutofit/>
          </a:bodyPr>
          <a:lstStyle>
            <a:lvl1pPr marL="0" indent="0" algn="l" defTabSz="914400" rtl="0" eaLnBrk="1" latinLnBrk="0" hangingPunct="1">
              <a:lnSpc>
                <a:spcPts val="2400"/>
              </a:lnSpc>
              <a:spcBef>
                <a:spcPts val="0"/>
              </a:spcBef>
              <a:spcAft>
                <a:spcPts val="1200"/>
              </a:spcAft>
              <a:buFont typeface="Arial" pitchFamily="34" charset="0"/>
              <a:buNone/>
              <a:defRPr sz="2000" kern="1200">
                <a:solidFill>
                  <a:schemeClr val="tx1"/>
                </a:solidFill>
                <a:latin typeface="Arial" pitchFamily="34" charset="0"/>
                <a:ea typeface="+mn-ea"/>
                <a:cs typeface="Arial" pitchFamily="34" charset="0"/>
              </a:defRPr>
            </a:lvl1pPr>
            <a:lvl2pPr marL="27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2pPr>
            <a:lvl3pPr marL="54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4pPr>
            <a:lvl5pPr marL="108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Aft>
                <a:spcPts val="200"/>
              </a:spcAft>
            </a:pPr>
            <a:endParaRPr lang="en-GB" sz="1200" dirty="0">
              <a:solidFill>
                <a:schemeClr val="bg1"/>
              </a:solidFill>
            </a:endParaRPr>
          </a:p>
        </p:txBody>
      </p:sp>
      <p:sp>
        <p:nvSpPr>
          <p:cNvPr id="11" name="Title 1">
            <a:extLst>
              <a:ext uri="{FF2B5EF4-FFF2-40B4-BE49-F238E27FC236}">
                <a16:creationId xmlns:a16="http://schemas.microsoft.com/office/drawing/2014/main" id="{4E1D3948-8EFB-48F2-8650-7682B9E32BF6}"/>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lvl="0"/>
            <a:r>
              <a:rPr lang="en-GB" b="1" kern="0" dirty="0">
                <a:solidFill>
                  <a:srgbClr val="FFFFFF"/>
                </a:solidFill>
              </a:rPr>
              <a:t>Focus on the S</a:t>
            </a:r>
          </a:p>
        </p:txBody>
      </p:sp>
    </p:spTree>
    <p:extLst>
      <p:ext uri="{BB962C8B-B14F-4D97-AF65-F5344CB8AC3E}">
        <p14:creationId xmlns:p14="http://schemas.microsoft.com/office/powerpoint/2010/main" val="3901879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800" y="449487"/>
            <a:ext cx="11347400" cy="856800"/>
          </a:xfrm>
        </p:spPr>
        <p:txBody>
          <a:bodyPr/>
          <a:lstStyle/>
          <a:p>
            <a:r>
              <a:rPr lang="en-GB" dirty="0"/>
              <a:t>EU Pillar of Social Rights Action Plan</a:t>
            </a:r>
          </a:p>
        </p:txBody>
      </p:sp>
      <p:grpSp>
        <p:nvGrpSpPr>
          <p:cNvPr id="5" name="Group 4">
            <a:extLst>
              <a:ext uri="{FF2B5EF4-FFF2-40B4-BE49-F238E27FC236}">
                <a16:creationId xmlns:a16="http://schemas.microsoft.com/office/drawing/2014/main" id="{2E33DDFF-88E0-2B27-24F3-A801B1C0597E}"/>
              </a:ext>
            </a:extLst>
          </p:cNvPr>
          <p:cNvGrpSpPr/>
          <p:nvPr/>
        </p:nvGrpSpPr>
        <p:grpSpPr>
          <a:xfrm>
            <a:off x="412800" y="2156616"/>
            <a:ext cx="9015944" cy="4251897"/>
            <a:chOff x="960105" y="1431868"/>
            <a:chExt cx="10619839" cy="4549559"/>
          </a:xfrm>
        </p:grpSpPr>
        <p:sp>
          <p:nvSpPr>
            <p:cNvPr id="6" name="Moon 5">
              <a:extLst>
                <a:ext uri="{FF2B5EF4-FFF2-40B4-BE49-F238E27FC236}">
                  <a16:creationId xmlns:a16="http://schemas.microsoft.com/office/drawing/2014/main" id="{FF446E65-EA2F-CF8D-D539-DFB9E7094A2C}"/>
                </a:ext>
              </a:extLst>
            </p:cNvPr>
            <p:cNvSpPr/>
            <p:nvPr/>
          </p:nvSpPr>
          <p:spPr>
            <a:xfrm rot="20134959">
              <a:off x="3073094" y="2872849"/>
              <a:ext cx="2114550" cy="2933700"/>
            </a:xfrm>
            <a:prstGeom prst="moon">
              <a:avLst>
                <a:gd name="adj" fmla="val 58671"/>
              </a:avLst>
            </a:pr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Arial"/>
                <a:ea typeface="+mn-ea"/>
                <a:cs typeface="Arial"/>
              </a:endParaRPr>
            </a:p>
          </p:txBody>
        </p:sp>
        <p:sp>
          <p:nvSpPr>
            <p:cNvPr id="7" name="Moon 6">
              <a:extLst>
                <a:ext uri="{FF2B5EF4-FFF2-40B4-BE49-F238E27FC236}">
                  <a16:creationId xmlns:a16="http://schemas.microsoft.com/office/drawing/2014/main" id="{B4D5F5F4-4FC0-9EAA-F37C-6EDA4DBBB795}"/>
                </a:ext>
              </a:extLst>
            </p:cNvPr>
            <p:cNvSpPr/>
            <p:nvPr/>
          </p:nvSpPr>
          <p:spPr>
            <a:xfrm rot="5753148">
              <a:off x="5038724" y="1092304"/>
              <a:ext cx="2114550" cy="2933700"/>
            </a:xfrm>
            <a:prstGeom prst="moon">
              <a:avLst>
                <a:gd name="adj" fmla="val 58671"/>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Arial"/>
                <a:ea typeface="+mn-ea"/>
                <a:cs typeface="Arial"/>
              </a:endParaRPr>
            </a:p>
          </p:txBody>
        </p:sp>
        <p:sp>
          <p:nvSpPr>
            <p:cNvPr id="8" name="Moon 7">
              <a:extLst>
                <a:ext uri="{FF2B5EF4-FFF2-40B4-BE49-F238E27FC236}">
                  <a16:creationId xmlns:a16="http://schemas.microsoft.com/office/drawing/2014/main" id="{A564B346-EB64-4001-CFCA-8C7DB3CDA448}"/>
                </a:ext>
              </a:extLst>
            </p:cNvPr>
            <p:cNvSpPr/>
            <p:nvPr/>
          </p:nvSpPr>
          <p:spPr>
            <a:xfrm rot="12954281">
              <a:off x="6606261" y="3047727"/>
              <a:ext cx="2114550" cy="2933700"/>
            </a:xfrm>
            <a:prstGeom prst="moon">
              <a:avLst>
                <a:gd name="adj" fmla="val 58671"/>
              </a:avLst>
            </a:prstGeom>
            <a:solidFill>
              <a:srgbClr val="CC5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8">
              <a:extLst>
                <a:ext uri="{FF2B5EF4-FFF2-40B4-BE49-F238E27FC236}">
                  <a16:creationId xmlns:a16="http://schemas.microsoft.com/office/drawing/2014/main" id="{62496450-A15E-4F51-F950-A355520ACE43}"/>
                </a:ext>
              </a:extLst>
            </p:cNvPr>
            <p:cNvSpPr/>
            <p:nvPr/>
          </p:nvSpPr>
          <p:spPr>
            <a:xfrm>
              <a:off x="2582074" y="1431868"/>
              <a:ext cx="2335374" cy="643160"/>
            </a:xfrm>
            <a:prstGeom prst="rect">
              <a:avLst/>
            </a:prstGeom>
          </p:spPr>
          <p:txBody>
            <a:bodyPr wrap="square">
              <a:spAutoFit/>
            </a:bodyPr>
            <a:lstStyle/>
            <a:p>
              <a:pPr lvl="0">
                <a:defRPr/>
              </a:pPr>
              <a:r>
                <a:rPr kumimoji="0" lang="en-GB" sz="1600" b="0" i="0" u="none" strike="noStrike" kern="1200" cap="none" spc="0" normalizeH="0" baseline="0" noProof="0" dirty="0">
                  <a:ln>
                    <a:noFill/>
                  </a:ln>
                  <a:solidFill>
                    <a:srgbClr val="000000"/>
                  </a:solidFill>
                  <a:effectLst/>
                  <a:uLnTx/>
                  <a:uFillTx/>
                  <a:latin typeface="Arial"/>
                  <a:ea typeface="+mn-ea"/>
                  <a:cs typeface="Arial"/>
                </a:rPr>
                <a:t>More and better jobs</a:t>
              </a:r>
            </a:p>
          </p:txBody>
        </p:sp>
        <p:sp>
          <p:nvSpPr>
            <p:cNvPr id="10" name="Rectangle 9">
              <a:extLst>
                <a:ext uri="{FF2B5EF4-FFF2-40B4-BE49-F238E27FC236}">
                  <a16:creationId xmlns:a16="http://schemas.microsoft.com/office/drawing/2014/main" id="{9BB779EE-03F4-047B-C8C5-A828BF71E878}"/>
                </a:ext>
              </a:extLst>
            </p:cNvPr>
            <p:cNvSpPr/>
            <p:nvPr/>
          </p:nvSpPr>
          <p:spPr>
            <a:xfrm>
              <a:off x="985255" y="4428152"/>
              <a:ext cx="2205457" cy="362255"/>
            </a:xfrm>
            <a:prstGeom prst="rect">
              <a:avLst/>
            </a:prstGeom>
          </p:spPr>
          <p:txBody>
            <a:bodyPr wrap="square">
              <a:spAutoFit/>
            </a:bodyPr>
            <a:lstStyle/>
            <a:p>
              <a:pPr lvl="0">
                <a:defRPr/>
              </a:pPr>
              <a:r>
                <a:rPr lang="en-GB" sz="1600" dirty="0">
                  <a:solidFill>
                    <a:srgbClr val="000000"/>
                  </a:solidFill>
                </a:rPr>
                <a:t>Skills and equality</a:t>
              </a:r>
            </a:p>
          </p:txBody>
        </p:sp>
        <p:sp>
          <p:nvSpPr>
            <p:cNvPr id="11" name="Rectangle 10">
              <a:extLst>
                <a:ext uri="{FF2B5EF4-FFF2-40B4-BE49-F238E27FC236}">
                  <a16:creationId xmlns:a16="http://schemas.microsoft.com/office/drawing/2014/main" id="{65BF93B1-3C42-16F7-D4B4-7BF4B1462D22}"/>
                </a:ext>
              </a:extLst>
            </p:cNvPr>
            <p:cNvSpPr/>
            <p:nvPr/>
          </p:nvSpPr>
          <p:spPr>
            <a:xfrm>
              <a:off x="9001744" y="3941736"/>
              <a:ext cx="2578200" cy="646331"/>
            </a:xfrm>
            <a:prstGeom prst="rect">
              <a:avLst/>
            </a:prstGeom>
          </p:spPr>
          <p:txBody>
            <a:bodyPr wrap="square">
              <a:spAutoFit/>
            </a:bodyPr>
            <a:lstStyle/>
            <a:p>
              <a:pPr lvl="0">
                <a:defRPr/>
              </a:pPr>
              <a:r>
                <a:rPr lang="en-GB" sz="1600" dirty="0">
                  <a:solidFill>
                    <a:srgbClr val="000000"/>
                  </a:solidFill>
                </a:rPr>
                <a:t>Social protection and inclusion</a:t>
              </a:r>
            </a:p>
          </p:txBody>
        </p:sp>
        <p:sp>
          <p:nvSpPr>
            <p:cNvPr id="12" name="Rectangle 11">
              <a:extLst>
                <a:ext uri="{FF2B5EF4-FFF2-40B4-BE49-F238E27FC236}">
                  <a16:creationId xmlns:a16="http://schemas.microsoft.com/office/drawing/2014/main" id="{DF530663-C9B7-EEA2-5826-F8EE066AAD08}"/>
                </a:ext>
              </a:extLst>
            </p:cNvPr>
            <p:cNvSpPr/>
            <p:nvPr/>
          </p:nvSpPr>
          <p:spPr>
            <a:xfrm>
              <a:off x="2559216" y="1459641"/>
              <a:ext cx="45719" cy="323166"/>
            </a:xfrm>
            <a:prstGeom prst="rect">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Arial"/>
                <a:ea typeface="+mn-ea"/>
                <a:cs typeface="Arial"/>
              </a:endParaRPr>
            </a:p>
          </p:txBody>
        </p:sp>
        <p:sp>
          <p:nvSpPr>
            <p:cNvPr id="13" name="Rectangle 12">
              <a:extLst>
                <a:ext uri="{FF2B5EF4-FFF2-40B4-BE49-F238E27FC236}">
                  <a16:creationId xmlns:a16="http://schemas.microsoft.com/office/drawing/2014/main" id="{8962B153-0B9C-B903-1445-7FEFFFDF7BBC}"/>
                </a:ext>
              </a:extLst>
            </p:cNvPr>
            <p:cNvSpPr/>
            <p:nvPr/>
          </p:nvSpPr>
          <p:spPr>
            <a:xfrm>
              <a:off x="960105" y="4428152"/>
              <a:ext cx="45719" cy="323166"/>
            </a:xfrm>
            <a:prstGeom prst="rect">
              <a:avLst/>
            </a:pr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Arial"/>
                <a:ea typeface="+mn-ea"/>
                <a:cs typeface="Arial"/>
              </a:endParaRPr>
            </a:p>
          </p:txBody>
        </p:sp>
        <p:sp>
          <p:nvSpPr>
            <p:cNvPr id="14" name="Rectangle 13">
              <a:extLst>
                <a:ext uri="{FF2B5EF4-FFF2-40B4-BE49-F238E27FC236}">
                  <a16:creationId xmlns:a16="http://schemas.microsoft.com/office/drawing/2014/main" id="{5807BB74-1E03-9C25-DC4E-7CA1FDFB7819}"/>
                </a:ext>
              </a:extLst>
            </p:cNvPr>
            <p:cNvSpPr/>
            <p:nvPr/>
          </p:nvSpPr>
          <p:spPr>
            <a:xfrm>
              <a:off x="8956025" y="3951261"/>
              <a:ext cx="45719" cy="323166"/>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Graphic 18" descr="Shield with solid fill">
            <a:extLst>
              <a:ext uri="{FF2B5EF4-FFF2-40B4-BE49-F238E27FC236}">
                <a16:creationId xmlns:a16="http://schemas.microsoft.com/office/drawing/2014/main" id="{9784C27B-A2F6-EEDD-A9FB-09AAE41B01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87627" y="4598976"/>
            <a:ext cx="877315" cy="877315"/>
          </a:xfrm>
          <a:prstGeom prst="rect">
            <a:avLst/>
          </a:prstGeom>
        </p:spPr>
      </p:pic>
      <p:pic>
        <p:nvPicPr>
          <p:cNvPr id="21" name="Graphic 20" descr="Briefcase with solid fill">
            <a:extLst>
              <a:ext uri="{FF2B5EF4-FFF2-40B4-BE49-F238E27FC236}">
                <a16:creationId xmlns:a16="http://schemas.microsoft.com/office/drawing/2014/main" id="{AFDD3C4A-CDE3-60CF-218D-022EA51ECD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20718" y="2364371"/>
            <a:ext cx="849459" cy="849459"/>
          </a:xfrm>
          <a:prstGeom prst="rect">
            <a:avLst/>
          </a:prstGeom>
        </p:spPr>
      </p:pic>
      <p:pic>
        <p:nvPicPr>
          <p:cNvPr id="23" name="Graphic 22" descr="Construction worker female with solid fill">
            <a:extLst>
              <a:ext uri="{FF2B5EF4-FFF2-40B4-BE49-F238E27FC236}">
                <a16:creationId xmlns:a16="http://schemas.microsoft.com/office/drawing/2014/main" id="{100931D2-3C5C-274B-7E8C-86C0499E5F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97066" y="4511174"/>
            <a:ext cx="861637" cy="861637"/>
          </a:xfrm>
          <a:prstGeom prst="rect">
            <a:avLst/>
          </a:prstGeom>
        </p:spPr>
      </p:pic>
      <p:grpSp>
        <p:nvGrpSpPr>
          <p:cNvPr id="4" name="Group 3">
            <a:extLst>
              <a:ext uri="{FF2B5EF4-FFF2-40B4-BE49-F238E27FC236}">
                <a16:creationId xmlns:a16="http://schemas.microsoft.com/office/drawing/2014/main" id="{DD720494-265B-8D70-1937-18DF00B5AFD7}"/>
              </a:ext>
            </a:extLst>
          </p:cNvPr>
          <p:cNvGrpSpPr/>
          <p:nvPr/>
        </p:nvGrpSpPr>
        <p:grpSpPr>
          <a:xfrm>
            <a:off x="6254506" y="1302363"/>
            <a:ext cx="5766652" cy="2780154"/>
            <a:chOff x="-433830" y="1720282"/>
            <a:chExt cx="6314829" cy="3019386"/>
          </a:xfrm>
        </p:grpSpPr>
        <p:sp>
          <p:nvSpPr>
            <p:cNvPr id="15" name="Rounded Rectangle 3">
              <a:extLst>
                <a:ext uri="{FF2B5EF4-FFF2-40B4-BE49-F238E27FC236}">
                  <a16:creationId xmlns:a16="http://schemas.microsoft.com/office/drawing/2014/main" id="{E667A9E2-9BB9-DC02-EDCA-0D4F8CE73A39}"/>
                </a:ext>
              </a:extLst>
            </p:cNvPr>
            <p:cNvSpPr/>
            <p:nvPr/>
          </p:nvSpPr>
          <p:spPr bwMode="auto">
            <a:xfrm>
              <a:off x="127678" y="2004654"/>
              <a:ext cx="5479676" cy="2549918"/>
            </a:xfrm>
            <a:prstGeom prst="roundRect">
              <a:avLst/>
            </a:prstGeom>
            <a:solidFill>
              <a:srgbClr val="F7F6F5"/>
            </a:solid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r>
                <a:rPr lang="en-GB" sz="1400" dirty="0"/>
                <a:t>As we overcome the pandemic, as we prepare necessary reforms and as we speed up the twin green and digital transitions, I believe it is time to also adapt the </a:t>
              </a:r>
              <a:r>
                <a:rPr lang="en-GB" sz="1400" b="1" dirty="0">
                  <a:solidFill>
                    <a:schemeClr val="tx2"/>
                  </a:solidFill>
                </a:rPr>
                <a:t>social rulebook</a:t>
              </a:r>
              <a:r>
                <a:rPr lang="en-GB" sz="1400" dirty="0"/>
                <a:t>. A rulebook which ensures solidarity between generations. A rulebook that rewards entrepreneurs who take care of their employees. Which focuses on jobs and opens up opportunities. Which puts skills, innovation and social protection on an equal footing. </a:t>
              </a:r>
            </a:p>
            <a:p>
              <a:pPr>
                <a:spcAft>
                  <a:spcPts val="600"/>
                </a:spcAft>
              </a:pPr>
              <a:r>
                <a:rPr lang="en-GB" sz="1400" i="1" dirty="0"/>
                <a:t>Commission President von der Leyen, 20 January 2021</a:t>
              </a:r>
              <a:endParaRPr lang="en-GB" altLang="ja-JP" sz="1400" i="1" dirty="0">
                <a:latin typeface="TradeGothic" pitchFamily="2" charset="0"/>
              </a:endParaRPr>
            </a:p>
          </p:txBody>
        </p:sp>
        <p:grpSp>
          <p:nvGrpSpPr>
            <p:cNvPr id="16" name="Group 15">
              <a:extLst>
                <a:ext uri="{FF2B5EF4-FFF2-40B4-BE49-F238E27FC236}">
                  <a16:creationId xmlns:a16="http://schemas.microsoft.com/office/drawing/2014/main" id="{70D1DF86-3F79-96DD-7866-44D1C02D08FF}"/>
                </a:ext>
              </a:extLst>
            </p:cNvPr>
            <p:cNvGrpSpPr/>
            <p:nvPr/>
          </p:nvGrpSpPr>
          <p:grpSpPr>
            <a:xfrm rot="10800000">
              <a:off x="-433830" y="1720282"/>
              <a:ext cx="660450" cy="581995"/>
              <a:chOff x="7861038" y="3268077"/>
              <a:chExt cx="1284647" cy="1132053"/>
            </a:xfrm>
            <a:solidFill>
              <a:srgbClr val="666666"/>
            </a:solidFill>
            <a:effectLst/>
          </p:grpSpPr>
          <p:grpSp>
            <p:nvGrpSpPr>
              <p:cNvPr id="27" name="Group 26">
                <a:extLst>
                  <a:ext uri="{FF2B5EF4-FFF2-40B4-BE49-F238E27FC236}">
                    <a16:creationId xmlns:a16="http://schemas.microsoft.com/office/drawing/2014/main" id="{66B24B07-EDCF-3624-14A7-8ECF4194E8F1}"/>
                  </a:ext>
                </a:extLst>
              </p:cNvPr>
              <p:cNvGrpSpPr/>
              <p:nvPr/>
            </p:nvGrpSpPr>
            <p:grpSpPr>
              <a:xfrm rot="384900">
                <a:off x="7861038" y="3324552"/>
                <a:ext cx="659011" cy="1075578"/>
                <a:chOff x="14478992" y="3389758"/>
                <a:chExt cx="1311411" cy="2140356"/>
              </a:xfrm>
              <a:grpFill/>
              <a:effectLst/>
            </p:grpSpPr>
            <p:sp>
              <p:nvSpPr>
                <p:cNvPr id="31" name="Oval 30">
                  <a:extLst>
                    <a:ext uri="{FF2B5EF4-FFF2-40B4-BE49-F238E27FC236}">
                      <a16:creationId xmlns:a16="http://schemas.microsoft.com/office/drawing/2014/main" id="{E657E220-D354-3433-26E8-E8F07BF36DF4}"/>
                    </a:ext>
                  </a:extLst>
                </p:cNvPr>
                <p:cNvSpPr/>
                <p:nvPr/>
              </p:nvSpPr>
              <p:spPr>
                <a:xfrm>
                  <a:off x="14478992" y="3389758"/>
                  <a:ext cx="1305550" cy="1275646"/>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altLang="ja-JP" sz="1200" b="1" dirty="0">
                    <a:latin typeface="TradeGothic" pitchFamily="2" charset="0"/>
                  </a:endParaRPr>
                </a:p>
              </p:txBody>
            </p:sp>
            <p:sp>
              <p:nvSpPr>
                <p:cNvPr id="32" name="Moon 31">
                  <a:extLst>
                    <a:ext uri="{FF2B5EF4-FFF2-40B4-BE49-F238E27FC236}">
                      <a16:creationId xmlns:a16="http://schemas.microsoft.com/office/drawing/2014/main" id="{ADDFDE60-1816-2AB1-FA7E-60EAE4D37E7E}"/>
                    </a:ext>
                  </a:extLst>
                </p:cNvPr>
                <p:cNvSpPr/>
                <p:nvPr/>
              </p:nvSpPr>
              <p:spPr>
                <a:xfrm rot="12453164">
                  <a:off x="15193607" y="3773445"/>
                  <a:ext cx="596796" cy="1756669"/>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altLang="ja-JP" sz="1200" b="1" dirty="0">
                    <a:latin typeface="TradeGothic" pitchFamily="2" charset="0"/>
                  </a:endParaRPr>
                </a:p>
              </p:txBody>
            </p:sp>
          </p:grpSp>
          <p:grpSp>
            <p:nvGrpSpPr>
              <p:cNvPr id="28" name="Group 27">
                <a:extLst>
                  <a:ext uri="{FF2B5EF4-FFF2-40B4-BE49-F238E27FC236}">
                    <a16:creationId xmlns:a16="http://schemas.microsoft.com/office/drawing/2014/main" id="{FF0957BB-B20F-0D50-89D4-6AAB41787AC1}"/>
                  </a:ext>
                </a:extLst>
              </p:cNvPr>
              <p:cNvGrpSpPr/>
              <p:nvPr/>
            </p:nvGrpSpPr>
            <p:grpSpPr>
              <a:xfrm rot="384900">
                <a:off x="8486705" y="3268077"/>
                <a:ext cx="658980" cy="1131962"/>
                <a:chOff x="13877176" y="3344671"/>
                <a:chExt cx="1311344" cy="2252553"/>
              </a:xfrm>
              <a:grpFill/>
              <a:effectLst/>
            </p:grpSpPr>
            <p:sp>
              <p:nvSpPr>
                <p:cNvPr id="29" name="Oval 28">
                  <a:extLst>
                    <a:ext uri="{FF2B5EF4-FFF2-40B4-BE49-F238E27FC236}">
                      <a16:creationId xmlns:a16="http://schemas.microsoft.com/office/drawing/2014/main" id="{6CBF96CA-C30D-20A2-9F15-5113446C7BDF}"/>
                    </a:ext>
                  </a:extLst>
                </p:cNvPr>
                <p:cNvSpPr/>
                <p:nvPr/>
              </p:nvSpPr>
              <p:spPr>
                <a:xfrm>
                  <a:off x="13877176" y="3344671"/>
                  <a:ext cx="1305549" cy="1497185"/>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altLang="ja-JP" sz="1200" b="1" dirty="0">
                    <a:latin typeface="TradeGothic" pitchFamily="2" charset="0"/>
                  </a:endParaRPr>
                </a:p>
              </p:txBody>
            </p:sp>
            <p:sp>
              <p:nvSpPr>
                <p:cNvPr id="30" name="Moon 29">
                  <a:extLst>
                    <a:ext uri="{FF2B5EF4-FFF2-40B4-BE49-F238E27FC236}">
                      <a16:creationId xmlns:a16="http://schemas.microsoft.com/office/drawing/2014/main" id="{FEB31FA5-28CB-1BF9-5E26-4A694396812F}"/>
                    </a:ext>
                  </a:extLst>
                </p:cNvPr>
                <p:cNvSpPr/>
                <p:nvPr/>
              </p:nvSpPr>
              <p:spPr>
                <a:xfrm rot="12453164">
                  <a:off x="14591719" y="3840548"/>
                  <a:ext cx="596801" cy="1756676"/>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altLang="ja-JP" sz="1200" b="1" dirty="0">
                    <a:latin typeface="TradeGothic" pitchFamily="2" charset="0"/>
                  </a:endParaRPr>
                </a:p>
              </p:txBody>
            </p:sp>
          </p:grpSp>
        </p:grpSp>
        <p:grpSp>
          <p:nvGrpSpPr>
            <p:cNvPr id="17" name="Group 16">
              <a:extLst>
                <a:ext uri="{FF2B5EF4-FFF2-40B4-BE49-F238E27FC236}">
                  <a16:creationId xmlns:a16="http://schemas.microsoft.com/office/drawing/2014/main" id="{5A877850-ED55-A11E-5DBA-68A223878BAA}"/>
                </a:ext>
              </a:extLst>
            </p:cNvPr>
            <p:cNvGrpSpPr/>
            <p:nvPr/>
          </p:nvGrpSpPr>
          <p:grpSpPr>
            <a:xfrm>
              <a:off x="5265383" y="4183782"/>
              <a:ext cx="615616" cy="555886"/>
              <a:chOff x="3286515" y="4360958"/>
              <a:chExt cx="1197435" cy="1081261"/>
            </a:xfrm>
            <a:solidFill>
              <a:srgbClr val="666666"/>
            </a:solidFill>
            <a:effectLst/>
          </p:grpSpPr>
          <p:grpSp>
            <p:nvGrpSpPr>
              <p:cNvPr id="18" name="Group 17">
                <a:extLst>
                  <a:ext uri="{FF2B5EF4-FFF2-40B4-BE49-F238E27FC236}">
                    <a16:creationId xmlns:a16="http://schemas.microsoft.com/office/drawing/2014/main" id="{39A89257-043A-67CE-6A93-EECDFF030738}"/>
                  </a:ext>
                </a:extLst>
              </p:cNvPr>
              <p:cNvGrpSpPr/>
              <p:nvPr/>
            </p:nvGrpSpPr>
            <p:grpSpPr>
              <a:xfrm rot="384900">
                <a:off x="3286515" y="4361343"/>
                <a:ext cx="656067" cy="1080876"/>
                <a:chOff x="5663937" y="6457397"/>
                <a:chExt cx="1305550" cy="2150900"/>
              </a:xfrm>
              <a:grpFill/>
              <a:effectLst/>
            </p:grpSpPr>
            <p:sp>
              <p:nvSpPr>
                <p:cNvPr id="25" name="Oval 24">
                  <a:extLst>
                    <a:ext uri="{FF2B5EF4-FFF2-40B4-BE49-F238E27FC236}">
                      <a16:creationId xmlns:a16="http://schemas.microsoft.com/office/drawing/2014/main" id="{6959D2EC-6DDC-2CC5-081E-4763B77590F1}"/>
                    </a:ext>
                  </a:extLst>
                </p:cNvPr>
                <p:cNvSpPr/>
                <p:nvPr/>
              </p:nvSpPr>
              <p:spPr>
                <a:xfrm>
                  <a:off x="5663937" y="6457397"/>
                  <a:ext cx="1305550" cy="1275660"/>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altLang="ja-JP" sz="1200" b="1" dirty="0">
                    <a:latin typeface="TradeGothic" pitchFamily="2" charset="0"/>
                  </a:endParaRPr>
                </a:p>
              </p:txBody>
            </p:sp>
            <p:sp>
              <p:nvSpPr>
                <p:cNvPr id="26" name="Moon 25">
                  <a:extLst>
                    <a:ext uri="{FF2B5EF4-FFF2-40B4-BE49-F238E27FC236}">
                      <a16:creationId xmlns:a16="http://schemas.microsoft.com/office/drawing/2014/main" id="{C70E5526-6173-B688-BD40-BB3C9FF4B568}"/>
                    </a:ext>
                  </a:extLst>
                </p:cNvPr>
                <p:cNvSpPr/>
                <p:nvPr/>
              </p:nvSpPr>
              <p:spPr>
                <a:xfrm rot="12453164">
                  <a:off x="6342997" y="6851616"/>
                  <a:ext cx="596789" cy="1756681"/>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altLang="ja-JP" sz="1200" b="1" dirty="0">
                    <a:latin typeface="TradeGothic" pitchFamily="2" charset="0"/>
                  </a:endParaRPr>
                </a:p>
              </p:txBody>
            </p:sp>
          </p:grpSp>
          <p:grpSp>
            <p:nvGrpSpPr>
              <p:cNvPr id="20" name="Group 19">
                <a:extLst>
                  <a:ext uri="{FF2B5EF4-FFF2-40B4-BE49-F238E27FC236}">
                    <a16:creationId xmlns:a16="http://schemas.microsoft.com/office/drawing/2014/main" id="{4393C8F0-1CB1-67C0-DA9A-456DE7E13841}"/>
                  </a:ext>
                </a:extLst>
              </p:cNvPr>
              <p:cNvGrpSpPr/>
              <p:nvPr/>
            </p:nvGrpSpPr>
            <p:grpSpPr>
              <a:xfrm rot="384900">
                <a:off x="3827882" y="4360958"/>
                <a:ext cx="656068" cy="1080886"/>
                <a:chOff x="4901671" y="6542338"/>
                <a:chExt cx="1305549" cy="2150925"/>
              </a:xfrm>
              <a:grpFill/>
              <a:effectLst/>
            </p:grpSpPr>
            <p:sp>
              <p:nvSpPr>
                <p:cNvPr id="22" name="Oval 21">
                  <a:extLst>
                    <a:ext uri="{FF2B5EF4-FFF2-40B4-BE49-F238E27FC236}">
                      <a16:creationId xmlns:a16="http://schemas.microsoft.com/office/drawing/2014/main" id="{2F03A9DE-D5CB-0EC7-94AF-77B4349F1912}"/>
                    </a:ext>
                  </a:extLst>
                </p:cNvPr>
                <p:cNvSpPr/>
                <p:nvPr/>
              </p:nvSpPr>
              <p:spPr>
                <a:xfrm>
                  <a:off x="4901671" y="6542338"/>
                  <a:ext cx="1305549" cy="1275662"/>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altLang="ja-JP" sz="1200" b="1" dirty="0">
                    <a:latin typeface="TradeGothic" pitchFamily="2" charset="0"/>
                  </a:endParaRPr>
                </a:p>
              </p:txBody>
            </p:sp>
            <p:sp>
              <p:nvSpPr>
                <p:cNvPr id="24" name="Moon 23">
                  <a:extLst>
                    <a:ext uri="{FF2B5EF4-FFF2-40B4-BE49-F238E27FC236}">
                      <a16:creationId xmlns:a16="http://schemas.microsoft.com/office/drawing/2014/main" id="{16A44694-B2F5-E569-3CF3-185C7DA10FEF}"/>
                    </a:ext>
                  </a:extLst>
                </p:cNvPr>
                <p:cNvSpPr/>
                <p:nvPr/>
              </p:nvSpPr>
              <p:spPr>
                <a:xfrm rot="12453164">
                  <a:off x="5580717" y="6936592"/>
                  <a:ext cx="596793" cy="1756671"/>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altLang="ja-JP" sz="1200" b="1" dirty="0">
                    <a:latin typeface="TradeGothic" pitchFamily="2" charset="0"/>
                  </a:endParaRPr>
                </a:p>
              </p:txBody>
            </p:sp>
          </p:grpSp>
        </p:grpSp>
      </p:grpSp>
      <p:pic>
        <p:nvPicPr>
          <p:cNvPr id="33" name="Picture 2" descr="Image result for ulb llm international business law">
            <a:hlinkClick r:id="rId9"/>
            <a:extLst>
              <a:ext uri="{FF2B5EF4-FFF2-40B4-BE49-F238E27FC236}">
                <a16:creationId xmlns:a16="http://schemas.microsoft.com/office/drawing/2014/main" id="{26511F96-D0C8-16BF-0646-9D7F63D6F2D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944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normAutofit/>
          </a:bodyPr>
          <a:lstStyle/>
          <a:p>
            <a:r>
              <a:rPr lang="en-GB" dirty="0"/>
              <a:t>Just transition – NGO campaigns</a:t>
            </a:r>
          </a:p>
        </p:txBody>
      </p:sp>
      <p:pic>
        <p:nvPicPr>
          <p:cNvPr id="5" name="Picture 4">
            <a:extLst>
              <a:ext uri="{FF2B5EF4-FFF2-40B4-BE49-F238E27FC236}">
                <a16:creationId xmlns:a16="http://schemas.microsoft.com/office/drawing/2014/main" id="{F57C6F6B-EE50-FE9D-9701-D7C867D2B6DC}"/>
              </a:ext>
            </a:extLst>
          </p:cNvPr>
          <p:cNvPicPr>
            <a:picLocks noChangeAspect="1"/>
          </p:cNvPicPr>
          <p:nvPr/>
        </p:nvPicPr>
        <p:blipFill>
          <a:blip r:embed="rId4"/>
          <a:stretch>
            <a:fillRect/>
          </a:stretch>
        </p:blipFill>
        <p:spPr>
          <a:xfrm>
            <a:off x="676275" y="1651591"/>
            <a:ext cx="8988273" cy="4169970"/>
          </a:xfrm>
          <a:prstGeom prst="rect">
            <a:avLst/>
          </a:prstGeom>
        </p:spPr>
      </p:pic>
      <p:pic>
        <p:nvPicPr>
          <p:cNvPr id="7" name="Picture 2" descr="Image result for ulb llm international business law">
            <a:hlinkClick r:id="rId5"/>
            <a:extLst>
              <a:ext uri="{FF2B5EF4-FFF2-40B4-BE49-F238E27FC236}">
                <a16:creationId xmlns:a16="http://schemas.microsoft.com/office/drawing/2014/main" id="{C5C21611-89FE-2DEA-C324-422689B8DEC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9983AA9-8AB3-1FC1-632B-FDC9C0370E1C}"/>
              </a:ext>
            </a:extLst>
          </p:cNvPr>
          <p:cNvPicPr>
            <a:picLocks noChangeAspect="1"/>
          </p:cNvPicPr>
          <p:nvPr/>
        </p:nvPicPr>
        <p:blipFill>
          <a:blip r:embed="rId7"/>
          <a:stretch>
            <a:fillRect/>
          </a:stretch>
        </p:blipFill>
        <p:spPr>
          <a:xfrm>
            <a:off x="9964381" y="3286125"/>
            <a:ext cx="1304925" cy="704850"/>
          </a:xfrm>
          <a:prstGeom prst="rect">
            <a:avLst/>
          </a:prstGeom>
        </p:spPr>
      </p:pic>
    </p:spTree>
    <p:custDataLst>
      <p:tags r:id="rId1"/>
    </p:custDataLst>
    <p:extLst>
      <p:ext uri="{BB962C8B-B14F-4D97-AF65-F5344CB8AC3E}">
        <p14:creationId xmlns:p14="http://schemas.microsoft.com/office/powerpoint/2010/main" val="3905125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ater, riding, wave, surfing&#10;&#10;Description automatically generated">
            <a:extLst>
              <a:ext uri="{FF2B5EF4-FFF2-40B4-BE49-F238E27FC236}">
                <a16:creationId xmlns:a16="http://schemas.microsoft.com/office/drawing/2014/main" id="{5A3C4EE0-1820-48D0-BB74-886D5F8159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02709" y="432858"/>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Focus on the E</a:t>
            </a:r>
          </a:p>
        </p:txBody>
      </p:sp>
    </p:spTree>
    <p:extLst>
      <p:ext uri="{BB962C8B-B14F-4D97-AF65-F5344CB8AC3E}">
        <p14:creationId xmlns:p14="http://schemas.microsoft.com/office/powerpoint/2010/main" val="408218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a:xfrm>
            <a:off x="431800" y="398475"/>
            <a:ext cx="11347400" cy="856800"/>
          </a:xfrm>
        </p:spPr>
        <p:txBody>
          <a:bodyPr/>
          <a:lstStyle/>
          <a:p>
            <a:r>
              <a:rPr lang="en-GB" dirty="0"/>
              <a:t>‘S’ Regulatory landscape  </a:t>
            </a:r>
          </a:p>
        </p:txBody>
      </p:sp>
      <p:grpSp>
        <p:nvGrpSpPr>
          <p:cNvPr id="8" name="Group 7">
            <a:extLst>
              <a:ext uri="{FF2B5EF4-FFF2-40B4-BE49-F238E27FC236}">
                <a16:creationId xmlns:a16="http://schemas.microsoft.com/office/drawing/2014/main" id="{663A6870-74CF-40DD-96D7-30A3A0E5055F}"/>
              </a:ext>
            </a:extLst>
          </p:cNvPr>
          <p:cNvGrpSpPr/>
          <p:nvPr/>
        </p:nvGrpSpPr>
        <p:grpSpPr>
          <a:xfrm>
            <a:off x="1127997" y="1651613"/>
            <a:ext cx="9714426" cy="3030928"/>
            <a:chOff x="796174" y="2187127"/>
            <a:chExt cx="10074752" cy="3248472"/>
          </a:xfrm>
        </p:grpSpPr>
        <p:sp>
          <p:nvSpPr>
            <p:cNvPr id="51" name="Rectangle 50">
              <a:extLst>
                <a:ext uri="{FF2B5EF4-FFF2-40B4-BE49-F238E27FC236}">
                  <a16:creationId xmlns:a16="http://schemas.microsoft.com/office/drawing/2014/main" id="{9FB52B21-D96A-4B25-BCBD-946F17835229}"/>
                </a:ext>
              </a:extLst>
            </p:cNvPr>
            <p:cNvSpPr/>
            <p:nvPr/>
          </p:nvSpPr>
          <p:spPr>
            <a:xfrm rot="2700000">
              <a:off x="8975313" y="2187127"/>
              <a:ext cx="1873250" cy="1873250"/>
            </a:xfrm>
            <a:prstGeom prst="rect">
              <a:avLst/>
            </a:prstGeom>
            <a:solidFill>
              <a:srgbClr val="66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3" name="Group 52">
              <a:extLst>
                <a:ext uri="{FF2B5EF4-FFF2-40B4-BE49-F238E27FC236}">
                  <a16:creationId xmlns:a16="http://schemas.microsoft.com/office/drawing/2014/main" id="{6BB1824B-2B84-4642-929C-BAE3C7397F28}"/>
                </a:ext>
              </a:extLst>
            </p:cNvPr>
            <p:cNvGrpSpPr/>
            <p:nvPr/>
          </p:nvGrpSpPr>
          <p:grpSpPr>
            <a:xfrm rot="16200000">
              <a:off x="7620000" y="3562349"/>
              <a:ext cx="1873250" cy="1873250"/>
              <a:chOff x="819763" y="2196652"/>
              <a:chExt cx="1873250" cy="1873250"/>
            </a:xfrm>
          </p:grpSpPr>
          <p:sp>
            <p:nvSpPr>
              <p:cNvPr id="54" name="Rectangle 53">
                <a:extLst>
                  <a:ext uri="{FF2B5EF4-FFF2-40B4-BE49-F238E27FC236}">
                    <a16:creationId xmlns:a16="http://schemas.microsoft.com/office/drawing/2014/main" id="{AFF8CA0D-5D68-4D0B-A2E7-9B5EA22BA5C7}"/>
                  </a:ext>
                </a:extLst>
              </p:cNvPr>
              <p:cNvSpPr/>
              <p:nvPr/>
            </p:nvSpPr>
            <p:spPr>
              <a:xfrm>
                <a:off x="2238375" y="3590924"/>
                <a:ext cx="428625" cy="4286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Rectangle 54">
                <a:extLst>
                  <a:ext uri="{FF2B5EF4-FFF2-40B4-BE49-F238E27FC236}">
                    <a16:creationId xmlns:a16="http://schemas.microsoft.com/office/drawing/2014/main" id="{39F3D801-251A-4F9D-A521-5807754F8E67}"/>
                  </a:ext>
                </a:extLst>
              </p:cNvPr>
              <p:cNvSpPr/>
              <p:nvPr/>
            </p:nvSpPr>
            <p:spPr>
              <a:xfrm rot="2700000">
                <a:off x="819763" y="2196652"/>
                <a:ext cx="1873250" cy="1873250"/>
              </a:xfrm>
              <a:prstGeom prst="rect">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Rectangle 55">
                <a:extLst>
                  <a:ext uri="{FF2B5EF4-FFF2-40B4-BE49-F238E27FC236}">
                    <a16:creationId xmlns:a16="http://schemas.microsoft.com/office/drawing/2014/main" id="{9DC5EF8A-AA83-4848-B4F9-A28A9994B9DC}"/>
                  </a:ext>
                </a:extLst>
              </p:cNvPr>
              <p:cNvSpPr/>
              <p:nvPr/>
            </p:nvSpPr>
            <p:spPr>
              <a:xfrm>
                <a:off x="2181225" y="3524249"/>
                <a:ext cx="428625" cy="428625"/>
              </a:xfrm>
              <a:prstGeom prst="rect">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1" name="Group 40">
              <a:extLst>
                <a:ext uri="{FF2B5EF4-FFF2-40B4-BE49-F238E27FC236}">
                  <a16:creationId xmlns:a16="http://schemas.microsoft.com/office/drawing/2014/main" id="{0272BF9B-E0DA-4D99-8D36-A999FCBFE992}"/>
                </a:ext>
              </a:extLst>
            </p:cNvPr>
            <p:cNvGrpSpPr/>
            <p:nvPr/>
          </p:nvGrpSpPr>
          <p:grpSpPr>
            <a:xfrm>
              <a:off x="6258538" y="2187127"/>
              <a:ext cx="1873250" cy="1873250"/>
              <a:chOff x="819763" y="2196652"/>
              <a:chExt cx="1873250" cy="1873250"/>
            </a:xfrm>
          </p:grpSpPr>
          <p:sp>
            <p:nvSpPr>
              <p:cNvPr id="42" name="Rectangle 41">
                <a:extLst>
                  <a:ext uri="{FF2B5EF4-FFF2-40B4-BE49-F238E27FC236}">
                    <a16:creationId xmlns:a16="http://schemas.microsoft.com/office/drawing/2014/main" id="{34AC0405-64D4-4434-BD10-75ED2C5997AA}"/>
                  </a:ext>
                </a:extLst>
              </p:cNvPr>
              <p:cNvSpPr/>
              <p:nvPr/>
            </p:nvSpPr>
            <p:spPr>
              <a:xfrm>
                <a:off x="2238375" y="3590924"/>
                <a:ext cx="428625" cy="4286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Rectangle 42">
                <a:extLst>
                  <a:ext uri="{FF2B5EF4-FFF2-40B4-BE49-F238E27FC236}">
                    <a16:creationId xmlns:a16="http://schemas.microsoft.com/office/drawing/2014/main" id="{6ADEE69D-574A-4535-815B-457C32A36A89}"/>
                  </a:ext>
                </a:extLst>
              </p:cNvPr>
              <p:cNvSpPr/>
              <p:nvPr/>
            </p:nvSpPr>
            <p:spPr>
              <a:xfrm rot="2700000">
                <a:off x="819763" y="2196652"/>
                <a:ext cx="1873250" cy="1873250"/>
              </a:xfrm>
              <a:prstGeom prst="rect">
                <a:avLst/>
              </a:prstGeom>
              <a:solidFill>
                <a:srgbClr val="CC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ectangle 43">
                <a:extLst>
                  <a:ext uri="{FF2B5EF4-FFF2-40B4-BE49-F238E27FC236}">
                    <a16:creationId xmlns:a16="http://schemas.microsoft.com/office/drawing/2014/main" id="{94ACC694-1546-42CC-998F-379A1750D5AC}"/>
                  </a:ext>
                </a:extLst>
              </p:cNvPr>
              <p:cNvSpPr/>
              <p:nvPr/>
            </p:nvSpPr>
            <p:spPr>
              <a:xfrm>
                <a:off x="2181225" y="3524249"/>
                <a:ext cx="428625" cy="428625"/>
              </a:xfrm>
              <a:prstGeom prst="rect">
                <a:avLst/>
              </a:prstGeom>
              <a:solidFill>
                <a:srgbClr val="CC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5" name="Group 44">
              <a:extLst>
                <a:ext uri="{FF2B5EF4-FFF2-40B4-BE49-F238E27FC236}">
                  <a16:creationId xmlns:a16="http://schemas.microsoft.com/office/drawing/2014/main" id="{5EFE9580-4531-4FF0-A779-F791122B60E7}"/>
                </a:ext>
              </a:extLst>
            </p:cNvPr>
            <p:cNvGrpSpPr/>
            <p:nvPr/>
          </p:nvGrpSpPr>
          <p:grpSpPr>
            <a:xfrm rot="16200000">
              <a:off x="4895850" y="3562349"/>
              <a:ext cx="1873250" cy="1873250"/>
              <a:chOff x="819763" y="2196652"/>
              <a:chExt cx="1873250" cy="1873250"/>
            </a:xfrm>
          </p:grpSpPr>
          <p:sp>
            <p:nvSpPr>
              <p:cNvPr id="46" name="Rectangle 45">
                <a:extLst>
                  <a:ext uri="{FF2B5EF4-FFF2-40B4-BE49-F238E27FC236}">
                    <a16:creationId xmlns:a16="http://schemas.microsoft.com/office/drawing/2014/main" id="{4EEE34D0-2676-4253-8603-3DD3BC28765F}"/>
                  </a:ext>
                </a:extLst>
              </p:cNvPr>
              <p:cNvSpPr/>
              <p:nvPr/>
            </p:nvSpPr>
            <p:spPr>
              <a:xfrm>
                <a:off x="2238375" y="3590924"/>
                <a:ext cx="428625" cy="4286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Rectangle 46">
                <a:extLst>
                  <a:ext uri="{FF2B5EF4-FFF2-40B4-BE49-F238E27FC236}">
                    <a16:creationId xmlns:a16="http://schemas.microsoft.com/office/drawing/2014/main" id="{50E8A620-9E1D-4FCD-B9E4-BAFAE0477FA5}"/>
                  </a:ext>
                </a:extLst>
              </p:cNvPr>
              <p:cNvSpPr/>
              <p:nvPr/>
            </p:nvSpPr>
            <p:spPr>
              <a:xfrm rot="2700000">
                <a:off x="819763" y="2196652"/>
                <a:ext cx="1873250" cy="1873250"/>
              </a:xfrm>
              <a:prstGeom prst="rect">
                <a:avLst/>
              </a:prstGeom>
              <a:solidFill>
                <a:srgbClr val="99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tangle 47">
                <a:extLst>
                  <a:ext uri="{FF2B5EF4-FFF2-40B4-BE49-F238E27FC236}">
                    <a16:creationId xmlns:a16="http://schemas.microsoft.com/office/drawing/2014/main" id="{BF4B740A-7356-485A-9A43-18FA044EAB9E}"/>
                  </a:ext>
                </a:extLst>
              </p:cNvPr>
              <p:cNvSpPr/>
              <p:nvPr/>
            </p:nvSpPr>
            <p:spPr>
              <a:xfrm>
                <a:off x="2181225" y="3524249"/>
                <a:ext cx="428625" cy="428625"/>
              </a:xfrm>
              <a:prstGeom prst="rect">
                <a:avLst/>
              </a:prstGeom>
              <a:solidFill>
                <a:srgbClr val="99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9" name="Group 28">
              <a:extLst>
                <a:ext uri="{FF2B5EF4-FFF2-40B4-BE49-F238E27FC236}">
                  <a16:creationId xmlns:a16="http://schemas.microsoft.com/office/drawing/2014/main" id="{C751FDC3-76FC-498C-8DC8-B9AABFFB91AD}"/>
                </a:ext>
              </a:extLst>
            </p:cNvPr>
            <p:cNvGrpSpPr/>
            <p:nvPr/>
          </p:nvGrpSpPr>
          <p:grpSpPr>
            <a:xfrm>
              <a:off x="3543913" y="2187127"/>
              <a:ext cx="1873250" cy="1873250"/>
              <a:chOff x="819763" y="2196652"/>
              <a:chExt cx="1873250" cy="1873250"/>
            </a:xfrm>
          </p:grpSpPr>
          <p:sp>
            <p:nvSpPr>
              <p:cNvPr id="30" name="Rectangle 29">
                <a:extLst>
                  <a:ext uri="{FF2B5EF4-FFF2-40B4-BE49-F238E27FC236}">
                    <a16:creationId xmlns:a16="http://schemas.microsoft.com/office/drawing/2014/main" id="{40BCAD52-2B1B-4778-9DDD-1F1042399FA4}"/>
                  </a:ext>
                </a:extLst>
              </p:cNvPr>
              <p:cNvSpPr/>
              <p:nvPr/>
            </p:nvSpPr>
            <p:spPr>
              <a:xfrm>
                <a:off x="2238375" y="3590924"/>
                <a:ext cx="428625" cy="4286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2D3ECAA6-44D2-4830-BA00-7638BA81487E}"/>
                  </a:ext>
                </a:extLst>
              </p:cNvPr>
              <p:cNvSpPr/>
              <p:nvPr/>
            </p:nvSpPr>
            <p:spPr>
              <a:xfrm rot="2700000">
                <a:off x="819763" y="2196652"/>
                <a:ext cx="1873250" cy="1873250"/>
              </a:xfrm>
              <a:prstGeom prst="rect">
                <a:avLst/>
              </a:pr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0B5B4B81-490D-43F2-9651-47921CA099CC}"/>
                  </a:ext>
                </a:extLst>
              </p:cNvPr>
              <p:cNvSpPr/>
              <p:nvPr/>
            </p:nvSpPr>
            <p:spPr>
              <a:xfrm>
                <a:off x="2181225" y="3524249"/>
                <a:ext cx="428625" cy="428625"/>
              </a:xfrm>
              <a:prstGeom prst="rect">
                <a:avLst/>
              </a:pr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5" name="Group 24">
              <a:extLst>
                <a:ext uri="{FF2B5EF4-FFF2-40B4-BE49-F238E27FC236}">
                  <a16:creationId xmlns:a16="http://schemas.microsoft.com/office/drawing/2014/main" id="{288F1AB4-D11F-43F3-B305-5BA962CB1E5D}"/>
                </a:ext>
              </a:extLst>
            </p:cNvPr>
            <p:cNvGrpSpPr/>
            <p:nvPr/>
          </p:nvGrpSpPr>
          <p:grpSpPr>
            <a:xfrm rot="16200000">
              <a:off x="2181225" y="3562349"/>
              <a:ext cx="1873250" cy="1873250"/>
              <a:chOff x="819763" y="2196652"/>
              <a:chExt cx="1873250" cy="1873250"/>
            </a:xfrm>
          </p:grpSpPr>
          <p:sp>
            <p:nvSpPr>
              <p:cNvPr id="26" name="Rectangle 25">
                <a:extLst>
                  <a:ext uri="{FF2B5EF4-FFF2-40B4-BE49-F238E27FC236}">
                    <a16:creationId xmlns:a16="http://schemas.microsoft.com/office/drawing/2014/main" id="{BBA1A9BA-5662-4FD7-8354-5CCF00116597}"/>
                  </a:ext>
                </a:extLst>
              </p:cNvPr>
              <p:cNvSpPr/>
              <p:nvPr/>
            </p:nvSpPr>
            <p:spPr>
              <a:xfrm>
                <a:off x="2238375" y="3590924"/>
                <a:ext cx="428625" cy="4286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22C83D66-07DB-442D-93F6-57DF62697374}"/>
                  </a:ext>
                </a:extLst>
              </p:cNvPr>
              <p:cNvSpPr/>
              <p:nvPr/>
            </p:nvSpPr>
            <p:spPr>
              <a:xfrm rot="2700000">
                <a:off x="819763" y="2196652"/>
                <a:ext cx="1873250" cy="1873250"/>
              </a:xfrm>
              <a:prstGeom prst="rect">
                <a:avLst/>
              </a:prstGeom>
              <a:solidFill>
                <a:srgbClr val="D985B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5E008DAE-BAD0-41A7-AF5F-0FAB79FE9ABE}"/>
                  </a:ext>
                </a:extLst>
              </p:cNvPr>
              <p:cNvSpPr/>
              <p:nvPr/>
            </p:nvSpPr>
            <p:spPr>
              <a:xfrm>
                <a:off x="2181225" y="3524249"/>
                <a:ext cx="428625" cy="428625"/>
              </a:xfrm>
              <a:prstGeom prst="rect">
                <a:avLst/>
              </a:prstGeom>
              <a:solidFill>
                <a:srgbClr val="D985B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 name="Group 5">
              <a:extLst>
                <a:ext uri="{FF2B5EF4-FFF2-40B4-BE49-F238E27FC236}">
                  <a16:creationId xmlns:a16="http://schemas.microsoft.com/office/drawing/2014/main" id="{158FAA9E-FB9C-4075-A97C-492A7D874E1B}"/>
                </a:ext>
              </a:extLst>
            </p:cNvPr>
            <p:cNvGrpSpPr/>
            <p:nvPr/>
          </p:nvGrpSpPr>
          <p:grpSpPr>
            <a:xfrm>
              <a:off x="830262" y="2196652"/>
              <a:ext cx="1873250" cy="1873250"/>
              <a:chOff x="819763" y="2196652"/>
              <a:chExt cx="1873250" cy="1873250"/>
            </a:xfrm>
          </p:grpSpPr>
          <p:sp>
            <p:nvSpPr>
              <p:cNvPr id="24" name="Rectangle 23">
                <a:extLst>
                  <a:ext uri="{FF2B5EF4-FFF2-40B4-BE49-F238E27FC236}">
                    <a16:creationId xmlns:a16="http://schemas.microsoft.com/office/drawing/2014/main" id="{D95217A4-EE10-4724-AA8D-F28D1DBF0442}"/>
                  </a:ext>
                </a:extLst>
              </p:cNvPr>
              <p:cNvSpPr/>
              <p:nvPr/>
            </p:nvSpPr>
            <p:spPr>
              <a:xfrm>
                <a:off x="2238375" y="3590924"/>
                <a:ext cx="428625" cy="4286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C42F4B0B-71C4-4526-98EF-B7A709059CB6}"/>
                  </a:ext>
                </a:extLst>
              </p:cNvPr>
              <p:cNvSpPr/>
              <p:nvPr/>
            </p:nvSpPr>
            <p:spPr>
              <a:xfrm rot="2700000">
                <a:off x="819763" y="2196652"/>
                <a:ext cx="1873250" cy="1873250"/>
              </a:xfrm>
              <a:prstGeom prst="rect">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8D005B69-A84C-4C7B-AA90-FB3FE8D48303}"/>
                  </a:ext>
                </a:extLst>
              </p:cNvPr>
              <p:cNvSpPr/>
              <p:nvPr/>
            </p:nvSpPr>
            <p:spPr>
              <a:xfrm>
                <a:off x="2181225" y="3524249"/>
                <a:ext cx="428625" cy="428625"/>
              </a:xfrm>
              <a:prstGeom prst="rect">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7" name="TextBox 6">
              <a:extLst>
                <a:ext uri="{FF2B5EF4-FFF2-40B4-BE49-F238E27FC236}">
                  <a16:creationId xmlns:a16="http://schemas.microsoft.com/office/drawing/2014/main" id="{CDC45938-2E5D-4DE4-9029-F60B4C5D03CA}"/>
                </a:ext>
              </a:extLst>
            </p:cNvPr>
            <p:cNvSpPr txBox="1"/>
            <p:nvPr/>
          </p:nvSpPr>
          <p:spPr>
            <a:xfrm>
              <a:off x="796174" y="2894952"/>
              <a:ext cx="1844228" cy="584775"/>
            </a:xfrm>
            <a:prstGeom prst="rect">
              <a:avLst/>
            </a:prstGeom>
            <a:noFill/>
          </p:spPr>
          <p:txBody>
            <a:bodyPr wrap="square" rtlCol="0">
              <a:spAutoFit/>
            </a:bodyPr>
            <a:lstStyle/>
            <a:p>
              <a:pPr algn="ctr"/>
              <a:r>
                <a:rPr lang="fr-BE" sz="1600" dirty="0">
                  <a:solidFill>
                    <a:schemeClr val="bg1"/>
                  </a:solidFill>
                </a:rPr>
                <a:t>​[Social </a:t>
              </a:r>
              <a:r>
                <a:rPr lang="fr-BE" sz="1600" dirty="0" err="1">
                  <a:solidFill>
                    <a:schemeClr val="bg1"/>
                  </a:solidFill>
                </a:rPr>
                <a:t>Taxonomy</a:t>
              </a:r>
              <a:r>
                <a:rPr lang="fr-BE" sz="1600" dirty="0">
                  <a:solidFill>
                    <a:schemeClr val="bg1"/>
                  </a:solidFill>
                </a:rPr>
                <a:t>]</a:t>
              </a:r>
            </a:p>
            <a:p>
              <a:pPr algn="ctr"/>
              <a:endParaRPr lang="en-GB" sz="1600" dirty="0">
                <a:solidFill>
                  <a:schemeClr val="bg1"/>
                </a:solidFill>
              </a:endParaRPr>
            </a:p>
          </p:txBody>
        </p:sp>
        <p:sp>
          <p:nvSpPr>
            <p:cNvPr id="57" name="TextBox 56">
              <a:extLst>
                <a:ext uri="{FF2B5EF4-FFF2-40B4-BE49-F238E27FC236}">
                  <a16:creationId xmlns:a16="http://schemas.microsoft.com/office/drawing/2014/main" id="{4E5B26CD-AEBF-41ED-9F1E-464D01FE9D92}"/>
                </a:ext>
              </a:extLst>
            </p:cNvPr>
            <p:cNvSpPr txBox="1"/>
            <p:nvPr/>
          </p:nvSpPr>
          <p:spPr>
            <a:xfrm>
              <a:off x="3546922" y="2784454"/>
              <a:ext cx="1844228" cy="830997"/>
            </a:xfrm>
            <a:prstGeom prst="rect">
              <a:avLst/>
            </a:prstGeom>
            <a:noFill/>
          </p:spPr>
          <p:txBody>
            <a:bodyPr wrap="square" rtlCol="0">
              <a:spAutoFit/>
            </a:bodyPr>
            <a:lstStyle/>
            <a:p>
              <a:pPr algn="ctr"/>
              <a:r>
                <a:rPr lang="fr-BE" sz="1600" dirty="0" err="1">
                  <a:solidFill>
                    <a:schemeClr val="bg1"/>
                  </a:solidFill>
                </a:rPr>
                <a:t>Pay</a:t>
              </a:r>
              <a:r>
                <a:rPr lang="fr-BE" sz="1600" dirty="0">
                  <a:solidFill>
                    <a:schemeClr val="bg1"/>
                  </a:solidFill>
                </a:rPr>
                <a:t> </a:t>
              </a:r>
              <a:r>
                <a:rPr lang="fr-BE" sz="1600" dirty="0" err="1">
                  <a:solidFill>
                    <a:schemeClr val="bg1"/>
                  </a:solidFill>
                </a:rPr>
                <a:t>Transparency</a:t>
              </a:r>
              <a:r>
                <a:rPr lang="fr-BE" sz="1600" dirty="0">
                  <a:solidFill>
                    <a:schemeClr val="bg1"/>
                  </a:solidFill>
                </a:rPr>
                <a:t> Directive </a:t>
              </a:r>
            </a:p>
            <a:p>
              <a:pPr algn="ctr"/>
              <a:endParaRPr lang="en-GB" sz="1600" dirty="0">
                <a:solidFill>
                  <a:schemeClr val="bg1"/>
                </a:solidFill>
              </a:endParaRPr>
            </a:p>
          </p:txBody>
        </p:sp>
        <p:sp>
          <p:nvSpPr>
            <p:cNvPr id="58" name="TextBox 57">
              <a:extLst>
                <a:ext uri="{FF2B5EF4-FFF2-40B4-BE49-F238E27FC236}">
                  <a16:creationId xmlns:a16="http://schemas.microsoft.com/office/drawing/2014/main" id="{4E052681-3034-420D-BEE3-7570A5C6291E}"/>
                </a:ext>
              </a:extLst>
            </p:cNvPr>
            <p:cNvSpPr txBox="1"/>
            <p:nvPr/>
          </p:nvSpPr>
          <p:spPr>
            <a:xfrm>
              <a:off x="6290122" y="2644767"/>
              <a:ext cx="1844228" cy="626747"/>
            </a:xfrm>
            <a:prstGeom prst="rect">
              <a:avLst/>
            </a:prstGeom>
            <a:noFill/>
          </p:spPr>
          <p:txBody>
            <a:bodyPr wrap="square" rtlCol="0">
              <a:spAutoFit/>
            </a:bodyPr>
            <a:lstStyle/>
            <a:p>
              <a:pPr algn="ctr"/>
              <a:r>
                <a:rPr lang="fr-BE" sz="1600" dirty="0" err="1">
                  <a:solidFill>
                    <a:schemeClr val="bg1"/>
                  </a:solidFill>
                </a:rPr>
                <a:t>Forced</a:t>
              </a:r>
              <a:r>
                <a:rPr lang="fr-BE" sz="1600" dirty="0">
                  <a:solidFill>
                    <a:schemeClr val="bg1"/>
                  </a:solidFill>
                </a:rPr>
                <a:t> Labour Ban </a:t>
              </a:r>
              <a:r>
                <a:rPr lang="fr-BE" sz="1600" dirty="0" err="1">
                  <a:solidFill>
                    <a:schemeClr val="bg1"/>
                  </a:solidFill>
                </a:rPr>
                <a:t>Regulation</a:t>
              </a:r>
              <a:endParaRPr lang="fr-BE" sz="1600" dirty="0">
                <a:solidFill>
                  <a:schemeClr val="bg1"/>
                </a:solidFill>
              </a:endParaRPr>
            </a:p>
          </p:txBody>
        </p:sp>
        <p:sp>
          <p:nvSpPr>
            <p:cNvPr id="59" name="TextBox 58">
              <a:extLst>
                <a:ext uri="{FF2B5EF4-FFF2-40B4-BE49-F238E27FC236}">
                  <a16:creationId xmlns:a16="http://schemas.microsoft.com/office/drawing/2014/main" id="{59716D01-2B1E-4D56-B05A-0AFBE343FDD5}"/>
                </a:ext>
              </a:extLst>
            </p:cNvPr>
            <p:cNvSpPr txBox="1"/>
            <p:nvPr/>
          </p:nvSpPr>
          <p:spPr>
            <a:xfrm>
              <a:off x="9026698" y="2619566"/>
              <a:ext cx="1844228" cy="626747"/>
            </a:xfrm>
            <a:prstGeom prst="rect">
              <a:avLst/>
            </a:prstGeom>
            <a:noFill/>
          </p:spPr>
          <p:txBody>
            <a:bodyPr wrap="square" rtlCol="0">
              <a:spAutoFit/>
            </a:bodyPr>
            <a:lstStyle/>
            <a:p>
              <a:pPr algn="ctr"/>
              <a:r>
                <a:rPr lang="fr-BE" sz="1600" dirty="0">
                  <a:solidFill>
                    <a:schemeClr val="bg1"/>
                  </a:solidFill>
                </a:rPr>
                <a:t>Platform Work Directive</a:t>
              </a:r>
            </a:p>
          </p:txBody>
        </p:sp>
        <p:sp>
          <p:nvSpPr>
            <p:cNvPr id="60" name="TextBox 59">
              <a:extLst>
                <a:ext uri="{FF2B5EF4-FFF2-40B4-BE49-F238E27FC236}">
                  <a16:creationId xmlns:a16="http://schemas.microsoft.com/office/drawing/2014/main" id="{3941E981-7360-4F13-AB3F-30AFA57ECC30}"/>
                </a:ext>
              </a:extLst>
            </p:cNvPr>
            <p:cNvSpPr txBox="1"/>
            <p:nvPr/>
          </p:nvSpPr>
          <p:spPr>
            <a:xfrm>
              <a:off x="2195736" y="4006532"/>
              <a:ext cx="1844228" cy="830997"/>
            </a:xfrm>
            <a:prstGeom prst="rect">
              <a:avLst/>
            </a:prstGeom>
            <a:noFill/>
          </p:spPr>
          <p:txBody>
            <a:bodyPr wrap="square" rtlCol="0">
              <a:spAutoFit/>
            </a:bodyPr>
            <a:lstStyle/>
            <a:p>
              <a:pPr algn="ctr"/>
              <a:r>
                <a:rPr lang="fr-BE" sz="1600" dirty="0">
                  <a:solidFill>
                    <a:schemeClr val="bg1"/>
                  </a:solidFill>
                </a:rPr>
                <a:t>​</a:t>
              </a:r>
              <a:r>
                <a:rPr lang="fr-BE" sz="1600" dirty="0" err="1">
                  <a:solidFill>
                    <a:schemeClr val="bg1"/>
                  </a:solidFill>
                </a:rPr>
                <a:t>Implementation</a:t>
              </a:r>
              <a:r>
                <a:rPr lang="fr-BE" sz="1600" dirty="0">
                  <a:solidFill>
                    <a:schemeClr val="bg1"/>
                  </a:solidFill>
                </a:rPr>
                <a:t> Minimum </a:t>
              </a:r>
              <a:r>
                <a:rPr lang="fr-BE" sz="1600" dirty="0" err="1">
                  <a:solidFill>
                    <a:schemeClr val="bg1"/>
                  </a:solidFill>
                </a:rPr>
                <a:t>Wages</a:t>
              </a:r>
              <a:r>
                <a:rPr lang="fr-BE" sz="1600" dirty="0">
                  <a:solidFill>
                    <a:schemeClr val="bg1"/>
                  </a:solidFill>
                </a:rPr>
                <a:t> Directive</a:t>
              </a:r>
            </a:p>
          </p:txBody>
        </p:sp>
        <p:sp>
          <p:nvSpPr>
            <p:cNvPr id="65" name="TextBox 64">
              <a:extLst>
                <a:ext uri="{FF2B5EF4-FFF2-40B4-BE49-F238E27FC236}">
                  <a16:creationId xmlns:a16="http://schemas.microsoft.com/office/drawing/2014/main" id="{7F711570-315C-4973-8615-915A5ADBB409}"/>
                </a:ext>
              </a:extLst>
            </p:cNvPr>
            <p:cNvSpPr txBox="1"/>
            <p:nvPr/>
          </p:nvSpPr>
          <p:spPr>
            <a:xfrm>
              <a:off x="4910361" y="4006532"/>
              <a:ext cx="1844228" cy="1077218"/>
            </a:xfrm>
            <a:prstGeom prst="rect">
              <a:avLst/>
            </a:prstGeom>
            <a:noFill/>
          </p:spPr>
          <p:txBody>
            <a:bodyPr wrap="square" rtlCol="0">
              <a:spAutoFit/>
            </a:bodyPr>
            <a:lstStyle/>
            <a:p>
              <a:pPr algn="ctr"/>
              <a:r>
                <a:rPr lang="fr-BE" sz="1600" dirty="0" err="1">
                  <a:solidFill>
                    <a:schemeClr val="bg1"/>
                  </a:solidFill>
                </a:rPr>
                <a:t>Implementation</a:t>
              </a:r>
              <a:r>
                <a:rPr lang="fr-BE" sz="1600" dirty="0">
                  <a:solidFill>
                    <a:schemeClr val="bg1"/>
                  </a:solidFill>
                </a:rPr>
                <a:t> </a:t>
              </a:r>
              <a:r>
                <a:rPr lang="fr-BE" sz="1600" dirty="0" err="1">
                  <a:solidFill>
                    <a:schemeClr val="bg1"/>
                  </a:solidFill>
                </a:rPr>
                <a:t>Women</a:t>
              </a:r>
              <a:r>
                <a:rPr lang="fr-BE" sz="1600" dirty="0">
                  <a:solidFill>
                    <a:schemeClr val="bg1"/>
                  </a:solidFill>
                </a:rPr>
                <a:t> on </a:t>
              </a:r>
              <a:r>
                <a:rPr lang="fr-BE" sz="1600" dirty="0" err="1">
                  <a:solidFill>
                    <a:schemeClr val="bg1"/>
                  </a:solidFill>
                </a:rPr>
                <a:t>Boards</a:t>
              </a:r>
              <a:r>
                <a:rPr lang="fr-BE" sz="1600" dirty="0">
                  <a:solidFill>
                    <a:schemeClr val="bg1"/>
                  </a:solidFill>
                </a:rPr>
                <a:t> Directive</a:t>
              </a:r>
            </a:p>
            <a:p>
              <a:pPr algn="ctr"/>
              <a:endParaRPr lang="en-GB" sz="1600" dirty="0">
                <a:solidFill>
                  <a:schemeClr val="bg1"/>
                </a:solidFill>
              </a:endParaRPr>
            </a:p>
          </p:txBody>
        </p:sp>
        <p:sp>
          <p:nvSpPr>
            <p:cNvPr id="66" name="TextBox 65">
              <a:extLst>
                <a:ext uri="{FF2B5EF4-FFF2-40B4-BE49-F238E27FC236}">
                  <a16:creationId xmlns:a16="http://schemas.microsoft.com/office/drawing/2014/main" id="{5E7AF4B9-315E-4EF4-AE34-10A5B23A9D29}"/>
                </a:ext>
              </a:extLst>
            </p:cNvPr>
            <p:cNvSpPr txBox="1"/>
            <p:nvPr/>
          </p:nvSpPr>
          <p:spPr>
            <a:xfrm>
              <a:off x="7634511" y="4006532"/>
              <a:ext cx="1844228" cy="890642"/>
            </a:xfrm>
            <a:prstGeom prst="rect">
              <a:avLst/>
            </a:prstGeom>
            <a:noFill/>
          </p:spPr>
          <p:txBody>
            <a:bodyPr wrap="square" rtlCol="0">
              <a:spAutoFit/>
            </a:bodyPr>
            <a:lstStyle/>
            <a:p>
              <a:pPr algn="ctr"/>
              <a:br>
                <a:rPr lang="fr-BE" sz="1600" dirty="0">
                  <a:solidFill>
                    <a:schemeClr val="bg1"/>
                  </a:solidFill>
                </a:rPr>
              </a:br>
              <a:r>
                <a:rPr lang="fr-BE" sz="1600" dirty="0">
                  <a:solidFill>
                    <a:schemeClr val="bg1"/>
                  </a:solidFill>
                </a:rPr>
                <a:t>Work-life Balance Directive</a:t>
              </a:r>
            </a:p>
          </p:txBody>
        </p:sp>
      </p:grpSp>
      <p:sp>
        <p:nvSpPr>
          <p:cNvPr id="3" name="Rectangle 2">
            <a:extLst>
              <a:ext uri="{FF2B5EF4-FFF2-40B4-BE49-F238E27FC236}">
                <a16:creationId xmlns:a16="http://schemas.microsoft.com/office/drawing/2014/main" id="{8EC8BE0D-0C08-36E6-DA4B-079853BD432D}"/>
              </a:ext>
            </a:extLst>
          </p:cNvPr>
          <p:cNvSpPr/>
          <p:nvPr/>
        </p:nvSpPr>
        <p:spPr>
          <a:xfrm>
            <a:off x="485227" y="5193761"/>
            <a:ext cx="11221545" cy="1007288"/>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1950" lvl="1" indent="-276225"/>
            <a:r>
              <a:rPr lang="en-GB" dirty="0">
                <a:solidFill>
                  <a:schemeClr val="tx1"/>
                </a:solidFill>
                <a:sym typeface="Wingdings" panose="05000000000000000000" pitchFamily="2" charset="2"/>
              </a:rPr>
              <a:t>&gt;    Minimum Safeguards Taxonomy / SFDR </a:t>
            </a:r>
          </a:p>
          <a:p>
            <a:pPr marL="447675" lvl="2" indent="-361950">
              <a:buFont typeface="Arial" panose="020B0604020202020204" pitchFamily="34" charset="0"/>
              <a:buChar char="&gt;"/>
            </a:pPr>
            <a:r>
              <a:rPr lang="en-GB" dirty="0">
                <a:solidFill>
                  <a:schemeClr val="tx1"/>
                </a:solidFill>
                <a:sym typeface="Wingdings" panose="05000000000000000000" pitchFamily="2" charset="2"/>
              </a:rPr>
              <a:t>Disclosure &amp; reporting of the social landscape – CSRD </a:t>
            </a:r>
          </a:p>
          <a:p>
            <a:pPr marL="85725" lvl="2"/>
            <a:endParaRPr lang="en-GB" dirty="0">
              <a:solidFill>
                <a:schemeClr val="tx1"/>
              </a:solidFill>
              <a:sym typeface="Wingdings" panose="05000000000000000000" pitchFamily="2" charset="2"/>
            </a:endParaRPr>
          </a:p>
        </p:txBody>
      </p:sp>
      <p:pic>
        <p:nvPicPr>
          <p:cNvPr id="9" name="Picture 8">
            <a:extLst>
              <a:ext uri="{FF2B5EF4-FFF2-40B4-BE49-F238E27FC236}">
                <a16:creationId xmlns:a16="http://schemas.microsoft.com/office/drawing/2014/main" id="{F6A5818B-6D7A-D048-0D63-5FA80DF7B25C}"/>
              </a:ext>
            </a:extLst>
          </p:cNvPr>
          <p:cNvPicPr>
            <a:picLocks noChangeAspect="1"/>
          </p:cNvPicPr>
          <p:nvPr/>
        </p:nvPicPr>
        <p:blipFill>
          <a:blip r:embed="rId4"/>
          <a:stretch>
            <a:fillRect/>
          </a:stretch>
        </p:blipFill>
        <p:spPr>
          <a:xfrm>
            <a:off x="9091451" y="6332048"/>
            <a:ext cx="2349699" cy="474687"/>
          </a:xfrm>
          <a:prstGeom prst="rect">
            <a:avLst/>
          </a:prstGeom>
        </p:spPr>
      </p:pic>
      <p:pic>
        <p:nvPicPr>
          <p:cNvPr id="10" name="Picture 2" descr="Image result for ulb llm international business law">
            <a:hlinkClick r:id="rId5"/>
            <a:extLst>
              <a:ext uri="{FF2B5EF4-FFF2-40B4-BE49-F238E27FC236}">
                <a16:creationId xmlns:a16="http://schemas.microsoft.com/office/drawing/2014/main" id="{31C3C801-B2D4-54E8-1D3D-929250A2742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16047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63602-8C4A-41FE-925E-1C97A6A12396}"/>
              </a:ext>
            </a:extLst>
          </p:cNvPr>
          <p:cNvSpPr>
            <a:spLocks noGrp="1"/>
          </p:cNvSpPr>
          <p:nvPr>
            <p:ph type="title"/>
          </p:nvPr>
        </p:nvSpPr>
        <p:spPr/>
        <p:txBody>
          <a:bodyPr/>
          <a:lstStyle/>
          <a:p>
            <a:r>
              <a:rPr lang="en-GB" dirty="0"/>
              <a:t>Women on Boards Directive	</a:t>
            </a:r>
          </a:p>
        </p:txBody>
      </p:sp>
      <p:sp>
        <p:nvSpPr>
          <p:cNvPr id="3" name="Content Placeholder 2">
            <a:extLst>
              <a:ext uri="{FF2B5EF4-FFF2-40B4-BE49-F238E27FC236}">
                <a16:creationId xmlns:a16="http://schemas.microsoft.com/office/drawing/2014/main" id="{F0A79853-91C8-4EB2-8C40-F4472E05ED40}"/>
              </a:ext>
            </a:extLst>
          </p:cNvPr>
          <p:cNvSpPr>
            <a:spLocks noGrp="1"/>
          </p:cNvSpPr>
          <p:nvPr>
            <p:ph sz="quarter" idx="11"/>
          </p:nvPr>
        </p:nvSpPr>
        <p:spPr/>
        <p:txBody>
          <a:bodyPr/>
          <a:lstStyle/>
          <a:p>
            <a:endParaRPr lang="en-GB" dirty="0">
              <a:highlight>
                <a:srgbClr val="FFFF00"/>
              </a:highlight>
            </a:endParaRPr>
          </a:p>
          <a:p>
            <a:endParaRPr lang="en-GB" dirty="0"/>
          </a:p>
        </p:txBody>
      </p:sp>
      <p:sp>
        <p:nvSpPr>
          <p:cNvPr id="67" name="Content Placeholder 4" descr="|">
            <a:extLst>
              <a:ext uri="{FF2B5EF4-FFF2-40B4-BE49-F238E27FC236}">
                <a16:creationId xmlns:a16="http://schemas.microsoft.com/office/drawing/2014/main" id="{A51B8AB9-FD09-43A2-9336-7F45E963BC34}"/>
              </a:ext>
            </a:extLst>
          </p:cNvPr>
          <p:cNvSpPr txBox="1">
            <a:spLocks/>
          </p:cNvSpPr>
          <p:nvPr/>
        </p:nvSpPr>
        <p:spPr>
          <a:xfrm>
            <a:off x="412800" y="1573430"/>
            <a:ext cx="10464749" cy="4427319"/>
          </a:xfrm>
          <a:prstGeom prst="rect">
            <a:avLst/>
          </a:prstGeom>
        </p:spPr>
        <p:txBody>
          <a:bodyPr vert="horz" lIns="0" tIns="45720" rIns="91440" bIns="45720" rtlCol="0">
            <a:normAutofit lnSpcReduction="10000"/>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solidFill>
                  <a:srgbClr val="000000"/>
                </a:solidFill>
              </a:rPr>
              <a:t>Directive (EU) 2022/2381 of the European Parliament and of the Council of 23 November 2022 on improving the gender balance among directors of listed companies and related measures</a:t>
            </a:r>
          </a:p>
          <a:p>
            <a:pPr lvl="1"/>
            <a:r>
              <a:rPr lang="en-GB" sz="1600" dirty="0">
                <a:solidFill>
                  <a:srgbClr val="000000"/>
                </a:solidFill>
              </a:rPr>
              <a:t>Large listed EU companies that do not meet the target of </a:t>
            </a:r>
            <a:r>
              <a:rPr lang="en-GB" sz="1600" b="1" dirty="0">
                <a:solidFill>
                  <a:srgbClr val="000000"/>
                </a:solidFill>
              </a:rPr>
              <a:t>40 % among non-executive board members or 33% among all directors </a:t>
            </a:r>
            <a:r>
              <a:rPr lang="en-GB" sz="1600" dirty="0">
                <a:solidFill>
                  <a:srgbClr val="000000"/>
                </a:solidFill>
              </a:rPr>
              <a:t>of the under-represented sex </a:t>
            </a:r>
            <a:r>
              <a:rPr lang="en-GB" sz="1600" b="1" dirty="0">
                <a:solidFill>
                  <a:srgbClr val="000000"/>
                </a:solidFill>
              </a:rPr>
              <a:t>by 30 June 2026 </a:t>
            </a:r>
            <a:r>
              <a:rPr lang="en-GB" sz="1600" dirty="0">
                <a:solidFill>
                  <a:srgbClr val="000000"/>
                </a:solidFill>
              </a:rPr>
              <a:t>have to ensure fair and transparent selection procedures for the selection of candidates for board positions. Such companies will be required to make appointments on the basis of a comparative analysis of the qualification of candidates by applying clear, gender-neutral and unambiguous criteria and to ensure that applicants are assessed objectively based on their individual merits, irrespective of gender</a:t>
            </a:r>
          </a:p>
          <a:p>
            <a:pPr lvl="1"/>
            <a:r>
              <a:rPr lang="en-GB" sz="1600" dirty="0">
                <a:solidFill>
                  <a:srgbClr val="000000"/>
                </a:solidFill>
              </a:rPr>
              <a:t>Large-listed EU companies also have to undertake individual commitments to reach gender balance among their executive board members.</a:t>
            </a:r>
          </a:p>
          <a:p>
            <a:pPr lvl="1"/>
            <a:r>
              <a:rPr lang="en-GB" sz="1600" dirty="0">
                <a:solidFill>
                  <a:srgbClr val="000000"/>
                </a:solidFill>
              </a:rPr>
              <a:t>Companies that </a:t>
            </a:r>
            <a:r>
              <a:rPr lang="en-GB" sz="1600" b="1" dirty="0">
                <a:solidFill>
                  <a:srgbClr val="000000"/>
                </a:solidFill>
              </a:rPr>
              <a:t>fail</a:t>
            </a:r>
            <a:r>
              <a:rPr lang="en-GB" sz="1600" dirty="0">
                <a:solidFill>
                  <a:srgbClr val="000000"/>
                </a:solidFill>
              </a:rPr>
              <a:t> to meet the objective of the directive </a:t>
            </a:r>
            <a:r>
              <a:rPr lang="en-GB" sz="1600" b="1" dirty="0">
                <a:solidFill>
                  <a:srgbClr val="000000"/>
                </a:solidFill>
              </a:rPr>
              <a:t>must report the reasons and the measures they are taking </a:t>
            </a:r>
            <a:r>
              <a:rPr lang="en-GB" sz="1600" dirty="0">
                <a:solidFill>
                  <a:srgbClr val="000000"/>
                </a:solidFill>
              </a:rPr>
              <a:t>to address this shortcoming</a:t>
            </a:r>
          </a:p>
          <a:p>
            <a:pPr lvl="1"/>
            <a:r>
              <a:rPr lang="en-GB" sz="1600" dirty="0">
                <a:solidFill>
                  <a:srgbClr val="000000"/>
                </a:solidFill>
              </a:rPr>
              <a:t>Member States can foresee </a:t>
            </a:r>
            <a:r>
              <a:rPr lang="en-GB" sz="1600" b="1" dirty="0">
                <a:solidFill>
                  <a:srgbClr val="000000"/>
                </a:solidFill>
              </a:rPr>
              <a:t>penalties</a:t>
            </a:r>
            <a:r>
              <a:rPr lang="en-GB" sz="1600" dirty="0">
                <a:solidFill>
                  <a:srgbClr val="000000"/>
                </a:solidFill>
              </a:rPr>
              <a:t> for companies that fail to comply with selection and reporting obligations</a:t>
            </a:r>
          </a:p>
          <a:p>
            <a:pPr lvl="1"/>
            <a:r>
              <a:rPr lang="en-GB" sz="1600" dirty="0">
                <a:solidFill>
                  <a:srgbClr val="000000"/>
                </a:solidFill>
              </a:rPr>
              <a:t>The directive is meant to be temporary and is </a:t>
            </a:r>
            <a:r>
              <a:rPr lang="en-GB" sz="1600" b="1" dirty="0">
                <a:solidFill>
                  <a:srgbClr val="000000"/>
                </a:solidFill>
              </a:rPr>
              <a:t>set to expire on 31 December 2038</a:t>
            </a:r>
            <a:r>
              <a:rPr lang="en-GB" sz="1600" dirty="0">
                <a:solidFill>
                  <a:srgbClr val="000000"/>
                </a:solidFill>
              </a:rPr>
              <a:t>.</a:t>
            </a:r>
          </a:p>
          <a:p>
            <a:pPr lvl="1"/>
            <a:r>
              <a:rPr lang="en-GB" sz="1600" dirty="0">
                <a:solidFill>
                  <a:srgbClr val="000000"/>
                </a:solidFill>
              </a:rPr>
              <a:t>Many Member States go further already</a:t>
            </a:r>
          </a:p>
        </p:txBody>
      </p:sp>
      <p:pic>
        <p:nvPicPr>
          <p:cNvPr id="4" name="Picture 2" descr="Image result for ulb llm international business law">
            <a:hlinkClick r:id="rId3"/>
            <a:extLst>
              <a:ext uri="{FF2B5EF4-FFF2-40B4-BE49-F238E27FC236}">
                <a16:creationId xmlns:a16="http://schemas.microsoft.com/office/drawing/2014/main" id="{B78340B6-7A8A-CF0F-DBB9-E1492EEE15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261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63602-8C4A-41FE-925E-1C97A6A12396}"/>
              </a:ext>
            </a:extLst>
          </p:cNvPr>
          <p:cNvSpPr>
            <a:spLocks noGrp="1"/>
          </p:cNvSpPr>
          <p:nvPr>
            <p:ph type="title"/>
          </p:nvPr>
        </p:nvSpPr>
        <p:spPr/>
        <p:txBody>
          <a:bodyPr/>
          <a:lstStyle/>
          <a:p>
            <a:r>
              <a:rPr lang="en-GB" dirty="0"/>
              <a:t>Platform Work Directive	</a:t>
            </a:r>
          </a:p>
        </p:txBody>
      </p:sp>
      <p:sp>
        <p:nvSpPr>
          <p:cNvPr id="3" name="Content Placeholder 2">
            <a:extLst>
              <a:ext uri="{FF2B5EF4-FFF2-40B4-BE49-F238E27FC236}">
                <a16:creationId xmlns:a16="http://schemas.microsoft.com/office/drawing/2014/main" id="{F0A79853-91C8-4EB2-8C40-F4472E05ED40}"/>
              </a:ext>
            </a:extLst>
          </p:cNvPr>
          <p:cNvSpPr>
            <a:spLocks noGrp="1"/>
          </p:cNvSpPr>
          <p:nvPr>
            <p:ph sz="quarter" idx="11"/>
          </p:nvPr>
        </p:nvSpPr>
        <p:spPr/>
        <p:txBody>
          <a:bodyPr/>
          <a:lstStyle/>
          <a:p>
            <a:endParaRPr lang="en-GB" dirty="0">
              <a:highlight>
                <a:srgbClr val="FFFF00"/>
              </a:highlight>
            </a:endParaRPr>
          </a:p>
          <a:p>
            <a:endParaRPr lang="en-GB" dirty="0"/>
          </a:p>
        </p:txBody>
      </p:sp>
      <p:sp>
        <p:nvSpPr>
          <p:cNvPr id="67" name="Content Placeholder 4" descr="|">
            <a:extLst>
              <a:ext uri="{FF2B5EF4-FFF2-40B4-BE49-F238E27FC236}">
                <a16:creationId xmlns:a16="http://schemas.microsoft.com/office/drawing/2014/main" id="{A51B8AB9-FD09-43A2-9336-7F45E963BC34}"/>
              </a:ext>
            </a:extLst>
          </p:cNvPr>
          <p:cNvSpPr txBox="1">
            <a:spLocks/>
          </p:cNvSpPr>
          <p:nvPr/>
        </p:nvSpPr>
        <p:spPr>
          <a:xfrm>
            <a:off x="456000" y="1520676"/>
            <a:ext cx="10222249" cy="4694020"/>
          </a:xfrm>
          <a:prstGeom prst="rect">
            <a:avLst/>
          </a:prstGeom>
        </p:spPr>
        <p:txBody>
          <a:bodyPr vert="horz" lIns="0" tIns="45720" rIns="91440" bIns="45720" rtlCol="0">
            <a:normAutofit lnSpcReduction="10000"/>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solidFill>
                  <a:srgbClr val="000000"/>
                </a:solidFill>
              </a:rPr>
              <a:t>“</a:t>
            </a:r>
            <a:r>
              <a:rPr lang="en-GB" sz="1600" i="1" dirty="0">
                <a:solidFill>
                  <a:srgbClr val="000000"/>
                </a:solidFill>
              </a:rPr>
              <a:t>Employment in which organisations or individuals use an online platform to access other organisations or individuals to solve specific problems,​ or to provide specific services in exchange for payment</a:t>
            </a:r>
            <a:r>
              <a:rPr lang="en-GB" sz="1600" dirty="0">
                <a:solidFill>
                  <a:srgbClr val="000000"/>
                </a:solidFill>
              </a:rPr>
              <a:t>”</a:t>
            </a:r>
          </a:p>
          <a:p>
            <a:pPr lvl="1"/>
            <a:r>
              <a:rPr lang="en-GB" sz="1600" dirty="0">
                <a:solidFill>
                  <a:srgbClr val="000000"/>
                </a:solidFill>
              </a:rPr>
              <a:t>Over 28 million people in the EU work through one (or more) of these digital labour platforms in 2023.​ In 2025,​ that number is expected to reach 43 million people</a:t>
            </a:r>
          </a:p>
          <a:p>
            <a:pPr lvl="1"/>
            <a:r>
              <a:rPr lang="en-GB" sz="1600" dirty="0">
                <a:solidFill>
                  <a:srgbClr val="000000"/>
                </a:solidFill>
              </a:rPr>
              <a:t>Workers </a:t>
            </a:r>
            <a:r>
              <a:rPr lang="en-GB" sz="1600" b="1" dirty="0">
                <a:solidFill>
                  <a:srgbClr val="000000"/>
                </a:solidFill>
              </a:rPr>
              <a:t>legally presumed to be employees </a:t>
            </a:r>
            <a:r>
              <a:rPr lang="en-GB" sz="1600" dirty="0">
                <a:solidFill>
                  <a:srgbClr val="000000"/>
                </a:solidFill>
              </a:rPr>
              <a:t>of a digital platform (as opposed to self-employed) if their relationship with the platform fulfils at least two out of five indicators:</a:t>
            </a:r>
          </a:p>
          <a:p>
            <a:pPr lvl="2"/>
            <a:r>
              <a:rPr lang="en-GB" sz="1600" dirty="0">
                <a:solidFill>
                  <a:srgbClr val="000000"/>
                </a:solidFill>
              </a:rPr>
              <a:t>upper limits on the amount of money workers can receive </a:t>
            </a:r>
          </a:p>
          <a:p>
            <a:pPr lvl="2"/>
            <a:r>
              <a:rPr lang="en-GB" sz="1600" dirty="0">
                <a:solidFill>
                  <a:srgbClr val="000000"/>
                </a:solidFill>
              </a:rPr>
              <a:t>supervision of their performance, including by electronic means </a:t>
            </a:r>
          </a:p>
          <a:p>
            <a:pPr lvl="2"/>
            <a:r>
              <a:rPr lang="en-GB" sz="1600" dirty="0">
                <a:solidFill>
                  <a:srgbClr val="000000"/>
                </a:solidFill>
              </a:rPr>
              <a:t>control over the distribution or allocation of tasks </a:t>
            </a:r>
          </a:p>
          <a:p>
            <a:pPr lvl="2"/>
            <a:r>
              <a:rPr lang="en-GB" sz="1600" dirty="0">
                <a:solidFill>
                  <a:srgbClr val="000000"/>
                </a:solidFill>
              </a:rPr>
              <a:t>control over working conditions and restrictions on choosing working hours  </a:t>
            </a:r>
          </a:p>
          <a:p>
            <a:pPr lvl="2"/>
            <a:r>
              <a:rPr lang="en-GB" sz="1600" dirty="0">
                <a:solidFill>
                  <a:srgbClr val="000000"/>
                </a:solidFill>
              </a:rPr>
              <a:t>restrictions on their freedom to organise their work and rules on their appearance or conduct </a:t>
            </a:r>
          </a:p>
          <a:p>
            <a:pPr lvl="1"/>
            <a:r>
              <a:rPr lang="en-GB" sz="1600" dirty="0">
                <a:solidFill>
                  <a:srgbClr val="000000"/>
                </a:solidFill>
              </a:rPr>
              <a:t>Workers will have to be </a:t>
            </a:r>
            <a:r>
              <a:rPr lang="en-GB" sz="1600" b="1" dirty="0">
                <a:solidFill>
                  <a:srgbClr val="000000"/>
                </a:solidFill>
              </a:rPr>
              <a:t>informed about the use of automated monitoring and decision-making systems</a:t>
            </a:r>
            <a:r>
              <a:rPr lang="en-GB" sz="1600" dirty="0">
                <a:solidFill>
                  <a:srgbClr val="000000"/>
                </a:solidFill>
              </a:rPr>
              <a:t>. these systems need to be monitored by qualified staff, who enjoy special protection from adverse treatment. </a:t>
            </a:r>
            <a:r>
              <a:rPr lang="en-GB" sz="1600" b="1" dirty="0">
                <a:solidFill>
                  <a:srgbClr val="000000"/>
                </a:solidFill>
              </a:rPr>
              <a:t>Human oversight</a:t>
            </a:r>
            <a:r>
              <a:rPr lang="en-GB" sz="1600" dirty="0">
                <a:solidFill>
                  <a:srgbClr val="000000"/>
                </a:solidFill>
              </a:rPr>
              <a:t> is also guaranteed for significant decisions such as the suspension of accounts</a:t>
            </a:r>
          </a:p>
          <a:p>
            <a:pPr lvl="2"/>
            <a:endParaRPr lang="en-GB" sz="1600" dirty="0">
              <a:solidFill>
                <a:srgbClr val="000000"/>
              </a:solidFill>
            </a:endParaRPr>
          </a:p>
        </p:txBody>
      </p:sp>
      <p:pic>
        <p:nvPicPr>
          <p:cNvPr id="4" name="Picture 2" descr="Image result for ulb llm international business law">
            <a:hlinkClick r:id="rId3"/>
            <a:extLst>
              <a:ext uri="{FF2B5EF4-FFF2-40B4-BE49-F238E27FC236}">
                <a16:creationId xmlns:a16="http://schemas.microsoft.com/office/drawing/2014/main" id="{B78340B6-7A8A-CF0F-DBB9-E1492EEE15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292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40C6780A-7837-4FCE-B9F2-734D65B9038D}"/>
              </a:ext>
            </a:extLst>
          </p:cNvPr>
          <p:cNvSpPr>
            <a:spLocks noGrp="1"/>
          </p:cNvSpPr>
          <p:nvPr>
            <p:ph type="title"/>
          </p:nvPr>
        </p:nvSpPr>
        <p:spPr/>
        <p:txBody>
          <a:bodyPr/>
          <a:lstStyle/>
          <a:p>
            <a:r>
              <a:rPr lang="fr-BE" dirty="0" err="1"/>
              <a:t>Pay</a:t>
            </a:r>
            <a:r>
              <a:rPr lang="fr-BE" dirty="0"/>
              <a:t> </a:t>
            </a:r>
            <a:r>
              <a:rPr lang="fr-BE" dirty="0" err="1"/>
              <a:t>Transparency</a:t>
            </a:r>
            <a:r>
              <a:rPr lang="fr-BE" dirty="0"/>
              <a:t> Directive</a:t>
            </a:r>
          </a:p>
        </p:txBody>
      </p:sp>
      <p:grpSp>
        <p:nvGrpSpPr>
          <p:cNvPr id="5" name="Group 4">
            <a:extLst>
              <a:ext uri="{FF2B5EF4-FFF2-40B4-BE49-F238E27FC236}">
                <a16:creationId xmlns:a16="http://schemas.microsoft.com/office/drawing/2014/main" id="{26B8F7BC-6CF4-46B0-B3C4-BC6E67881571}"/>
              </a:ext>
            </a:extLst>
          </p:cNvPr>
          <p:cNvGrpSpPr/>
          <p:nvPr/>
        </p:nvGrpSpPr>
        <p:grpSpPr>
          <a:xfrm>
            <a:off x="785815" y="2330604"/>
            <a:ext cx="10355835" cy="3785187"/>
            <a:chOff x="1847851" y="1586335"/>
            <a:chExt cx="9008360" cy="3618359"/>
          </a:xfrm>
        </p:grpSpPr>
        <p:cxnSp>
          <p:nvCxnSpPr>
            <p:cNvPr id="6" name="Straight Connector 5">
              <a:extLst>
                <a:ext uri="{FF2B5EF4-FFF2-40B4-BE49-F238E27FC236}">
                  <a16:creationId xmlns:a16="http://schemas.microsoft.com/office/drawing/2014/main" id="{A5D1968B-5ED7-441B-807F-88AC870AB86F}"/>
                </a:ext>
              </a:extLst>
            </p:cNvPr>
            <p:cNvCxnSpPr>
              <a:cxnSpLocks/>
            </p:cNvCxnSpPr>
            <p:nvPr/>
          </p:nvCxnSpPr>
          <p:spPr>
            <a:xfrm>
              <a:off x="1847851" y="4049833"/>
              <a:ext cx="1983571" cy="0"/>
            </a:xfrm>
            <a:prstGeom prst="line">
              <a:avLst/>
            </a:prstGeom>
            <a:ln w="4445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Content Placeholder 4">
              <a:extLst>
                <a:ext uri="{FF2B5EF4-FFF2-40B4-BE49-F238E27FC236}">
                  <a16:creationId xmlns:a16="http://schemas.microsoft.com/office/drawing/2014/main" id="{DC84CA4A-F9EF-41BB-873A-C920CE20BAFE}"/>
                </a:ext>
              </a:extLst>
            </p:cNvPr>
            <p:cNvSpPr txBox="1">
              <a:spLocks/>
            </p:cNvSpPr>
            <p:nvPr/>
          </p:nvSpPr>
          <p:spPr>
            <a:xfrm>
              <a:off x="1847851" y="4212492"/>
              <a:ext cx="1997821" cy="812448"/>
            </a:xfrm>
            <a:prstGeom prst="rect">
              <a:avLst/>
            </a:prstGeom>
          </p:spPr>
          <p:txBody>
            <a:bodyPr>
              <a:norm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marR="0" lvl="0" indent="-285750" defTabSz="914400" rtl="0" eaLnBrk="1" fontAlgn="auto" latinLnBrk="0" hangingPunct="1">
                <a:lnSpc>
                  <a:spcPct val="100000"/>
                </a:lnSpc>
                <a:spcBef>
                  <a:spcPts val="0"/>
                </a:spcBef>
                <a:spcAft>
                  <a:spcPts val="1200"/>
                </a:spcAft>
                <a:buClr>
                  <a:srgbClr val="AF005F"/>
                </a:buClr>
                <a:buSzTx/>
                <a:buFont typeface="Wingdings" panose="05000000000000000000" pitchFamily="2" charset="2"/>
                <a:buChar char="ü"/>
                <a:tabLst/>
                <a:defRPr/>
              </a:pPr>
              <a:r>
                <a:rPr lang="fr-BE" sz="1400" dirty="0">
                  <a:solidFill>
                    <a:srgbClr val="000000"/>
                  </a:solidFill>
                  <a:latin typeface="Arial"/>
                </a:rPr>
                <a:t>Job </a:t>
              </a:r>
              <a:r>
                <a:rPr lang="en-GB" sz="1400" dirty="0">
                  <a:solidFill>
                    <a:srgbClr val="000000"/>
                  </a:solidFill>
                  <a:latin typeface="Arial"/>
                </a:rPr>
                <a:t>applicants</a:t>
              </a:r>
              <a:r>
                <a:rPr lang="fr-BE" sz="1400" dirty="0">
                  <a:solidFill>
                    <a:srgbClr val="000000"/>
                  </a:solidFill>
                  <a:latin typeface="Arial"/>
                </a:rPr>
                <a:t> </a:t>
              </a:r>
            </a:p>
            <a:p>
              <a:pPr marL="285750" marR="0" lvl="0" indent="-285750" defTabSz="914400" rtl="0" eaLnBrk="1" fontAlgn="auto" latinLnBrk="0" hangingPunct="1">
                <a:lnSpc>
                  <a:spcPct val="100000"/>
                </a:lnSpc>
                <a:spcBef>
                  <a:spcPts val="0"/>
                </a:spcBef>
                <a:spcAft>
                  <a:spcPts val="1200"/>
                </a:spcAft>
                <a:buClr>
                  <a:srgbClr val="AF005F"/>
                </a:buClr>
                <a:buSzTx/>
                <a:buFont typeface="Wingdings" panose="05000000000000000000" pitchFamily="2" charset="2"/>
                <a:buChar char="ü"/>
                <a:tabLst/>
                <a:defRPr/>
              </a:pPr>
              <a:r>
                <a:rPr kumimoji="0" lang="fr-BE" sz="1400" b="0" i="0" u="none" strike="noStrike" kern="1200" cap="none" spc="0" normalizeH="0" baseline="0" noProof="0" dirty="0" err="1">
                  <a:ln>
                    <a:noFill/>
                  </a:ln>
                  <a:solidFill>
                    <a:srgbClr val="000000"/>
                  </a:solidFill>
                  <a:effectLst/>
                  <a:uLnTx/>
                  <a:uFillTx/>
                  <a:latin typeface="Arial"/>
                  <a:ea typeface="+mn-ea"/>
                  <a:cs typeface="Arial" pitchFamily="34" charset="0"/>
                </a:rPr>
                <a:t>Employees</a:t>
              </a:r>
              <a:r>
                <a:rPr kumimoji="0" lang="fr-BE" sz="1400" b="0" i="0" u="none" strike="noStrike" kern="1200" cap="none" spc="0" normalizeH="0" baseline="0" noProof="0" dirty="0">
                  <a:ln>
                    <a:noFill/>
                  </a:ln>
                  <a:solidFill>
                    <a:srgbClr val="000000"/>
                  </a:solidFill>
                  <a:effectLst/>
                  <a:uLnTx/>
                  <a:uFillTx/>
                  <a:latin typeface="Arial"/>
                  <a:ea typeface="+mn-ea"/>
                  <a:cs typeface="Arial" pitchFamily="34" charset="0"/>
                </a:rPr>
                <a:t> </a:t>
              </a:r>
            </a:p>
          </p:txBody>
        </p:sp>
        <p:sp>
          <p:nvSpPr>
            <p:cNvPr id="8" name="Oval 7">
              <a:extLst>
                <a:ext uri="{FF2B5EF4-FFF2-40B4-BE49-F238E27FC236}">
                  <a16:creationId xmlns:a16="http://schemas.microsoft.com/office/drawing/2014/main" id="{B1910DB2-BB83-4C48-AD71-1EDA90D99299}"/>
                </a:ext>
              </a:extLst>
            </p:cNvPr>
            <p:cNvSpPr/>
            <p:nvPr/>
          </p:nvSpPr>
          <p:spPr bwMode="auto">
            <a:xfrm>
              <a:off x="4018761" y="1586335"/>
              <a:ext cx="1983571" cy="1983569"/>
            </a:xfrm>
            <a:prstGeom prst="ellipse">
              <a:avLst/>
            </a:prstGeom>
            <a:solidFill>
              <a:srgbClr val="F6F6F5"/>
            </a:solidFill>
            <a:ln w="57150" cap="flat" cmpd="sng" algn="ctr">
              <a:solidFill>
                <a:srgbClr val="B4B4DA"/>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1400" b="1" i="0" u="none" strike="noStrike" kern="1200" cap="none" spc="0" normalizeH="0" baseline="0" noProof="0" dirty="0" err="1">
                  <a:ln>
                    <a:noFill/>
                  </a:ln>
                  <a:effectLst/>
                  <a:uLnTx/>
                  <a:uFillTx/>
                  <a:latin typeface="Arial"/>
                  <a:ea typeface="+mn-ea"/>
                  <a:cs typeface="Arial"/>
                </a:rPr>
                <a:t>Gender</a:t>
              </a:r>
              <a:r>
                <a:rPr kumimoji="0" lang="fr-BE" sz="1400" b="1" i="0" u="none" strike="noStrike" kern="1200" cap="none" spc="0" normalizeH="0" baseline="0" noProof="0" dirty="0">
                  <a:ln>
                    <a:noFill/>
                  </a:ln>
                  <a:effectLst/>
                  <a:uLnTx/>
                  <a:uFillTx/>
                  <a:latin typeface="Arial"/>
                  <a:ea typeface="+mn-ea"/>
                  <a:cs typeface="Arial"/>
                </a:rPr>
                <a:t> </a:t>
              </a:r>
              <a:r>
                <a:rPr kumimoji="0" lang="fr-BE" sz="1400" b="1" i="0" u="none" strike="noStrike" kern="1200" cap="none" spc="0" normalizeH="0" baseline="0" noProof="0" dirty="0" err="1">
                  <a:ln>
                    <a:noFill/>
                  </a:ln>
                  <a:effectLst/>
                  <a:uLnTx/>
                  <a:uFillTx/>
                  <a:latin typeface="Arial"/>
                  <a:ea typeface="+mn-ea"/>
                  <a:cs typeface="Arial"/>
                </a:rPr>
                <a:t>pay</a:t>
              </a:r>
              <a:r>
                <a:rPr kumimoji="0" lang="fr-BE" sz="1400" b="1" i="0" u="none" strike="noStrike" kern="1200" cap="none" spc="0" normalizeH="0" baseline="0" noProof="0" dirty="0">
                  <a:ln>
                    <a:noFill/>
                  </a:ln>
                  <a:effectLst/>
                  <a:uLnTx/>
                  <a:uFillTx/>
                  <a:latin typeface="Arial"/>
                  <a:ea typeface="+mn-ea"/>
                  <a:cs typeface="Arial"/>
                </a:rPr>
                <a:t> gap (GPG)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1400" b="1" i="0" u="none" strike="noStrike" kern="1200" cap="none" spc="0" normalizeH="0" baseline="0" noProof="0" dirty="0">
                  <a:ln>
                    <a:noFill/>
                  </a:ln>
                  <a:effectLst/>
                  <a:uLnTx/>
                  <a:uFillTx/>
                  <a:latin typeface="Arial"/>
                  <a:ea typeface="+mn-ea"/>
                  <a:cs typeface="Arial"/>
                </a:rPr>
                <a:t> </a:t>
              </a:r>
              <a:r>
                <a:rPr kumimoji="0" lang="fr-BE" sz="1400" b="1" i="0" u="none" strike="noStrike" kern="1200" cap="none" spc="0" normalizeH="0" baseline="0" noProof="0" dirty="0" err="1">
                  <a:ln>
                    <a:noFill/>
                  </a:ln>
                  <a:effectLst/>
                  <a:uLnTx/>
                  <a:uFillTx/>
                  <a:latin typeface="Arial"/>
                  <a:ea typeface="+mn-ea"/>
                  <a:cs typeface="Arial"/>
                </a:rPr>
                <a:t>reporting</a:t>
              </a:r>
              <a:r>
                <a:rPr kumimoji="0" lang="en-BE" sz="1400" b="1" i="0" u="none" strike="noStrike" kern="1200" cap="none" spc="0" normalizeH="0" baseline="0" noProof="0" dirty="0">
                  <a:ln>
                    <a:noFill/>
                  </a:ln>
                  <a:effectLst/>
                  <a:uLnTx/>
                  <a:uFillTx/>
                  <a:latin typeface="Arial"/>
                  <a:ea typeface="+mn-ea"/>
                  <a:cs typeface="Arial"/>
                </a:rPr>
                <a:t> for companies</a:t>
              </a:r>
              <a:br>
                <a:rPr kumimoji="0" lang="en-BE" sz="1400" b="1" i="0" u="none" strike="noStrike" kern="1200" cap="none" spc="0" normalizeH="0" baseline="0" noProof="0" dirty="0">
                  <a:ln>
                    <a:noFill/>
                  </a:ln>
                  <a:effectLst/>
                  <a:uLnTx/>
                  <a:uFillTx/>
                  <a:latin typeface="Arial"/>
                  <a:ea typeface="+mn-ea"/>
                  <a:cs typeface="Arial"/>
                </a:rPr>
              </a:br>
              <a:r>
                <a:rPr kumimoji="0" lang="en-BE" sz="1400" b="1" i="0" u="none" strike="noStrike" kern="1200" cap="none" spc="0" normalizeH="0" baseline="0" noProof="0" dirty="0">
                  <a:ln>
                    <a:noFill/>
                  </a:ln>
                  <a:effectLst/>
                  <a:uLnTx/>
                  <a:uFillTx/>
                  <a:latin typeface="Arial"/>
                  <a:ea typeface="+mn-ea"/>
                  <a:cs typeface="Arial"/>
                </a:rPr>
                <a:t>&gt; 250 employees</a:t>
              </a:r>
              <a:endParaRPr kumimoji="0" lang="fr-BE" sz="1400" b="1" i="0" u="none" strike="noStrike" kern="1200" cap="none" spc="0" normalizeH="0" baseline="0" noProof="0" dirty="0">
                <a:ln>
                  <a:noFill/>
                </a:ln>
                <a:effectLst/>
                <a:uLnTx/>
                <a:uFillTx/>
                <a:latin typeface="Arial"/>
                <a:ea typeface="+mn-ea"/>
                <a:cs typeface="Arial"/>
              </a:endParaRPr>
            </a:p>
          </p:txBody>
        </p:sp>
        <p:sp>
          <p:nvSpPr>
            <p:cNvPr id="9" name="Oval 8">
              <a:extLst>
                <a:ext uri="{FF2B5EF4-FFF2-40B4-BE49-F238E27FC236}">
                  <a16:creationId xmlns:a16="http://schemas.microsoft.com/office/drawing/2014/main" id="{B7A4B021-34C5-4333-BE1B-333703000756}"/>
                </a:ext>
              </a:extLst>
            </p:cNvPr>
            <p:cNvSpPr/>
            <p:nvPr/>
          </p:nvSpPr>
          <p:spPr bwMode="auto">
            <a:xfrm>
              <a:off x="1847851" y="1586335"/>
              <a:ext cx="1983571" cy="1983569"/>
            </a:xfrm>
            <a:prstGeom prst="ellipse">
              <a:avLst/>
            </a:prstGeom>
            <a:solidFill>
              <a:srgbClr val="F6F6F5"/>
            </a:solidFill>
            <a:ln w="57150" cap="flat" cmpd="sng" algn="ctr">
              <a:solidFill>
                <a:schemeClr val="accent3"/>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1400" b="1" i="0" u="none" strike="noStrike" kern="1200" cap="none" spc="0" normalizeH="0" baseline="0" noProof="0" dirty="0">
                  <a:ln>
                    <a:noFill/>
                  </a:ln>
                  <a:effectLst/>
                  <a:uLnTx/>
                  <a:uFillTx/>
                  <a:latin typeface="Arial"/>
                  <a:ea typeface="+mn-ea"/>
                  <a:cs typeface="Arial"/>
                </a:rPr>
                <a:t>Far-</a:t>
              </a:r>
              <a:r>
                <a:rPr kumimoji="0" lang="fr-BE" sz="1400" b="1" i="0" u="none" strike="noStrike" kern="1200" cap="none" spc="0" normalizeH="0" baseline="0" noProof="0" dirty="0" err="1">
                  <a:ln>
                    <a:noFill/>
                  </a:ln>
                  <a:effectLst/>
                  <a:uLnTx/>
                  <a:uFillTx/>
                  <a:latin typeface="Arial"/>
                  <a:ea typeface="+mn-ea"/>
                  <a:cs typeface="Arial"/>
                </a:rPr>
                <a:t>reaching</a:t>
              </a:r>
              <a:r>
                <a:rPr kumimoji="0" lang="fr-BE" sz="1400" b="1" i="0" u="none" strike="noStrike" kern="1200" cap="none" spc="0" normalizeH="0" baseline="0" noProof="0" dirty="0">
                  <a:ln>
                    <a:noFill/>
                  </a:ln>
                  <a:effectLst/>
                  <a:uLnTx/>
                  <a:uFillTx/>
                  <a:latin typeface="Arial"/>
                  <a:ea typeface="+mn-ea"/>
                  <a:cs typeface="Arial"/>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lang="fr-BE" sz="1400" b="1" dirty="0">
                  <a:latin typeface="Arial"/>
                  <a:cs typeface="Arial"/>
                </a:rPr>
                <a:t>information </a:t>
              </a:r>
              <a:r>
                <a:rPr lang="fr-BE" sz="1400" b="1" dirty="0" err="1">
                  <a:latin typeface="Arial"/>
                  <a:cs typeface="Arial"/>
                </a:rPr>
                <a:t>rights</a:t>
              </a:r>
              <a:r>
                <a:rPr lang="fr-BE" sz="1400" b="1" dirty="0">
                  <a:latin typeface="Arial"/>
                  <a:cs typeface="Arial"/>
                </a:rPr>
                <a:t> </a:t>
              </a:r>
              <a:endParaRPr lang="en-BE" sz="1400" b="1" dirty="0">
                <a:latin typeface="Arial"/>
                <a:cs typeface="Arial"/>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BE" sz="1400" b="1" dirty="0">
                  <a:latin typeface="Arial"/>
                  <a:cs typeface="Arial"/>
                </a:rPr>
                <a:t>on (average) salary </a:t>
              </a:r>
              <a:br>
                <a:rPr lang="en-BE" sz="1400" b="1" dirty="0">
                  <a:latin typeface="Arial"/>
                  <a:cs typeface="Arial"/>
                </a:rPr>
              </a:br>
              <a:r>
                <a:rPr lang="en-BE" sz="1400" b="1" dirty="0">
                  <a:latin typeface="Arial"/>
                  <a:cs typeface="Arial"/>
                </a:rPr>
                <a:t>and criteria </a:t>
              </a:r>
              <a:br>
                <a:rPr lang="en-BE" sz="1400" b="1" dirty="0">
                  <a:latin typeface="Arial"/>
                  <a:cs typeface="Arial"/>
                </a:rPr>
              </a:br>
              <a:r>
                <a:rPr lang="en-BE" sz="1400" b="1" dirty="0">
                  <a:latin typeface="Arial"/>
                  <a:cs typeface="Arial"/>
                </a:rPr>
                <a:t>for progression </a:t>
              </a:r>
              <a:endParaRPr kumimoji="0" lang="fr-BE" sz="1400" b="1" i="0" u="none" strike="noStrike" kern="1200" cap="none" spc="0" normalizeH="0" baseline="0" noProof="0" dirty="0">
                <a:ln>
                  <a:noFill/>
                </a:ln>
                <a:effectLst/>
                <a:uLnTx/>
                <a:uFillTx/>
                <a:latin typeface="Arial"/>
                <a:ea typeface="+mn-ea"/>
                <a:cs typeface="Arial"/>
              </a:endParaRPr>
            </a:p>
          </p:txBody>
        </p:sp>
        <p:sp>
          <p:nvSpPr>
            <p:cNvPr id="10" name="Oval 9">
              <a:extLst>
                <a:ext uri="{FF2B5EF4-FFF2-40B4-BE49-F238E27FC236}">
                  <a16:creationId xmlns:a16="http://schemas.microsoft.com/office/drawing/2014/main" id="{DD7576FD-7505-4111-A67E-6CBE2FB403BD}"/>
                </a:ext>
              </a:extLst>
            </p:cNvPr>
            <p:cNvSpPr/>
            <p:nvPr/>
          </p:nvSpPr>
          <p:spPr bwMode="auto">
            <a:xfrm>
              <a:off x="6189670" y="1586335"/>
              <a:ext cx="1983571" cy="1983569"/>
            </a:xfrm>
            <a:prstGeom prst="ellipse">
              <a:avLst/>
            </a:prstGeom>
            <a:solidFill>
              <a:srgbClr val="F6F6F5"/>
            </a:solidFill>
            <a:ln w="57150" cap="flat" cmpd="sng" algn="ctr">
              <a:solidFill>
                <a:srgbClr val="AED6FF"/>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1400" b="1" i="0" u="none" strike="noStrike" kern="1200" cap="none" spc="0" normalizeH="0" baseline="0" noProof="0" dirty="0">
                  <a:ln>
                    <a:noFill/>
                  </a:ln>
                  <a:effectLst/>
                  <a:uLnTx/>
                  <a:uFillTx/>
                  <a:latin typeface="Arial"/>
                  <a:ea typeface="+mn-ea"/>
                  <a:cs typeface="Arial"/>
                </a:rPr>
                <a:t>If GPG + 5%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1400" b="1" i="0" u="none" strike="noStrike" kern="1200" cap="none" spc="0" normalizeH="0" baseline="0" noProof="0" dirty="0">
                  <a:ln>
                    <a:noFill/>
                  </a:ln>
                  <a:effectLst/>
                  <a:uLnTx/>
                  <a:uFillTx/>
                  <a:latin typeface="Arial"/>
                  <a:ea typeface="+mn-ea"/>
                  <a:cs typeface="Arial"/>
                  <a:sym typeface="Wingdings" panose="05000000000000000000" pitchFamily="2" charset="2"/>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nl-BE" sz="1400" b="1" i="0" u="none" strike="noStrike" kern="1200" cap="none" spc="0" normalizeH="0" baseline="0" noProof="0" dirty="0">
                  <a:ln>
                    <a:noFill/>
                  </a:ln>
                  <a:effectLst/>
                  <a:uLnTx/>
                  <a:uFillTx/>
                  <a:latin typeface="Arial"/>
                  <a:ea typeface="+mn-ea"/>
                  <a:cs typeface="Arial"/>
                </a:rPr>
                <a:t>A</a:t>
              </a:r>
              <a:r>
                <a:rPr kumimoji="0" lang="en-BE" sz="1400" b="1" i="0" u="none" strike="noStrike" kern="1200" cap="none" spc="0" normalizeH="0" baseline="0" noProof="0" dirty="0" err="1">
                  <a:ln>
                    <a:noFill/>
                  </a:ln>
                  <a:effectLst/>
                  <a:uLnTx/>
                  <a:uFillTx/>
                  <a:latin typeface="Arial"/>
                  <a:ea typeface="+mn-ea"/>
                  <a:cs typeface="Arial"/>
                </a:rPr>
                <a:t>ction</a:t>
              </a:r>
              <a:r>
                <a:rPr kumimoji="0" lang="en-BE" sz="1400" b="1" i="0" u="none" strike="noStrike" kern="1200" cap="none" spc="0" normalizeH="0" baseline="0" noProof="0" dirty="0">
                  <a:ln>
                    <a:noFill/>
                  </a:ln>
                  <a:effectLst/>
                  <a:uLnTx/>
                  <a:uFillTx/>
                  <a:latin typeface="Arial"/>
                  <a:ea typeface="+mn-ea"/>
                  <a:cs typeface="Arial"/>
                </a:rPr>
                <a:t> plan (“</a:t>
              </a:r>
              <a:r>
                <a:rPr kumimoji="0" lang="fr-BE" sz="1400" b="1" i="0" u="none" strike="noStrike" kern="1200" cap="none" spc="0" normalizeH="0" baseline="0" noProof="0" dirty="0">
                  <a:ln>
                    <a:noFill/>
                  </a:ln>
                  <a:effectLst/>
                  <a:uLnTx/>
                  <a:uFillTx/>
                  <a:latin typeface="Arial"/>
                  <a:ea typeface="+mn-ea"/>
                  <a:cs typeface="Arial"/>
                </a:rPr>
                <a:t>joint </a:t>
              </a:r>
              <a:r>
                <a:rPr kumimoji="0" lang="fr-BE" sz="1400" b="1" i="0" u="none" strike="noStrike" kern="1200" cap="none" spc="0" normalizeH="0" baseline="0" noProof="0" dirty="0" err="1">
                  <a:ln>
                    <a:noFill/>
                  </a:ln>
                  <a:effectLst/>
                  <a:uLnTx/>
                  <a:uFillTx/>
                  <a:latin typeface="Arial"/>
                  <a:ea typeface="+mn-ea"/>
                  <a:cs typeface="Arial"/>
                </a:rPr>
                <a:t>pay</a:t>
              </a:r>
              <a:r>
                <a:rPr kumimoji="0" lang="fr-BE" sz="1400" b="1" i="0" u="none" strike="noStrike" kern="1200" cap="none" spc="0" normalizeH="0" baseline="0" noProof="0" dirty="0">
                  <a:ln>
                    <a:noFill/>
                  </a:ln>
                  <a:effectLst/>
                  <a:uLnTx/>
                  <a:uFillTx/>
                  <a:latin typeface="Arial"/>
                  <a:ea typeface="+mn-ea"/>
                  <a:cs typeface="Arial"/>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lang="fr-BE" sz="1400" b="1" dirty="0" err="1">
                  <a:latin typeface="Arial"/>
                  <a:cs typeface="Arial"/>
                </a:rPr>
                <a:t>Assessment</a:t>
              </a:r>
              <a:r>
                <a:rPr lang="en-BE" sz="1400" b="1" dirty="0">
                  <a:latin typeface="Arial"/>
                  <a:cs typeface="Arial"/>
                </a:rPr>
                <a:t>”)</a:t>
              </a:r>
              <a:r>
                <a:rPr lang="fr-BE" sz="1400" b="1" dirty="0">
                  <a:latin typeface="Arial"/>
                  <a:cs typeface="Arial"/>
                </a:rPr>
                <a:t> </a:t>
              </a:r>
              <a:endParaRPr kumimoji="0" lang="fr-BE" sz="1400" b="1" i="0" u="none" strike="noStrike" kern="1200" cap="none" spc="0" normalizeH="0" baseline="0" noProof="0" dirty="0">
                <a:ln>
                  <a:noFill/>
                </a:ln>
                <a:effectLst/>
                <a:uLnTx/>
                <a:uFillTx/>
                <a:latin typeface="Arial"/>
                <a:ea typeface="+mn-ea"/>
                <a:cs typeface="Arial"/>
              </a:endParaRPr>
            </a:p>
          </p:txBody>
        </p:sp>
        <p:sp>
          <p:nvSpPr>
            <p:cNvPr id="11" name="Oval 10">
              <a:extLst>
                <a:ext uri="{FF2B5EF4-FFF2-40B4-BE49-F238E27FC236}">
                  <a16:creationId xmlns:a16="http://schemas.microsoft.com/office/drawing/2014/main" id="{87C3E69E-6A05-40DA-88DF-89BDC72BC477}"/>
                </a:ext>
              </a:extLst>
            </p:cNvPr>
            <p:cNvSpPr/>
            <p:nvPr/>
          </p:nvSpPr>
          <p:spPr bwMode="auto">
            <a:xfrm>
              <a:off x="8360580" y="1586335"/>
              <a:ext cx="1983571" cy="1983569"/>
            </a:xfrm>
            <a:prstGeom prst="ellipse">
              <a:avLst/>
            </a:prstGeom>
            <a:solidFill>
              <a:srgbClr val="F6F6F5"/>
            </a:solidFill>
            <a:ln w="57150" cap="flat" cmpd="sng" algn="ctr">
              <a:solidFill>
                <a:srgbClr val="99CC99"/>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fr-BE" sz="1400" b="1" dirty="0">
                  <a:latin typeface="Arial"/>
                  <a:cs typeface="Arial"/>
                </a:rPr>
                <a:t>Sanctions and </a:t>
              </a:r>
            </a:p>
            <a:p>
              <a:pPr marL="0" marR="0" lvl="0" indent="0" algn="ctr" defTabSz="914400" rtl="0" eaLnBrk="1" fontAlgn="base" latinLnBrk="0" hangingPunct="1">
                <a:lnSpc>
                  <a:spcPct val="100000"/>
                </a:lnSpc>
                <a:spcBef>
                  <a:spcPct val="0"/>
                </a:spcBef>
                <a:spcAft>
                  <a:spcPct val="0"/>
                </a:spcAft>
                <a:buClrTx/>
                <a:buSzTx/>
                <a:buFontTx/>
                <a:buNone/>
                <a:tabLst/>
                <a:defRPr/>
              </a:pPr>
              <a:r>
                <a:rPr lang="fr-BE" sz="1400" b="1" dirty="0" err="1">
                  <a:latin typeface="Arial"/>
                  <a:cs typeface="Arial"/>
                </a:rPr>
                <a:t>enforcement</a:t>
              </a:r>
              <a:r>
                <a:rPr lang="fr-BE" sz="1400" b="1" dirty="0">
                  <a:latin typeface="Arial"/>
                  <a:cs typeface="Arial"/>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1400" b="1" i="0" u="none" strike="noStrike" kern="1200" cap="none" spc="0" normalizeH="0" baseline="0" noProof="0" dirty="0" err="1">
                  <a:ln>
                    <a:noFill/>
                  </a:ln>
                  <a:effectLst/>
                  <a:uLnTx/>
                  <a:uFillTx/>
                  <a:latin typeface="Arial"/>
                  <a:ea typeface="+mn-ea"/>
                  <a:cs typeface="Arial"/>
                </a:rPr>
                <a:t>Mechanisms</a:t>
              </a:r>
              <a:r>
                <a:rPr kumimoji="0" lang="en-BE" sz="1400" b="1" i="0" u="none" strike="noStrike" kern="1200" cap="none" spc="0" normalizeH="0" baseline="0" noProof="0" dirty="0">
                  <a:ln>
                    <a:noFill/>
                  </a:ln>
                  <a:effectLst/>
                  <a:uLnTx/>
                  <a:uFillTx/>
                  <a:latin typeface="Arial"/>
                  <a:ea typeface="+mn-ea"/>
                  <a:cs typeface="Arial"/>
                </a:rPr>
                <a:t> in case of</a:t>
              </a:r>
              <a:br>
                <a:rPr kumimoji="0" lang="en-BE" sz="1400" b="1" i="0" u="none" strike="noStrike" kern="1200" cap="none" spc="0" normalizeH="0" baseline="0" noProof="0" dirty="0">
                  <a:ln>
                    <a:noFill/>
                  </a:ln>
                  <a:effectLst/>
                  <a:uLnTx/>
                  <a:uFillTx/>
                  <a:latin typeface="Arial"/>
                  <a:ea typeface="+mn-ea"/>
                  <a:cs typeface="Arial"/>
                </a:rPr>
              </a:br>
              <a:r>
                <a:rPr kumimoji="0" lang="nl-BE" sz="1400" b="1" i="0" u="none" strike="noStrike" kern="1200" cap="none" spc="0" normalizeH="0" baseline="0" noProof="0" dirty="0">
                  <a:ln>
                    <a:noFill/>
                  </a:ln>
                  <a:effectLst/>
                  <a:uLnTx/>
                  <a:uFillTx/>
                  <a:latin typeface="Arial"/>
                  <a:ea typeface="+mn-ea"/>
                  <a:cs typeface="Arial"/>
                </a:rPr>
                <a:t>gender </a:t>
              </a:r>
              <a:r>
                <a:rPr kumimoji="0" lang="nl-BE" sz="1400" b="1" i="0" u="none" strike="noStrike" kern="1200" cap="none" spc="0" normalizeH="0" baseline="0" noProof="0" dirty="0" err="1">
                  <a:ln>
                    <a:noFill/>
                  </a:ln>
                  <a:effectLst/>
                  <a:uLnTx/>
                  <a:uFillTx/>
                  <a:latin typeface="Arial"/>
                  <a:ea typeface="+mn-ea"/>
                  <a:cs typeface="Arial"/>
                </a:rPr>
                <a:t>pay</a:t>
              </a:r>
              <a:r>
                <a:rPr kumimoji="0" lang="nl-BE" sz="1400" b="1" i="0" u="none" strike="noStrike" kern="1200" cap="none" spc="0" normalizeH="0" baseline="0" noProof="0" dirty="0">
                  <a:ln>
                    <a:noFill/>
                  </a:ln>
                  <a:effectLst/>
                  <a:uLnTx/>
                  <a:uFillTx/>
                  <a:latin typeface="Arial"/>
                  <a:ea typeface="+mn-ea"/>
                  <a:cs typeface="Arial"/>
                </a:rPr>
                <a:t> </a:t>
              </a:r>
              <a:br>
                <a:rPr kumimoji="0" lang="en-BE" sz="1400" b="1" i="0" u="none" strike="noStrike" kern="1200" cap="none" spc="0" normalizeH="0" baseline="0" noProof="0" dirty="0">
                  <a:ln>
                    <a:noFill/>
                  </a:ln>
                  <a:effectLst/>
                  <a:uLnTx/>
                  <a:uFillTx/>
                  <a:latin typeface="Arial"/>
                  <a:ea typeface="+mn-ea"/>
                  <a:cs typeface="Arial"/>
                </a:rPr>
              </a:br>
              <a:r>
                <a:rPr kumimoji="0" lang="nl-BE" sz="1400" b="1" i="0" u="none" strike="noStrike" kern="1200" cap="none" spc="0" normalizeH="0" baseline="0" noProof="0" dirty="0" err="1">
                  <a:ln>
                    <a:noFill/>
                  </a:ln>
                  <a:effectLst/>
                  <a:uLnTx/>
                  <a:uFillTx/>
                  <a:latin typeface="Arial"/>
                  <a:ea typeface="+mn-ea"/>
                  <a:cs typeface="Arial"/>
                </a:rPr>
                <a:t>discrimination</a:t>
              </a:r>
              <a:r>
                <a:rPr kumimoji="0" lang="nl-BE" sz="1400" b="1" i="0" u="none" strike="noStrike" kern="1200" cap="none" spc="0" normalizeH="0" baseline="0" noProof="0" dirty="0">
                  <a:ln>
                    <a:noFill/>
                  </a:ln>
                  <a:effectLst/>
                  <a:uLnTx/>
                  <a:uFillTx/>
                  <a:latin typeface="Arial"/>
                  <a:ea typeface="+mn-ea"/>
                  <a:cs typeface="Arial"/>
                </a:rPr>
                <a:t> </a:t>
              </a:r>
              <a:endParaRPr kumimoji="0" lang="fr-BE" sz="1400" b="1" i="0" u="none" strike="noStrike" kern="1200" cap="none" spc="0" normalizeH="0" baseline="0" noProof="0" dirty="0">
                <a:ln>
                  <a:noFill/>
                </a:ln>
                <a:effectLst/>
                <a:uLnTx/>
                <a:uFillTx/>
                <a:latin typeface="Arial"/>
                <a:ea typeface="+mn-ea"/>
                <a:cs typeface="Arial"/>
              </a:endParaRPr>
            </a:p>
          </p:txBody>
        </p:sp>
        <p:cxnSp>
          <p:nvCxnSpPr>
            <p:cNvPr id="12" name="Straight Connector 11">
              <a:extLst>
                <a:ext uri="{FF2B5EF4-FFF2-40B4-BE49-F238E27FC236}">
                  <a16:creationId xmlns:a16="http://schemas.microsoft.com/office/drawing/2014/main" id="{0D423943-D766-4A56-B8C3-FB3049FCD322}"/>
                </a:ext>
              </a:extLst>
            </p:cNvPr>
            <p:cNvCxnSpPr>
              <a:stCxn id="9" idx="4"/>
            </p:cNvCxnSpPr>
            <p:nvPr/>
          </p:nvCxnSpPr>
          <p:spPr>
            <a:xfrm flipH="1">
              <a:off x="2839636" y="3569904"/>
              <a:ext cx="1" cy="517543"/>
            </a:xfrm>
            <a:prstGeom prst="line">
              <a:avLst/>
            </a:prstGeom>
            <a:ln w="508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34EA0D89-643A-4A9D-8D00-6BD72DC5C891}"/>
                </a:ext>
              </a:extLst>
            </p:cNvPr>
            <p:cNvSpPr/>
            <p:nvPr/>
          </p:nvSpPr>
          <p:spPr>
            <a:xfrm>
              <a:off x="2714589" y="3924787"/>
              <a:ext cx="250092" cy="250092"/>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dirty="0">
                <a:ln>
                  <a:noFill/>
                </a:ln>
                <a:solidFill>
                  <a:srgbClr val="CC5C99"/>
                </a:solidFill>
                <a:effectLst/>
                <a:uLnTx/>
                <a:uFillTx/>
                <a:latin typeface="Arial"/>
                <a:ea typeface="+mn-ea"/>
                <a:cs typeface="Arial"/>
              </a:endParaRPr>
            </a:p>
          </p:txBody>
        </p:sp>
        <p:cxnSp>
          <p:nvCxnSpPr>
            <p:cNvPr id="14" name="Straight Connector 13">
              <a:extLst>
                <a:ext uri="{FF2B5EF4-FFF2-40B4-BE49-F238E27FC236}">
                  <a16:creationId xmlns:a16="http://schemas.microsoft.com/office/drawing/2014/main" id="{5D9B01A7-1E95-4C13-954D-DE3B8FFA6AC1}"/>
                </a:ext>
              </a:extLst>
            </p:cNvPr>
            <p:cNvCxnSpPr>
              <a:cxnSpLocks/>
            </p:cNvCxnSpPr>
            <p:nvPr/>
          </p:nvCxnSpPr>
          <p:spPr>
            <a:xfrm>
              <a:off x="4018761" y="4049833"/>
              <a:ext cx="1983571" cy="0"/>
            </a:xfrm>
            <a:prstGeom prst="line">
              <a:avLst/>
            </a:prstGeom>
            <a:ln w="44450">
              <a:solidFill>
                <a:srgbClr val="B4B4D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A5F8B7A-D936-4097-8A5A-243D442DEA02}"/>
                </a:ext>
              </a:extLst>
            </p:cNvPr>
            <p:cNvCxnSpPr/>
            <p:nvPr/>
          </p:nvCxnSpPr>
          <p:spPr>
            <a:xfrm flipH="1">
              <a:off x="5010546" y="3569904"/>
              <a:ext cx="1" cy="517543"/>
            </a:xfrm>
            <a:prstGeom prst="line">
              <a:avLst/>
            </a:prstGeom>
            <a:ln w="50800" cap="rnd">
              <a:solidFill>
                <a:srgbClr val="B4B4DA"/>
              </a:solidFill>
              <a:prstDash val="sysDot"/>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3A748139-06C1-4576-B46E-06992E77D993}"/>
                </a:ext>
              </a:extLst>
            </p:cNvPr>
            <p:cNvSpPr/>
            <p:nvPr/>
          </p:nvSpPr>
          <p:spPr>
            <a:xfrm>
              <a:off x="4881860" y="3891530"/>
              <a:ext cx="250092" cy="250092"/>
            </a:xfrm>
            <a:prstGeom prst="ellipse">
              <a:avLst/>
            </a:prstGeom>
            <a:solidFill>
              <a:schemeClr val="bg1"/>
            </a:solidFill>
            <a:ln>
              <a:solidFill>
                <a:srgbClr val="B4B4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dirty="0">
                <a:ln>
                  <a:noFill/>
                </a:ln>
                <a:solidFill>
                  <a:srgbClr val="FFFFFF"/>
                </a:solidFill>
                <a:effectLst/>
                <a:uLnTx/>
                <a:uFillTx/>
                <a:latin typeface="Arial"/>
                <a:ea typeface="+mn-ea"/>
                <a:cs typeface="Arial"/>
              </a:endParaRPr>
            </a:p>
          </p:txBody>
        </p:sp>
        <p:cxnSp>
          <p:nvCxnSpPr>
            <p:cNvPr id="17" name="Straight Connector 16">
              <a:extLst>
                <a:ext uri="{FF2B5EF4-FFF2-40B4-BE49-F238E27FC236}">
                  <a16:creationId xmlns:a16="http://schemas.microsoft.com/office/drawing/2014/main" id="{73030A8C-685F-45D5-BC99-1F109A6DEE14}"/>
                </a:ext>
              </a:extLst>
            </p:cNvPr>
            <p:cNvCxnSpPr>
              <a:cxnSpLocks/>
            </p:cNvCxnSpPr>
            <p:nvPr/>
          </p:nvCxnSpPr>
          <p:spPr>
            <a:xfrm>
              <a:off x="6189670" y="4049833"/>
              <a:ext cx="1983571" cy="0"/>
            </a:xfrm>
            <a:prstGeom prst="line">
              <a:avLst/>
            </a:prstGeom>
            <a:ln w="44450">
              <a:solidFill>
                <a:srgbClr val="AED6F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F0C57D7-256E-42AC-BF03-4C464E1CC0ED}"/>
                </a:ext>
              </a:extLst>
            </p:cNvPr>
            <p:cNvCxnSpPr/>
            <p:nvPr/>
          </p:nvCxnSpPr>
          <p:spPr>
            <a:xfrm flipH="1">
              <a:off x="7181455" y="3569904"/>
              <a:ext cx="1" cy="517543"/>
            </a:xfrm>
            <a:prstGeom prst="line">
              <a:avLst/>
            </a:prstGeom>
            <a:ln w="50800" cap="rnd">
              <a:solidFill>
                <a:srgbClr val="AED6FF"/>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90A4110-F442-4986-A6BD-3BBDBD34629F}"/>
                </a:ext>
              </a:extLst>
            </p:cNvPr>
            <p:cNvSpPr/>
            <p:nvPr/>
          </p:nvSpPr>
          <p:spPr>
            <a:xfrm>
              <a:off x="7056408" y="3924787"/>
              <a:ext cx="250092" cy="250092"/>
            </a:xfrm>
            <a:prstGeom prst="ellipse">
              <a:avLst/>
            </a:prstGeom>
            <a:solidFill>
              <a:schemeClr val="bg1"/>
            </a:solidFill>
            <a:ln>
              <a:solidFill>
                <a:srgbClr val="AED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dirty="0">
                <a:ln>
                  <a:noFill/>
                </a:ln>
                <a:solidFill>
                  <a:srgbClr val="FFFFFF"/>
                </a:solidFill>
                <a:effectLst/>
                <a:uLnTx/>
                <a:uFillTx/>
                <a:latin typeface="Arial"/>
                <a:ea typeface="+mn-ea"/>
                <a:cs typeface="Arial"/>
              </a:endParaRPr>
            </a:p>
          </p:txBody>
        </p:sp>
        <p:cxnSp>
          <p:nvCxnSpPr>
            <p:cNvPr id="20" name="Straight Connector 19">
              <a:extLst>
                <a:ext uri="{FF2B5EF4-FFF2-40B4-BE49-F238E27FC236}">
                  <a16:creationId xmlns:a16="http://schemas.microsoft.com/office/drawing/2014/main" id="{696941E4-D03C-4E6E-ACED-FD7AB7DA288D}"/>
                </a:ext>
              </a:extLst>
            </p:cNvPr>
            <p:cNvCxnSpPr>
              <a:cxnSpLocks/>
            </p:cNvCxnSpPr>
            <p:nvPr/>
          </p:nvCxnSpPr>
          <p:spPr>
            <a:xfrm>
              <a:off x="8356940" y="4049833"/>
              <a:ext cx="1983571" cy="0"/>
            </a:xfrm>
            <a:prstGeom prst="line">
              <a:avLst/>
            </a:prstGeom>
            <a:ln w="44450">
              <a:solidFill>
                <a:srgbClr val="99CC99"/>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4336A7B-A3D9-4AA0-8C10-689A81C89926}"/>
                </a:ext>
              </a:extLst>
            </p:cNvPr>
            <p:cNvCxnSpPr/>
            <p:nvPr/>
          </p:nvCxnSpPr>
          <p:spPr>
            <a:xfrm flipH="1">
              <a:off x="9348725" y="3569904"/>
              <a:ext cx="1" cy="517543"/>
            </a:xfrm>
            <a:prstGeom prst="line">
              <a:avLst/>
            </a:prstGeom>
            <a:ln w="50800" cap="rnd">
              <a:solidFill>
                <a:srgbClr val="99CC99"/>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5EFD8DCE-79FB-4B97-96AE-F90618F8156A}"/>
                </a:ext>
              </a:extLst>
            </p:cNvPr>
            <p:cNvSpPr/>
            <p:nvPr/>
          </p:nvSpPr>
          <p:spPr>
            <a:xfrm>
              <a:off x="9223678" y="3924787"/>
              <a:ext cx="250092" cy="250092"/>
            </a:xfrm>
            <a:prstGeom prst="ellipse">
              <a:avLst/>
            </a:prstGeom>
            <a:solidFill>
              <a:schemeClr val="bg1"/>
            </a:solidFill>
            <a:ln>
              <a:solidFill>
                <a:srgbClr val="99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23" name="Content Placeholder 4">
              <a:extLst>
                <a:ext uri="{FF2B5EF4-FFF2-40B4-BE49-F238E27FC236}">
                  <a16:creationId xmlns:a16="http://schemas.microsoft.com/office/drawing/2014/main" id="{8F982B46-AE9F-4C1D-A490-929340BE3C01}"/>
                </a:ext>
              </a:extLst>
            </p:cNvPr>
            <p:cNvSpPr txBox="1">
              <a:spLocks/>
            </p:cNvSpPr>
            <p:nvPr/>
          </p:nvSpPr>
          <p:spPr>
            <a:xfrm>
              <a:off x="4015119" y="4141622"/>
              <a:ext cx="2358246" cy="1063072"/>
            </a:xfrm>
            <a:prstGeom prst="rect">
              <a:avLst/>
            </a:prstGeom>
          </p:spPr>
          <p:txBody>
            <a:bodyPr vert="horz" lIns="0" tIns="45720" rIns="91440" bIns="45720" rtlCol="0">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marR="0" lvl="0" indent="-285750" defTabSz="914400" rtl="0" eaLnBrk="1" fontAlgn="auto" latinLnBrk="0" hangingPunct="1">
                <a:lnSpc>
                  <a:spcPct val="100000"/>
                </a:lnSpc>
                <a:spcBef>
                  <a:spcPts val="0"/>
                </a:spcBef>
                <a:spcAft>
                  <a:spcPts val="1200"/>
                </a:spcAft>
                <a:buClr>
                  <a:srgbClr val="AF005F"/>
                </a:buClr>
                <a:buSzTx/>
                <a:buFont typeface="Wingdings" panose="05000000000000000000" pitchFamily="2" charset="2"/>
                <a:buChar char="ü"/>
                <a:tabLst/>
                <a:defRPr/>
              </a:pPr>
              <a:r>
                <a:rPr kumimoji="0" lang="en-GB" sz="1400" b="0" i="0" u="none" strike="noStrike" kern="1200" cap="none" spc="0" normalizeH="0" baseline="0" noProof="0" dirty="0">
                  <a:ln>
                    <a:noFill/>
                  </a:ln>
                  <a:solidFill>
                    <a:srgbClr val="000000"/>
                  </a:solidFill>
                  <a:effectLst/>
                  <a:uLnTx/>
                  <a:uFillTx/>
                  <a:latin typeface="Arial"/>
                  <a:ea typeface="+mn-ea"/>
                  <a:cs typeface="Arial" pitchFamily="34" charset="0"/>
                </a:rPr>
                <a:t>Definitions “same work” and “work of equal value”</a:t>
              </a:r>
            </a:p>
            <a:p>
              <a:pPr marL="285750" marR="0" lvl="0" indent="-285750" defTabSz="914400" rtl="0" eaLnBrk="1" fontAlgn="auto" latinLnBrk="0" hangingPunct="1">
                <a:lnSpc>
                  <a:spcPct val="100000"/>
                </a:lnSpc>
                <a:spcBef>
                  <a:spcPts val="0"/>
                </a:spcBef>
                <a:spcAft>
                  <a:spcPts val="1200"/>
                </a:spcAft>
                <a:buClr>
                  <a:srgbClr val="AF005F"/>
                </a:buClr>
                <a:buSzTx/>
                <a:buFont typeface="Wingdings" panose="05000000000000000000" pitchFamily="2" charset="2"/>
                <a:buChar char="ü"/>
                <a:tabLst/>
                <a:defRPr/>
              </a:pPr>
              <a:r>
                <a:rPr lang="en-GB" sz="1400" dirty="0">
                  <a:solidFill>
                    <a:srgbClr val="000000"/>
                  </a:solidFill>
                  <a:latin typeface="Arial"/>
                </a:rPr>
                <a:t>Align with CSRD?</a:t>
              </a:r>
              <a:endParaRPr kumimoji="0" lang="en-GB" sz="1400" b="0" i="0" u="none" strike="noStrike" kern="1200" cap="none" spc="0" normalizeH="0" baseline="0" noProof="0" dirty="0">
                <a:ln>
                  <a:noFill/>
                </a:ln>
                <a:solidFill>
                  <a:srgbClr val="000000"/>
                </a:solidFill>
                <a:effectLst/>
                <a:uLnTx/>
                <a:uFillTx/>
                <a:latin typeface="Arial"/>
                <a:ea typeface="+mn-ea"/>
                <a:cs typeface="Arial" pitchFamily="34" charset="0"/>
              </a:endParaRPr>
            </a:p>
          </p:txBody>
        </p:sp>
        <p:sp>
          <p:nvSpPr>
            <p:cNvPr id="24" name="Content Placeholder 4">
              <a:extLst>
                <a:ext uri="{FF2B5EF4-FFF2-40B4-BE49-F238E27FC236}">
                  <a16:creationId xmlns:a16="http://schemas.microsoft.com/office/drawing/2014/main" id="{3B383898-31D1-4D3D-AFDD-6EF7D51FBDB4}"/>
                </a:ext>
              </a:extLst>
            </p:cNvPr>
            <p:cNvSpPr txBox="1">
              <a:spLocks/>
            </p:cNvSpPr>
            <p:nvPr/>
          </p:nvSpPr>
          <p:spPr>
            <a:xfrm>
              <a:off x="6373366" y="4161153"/>
              <a:ext cx="1983571" cy="812447"/>
            </a:xfrm>
            <a:prstGeom prst="rect">
              <a:avLst/>
            </a:prstGeom>
          </p:spPr>
          <p:txBody>
            <a:bodyPr vert="horz" lIns="0" tIns="45720" rIns="91440" bIns="45720" rtlCol="0">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marR="0" lvl="0" indent="-285750" defTabSz="914400" rtl="0" eaLnBrk="1" fontAlgn="auto" latinLnBrk="0" hangingPunct="1">
                <a:lnSpc>
                  <a:spcPct val="100000"/>
                </a:lnSpc>
                <a:spcBef>
                  <a:spcPts val="0"/>
                </a:spcBef>
                <a:spcAft>
                  <a:spcPts val="1200"/>
                </a:spcAft>
                <a:buClr>
                  <a:srgbClr val="AF005F"/>
                </a:buClr>
                <a:buSzTx/>
                <a:buFont typeface="Wingdings" panose="05000000000000000000" pitchFamily="2" charset="2"/>
                <a:buChar char="ü"/>
                <a:tabLst/>
                <a:defRPr/>
              </a:pPr>
              <a:r>
                <a:rPr lang="fr-BE" sz="1400" dirty="0" err="1">
                  <a:solidFill>
                    <a:srgbClr val="000000"/>
                  </a:solidFill>
                  <a:latin typeface="Arial"/>
                </a:rPr>
                <a:t>Review</a:t>
              </a:r>
              <a:r>
                <a:rPr lang="fr-BE" sz="1400" dirty="0">
                  <a:solidFill>
                    <a:srgbClr val="000000"/>
                  </a:solidFill>
                  <a:latin typeface="Arial"/>
                </a:rPr>
                <a:t> of </a:t>
              </a:r>
              <a:r>
                <a:rPr lang="fr-BE" sz="1400" dirty="0" err="1">
                  <a:solidFill>
                    <a:srgbClr val="000000"/>
                  </a:solidFill>
                  <a:latin typeface="Arial"/>
                </a:rPr>
                <a:t>pay</a:t>
              </a:r>
              <a:r>
                <a:rPr lang="fr-BE" sz="1400" dirty="0">
                  <a:solidFill>
                    <a:srgbClr val="000000"/>
                  </a:solidFill>
                  <a:latin typeface="Arial"/>
                </a:rPr>
                <a:t> structures </a:t>
              </a:r>
              <a:r>
                <a:rPr lang="fr-BE" sz="1400" dirty="0" err="1">
                  <a:solidFill>
                    <a:srgbClr val="000000"/>
                  </a:solidFill>
                  <a:latin typeface="Arial"/>
                </a:rPr>
                <a:t>with</a:t>
              </a:r>
              <a:r>
                <a:rPr lang="fr-BE" sz="1400" dirty="0">
                  <a:solidFill>
                    <a:srgbClr val="000000"/>
                  </a:solidFill>
                  <a:latin typeface="Arial"/>
                </a:rPr>
                <a:t> </a:t>
              </a:r>
              <a:r>
                <a:rPr lang="fr-BE" sz="1400" dirty="0" err="1">
                  <a:solidFill>
                    <a:srgbClr val="000000"/>
                  </a:solidFill>
                  <a:latin typeface="Arial"/>
                </a:rPr>
                <a:t>employee</a:t>
              </a:r>
              <a:r>
                <a:rPr lang="fr-BE" sz="1400" dirty="0">
                  <a:solidFill>
                    <a:srgbClr val="000000"/>
                  </a:solidFill>
                  <a:latin typeface="Arial"/>
                </a:rPr>
                <a:t> </a:t>
              </a:r>
              <a:r>
                <a:rPr lang="fr-BE" sz="1400" dirty="0" err="1">
                  <a:solidFill>
                    <a:srgbClr val="000000"/>
                  </a:solidFill>
                  <a:latin typeface="Arial"/>
                </a:rPr>
                <a:t>representatives</a:t>
              </a:r>
              <a:endParaRPr kumimoji="0" lang="fr-BE" sz="1400" b="0" i="0" u="none" strike="noStrike" kern="1200" cap="none" spc="0" normalizeH="0" baseline="0" noProof="0" dirty="0">
                <a:ln>
                  <a:noFill/>
                </a:ln>
                <a:solidFill>
                  <a:srgbClr val="000000"/>
                </a:solidFill>
                <a:effectLst/>
                <a:uLnTx/>
                <a:uFillTx/>
                <a:latin typeface="Arial"/>
                <a:ea typeface="+mn-ea"/>
                <a:cs typeface="Arial" pitchFamily="34" charset="0"/>
              </a:endParaRPr>
            </a:p>
          </p:txBody>
        </p:sp>
        <p:sp>
          <p:nvSpPr>
            <p:cNvPr id="25" name="Content Placeholder 4">
              <a:extLst>
                <a:ext uri="{FF2B5EF4-FFF2-40B4-BE49-F238E27FC236}">
                  <a16:creationId xmlns:a16="http://schemas.microsoft.com/office/drawing/2014/main" id="{079F21DB-8705-4A06-B222-A296A73C61BD}"/>
                </a:ext>
              </a:extLst>
            </p:cNvPr>
            <p:cNvSpPr txBox="1">
              <a:spLocks/>
            </p:cNvSpPr>
            <p:nvPr/>
          </p:nvSpPr>
          <p:spPr>
            <a:xfrm>
              <a:off x="8422877" y="4212494"/>
              <a:ext cx="2433334" cy="899879"/>
            </a:xfrm>
            <a:prstGeom prst="rect">
              <a:avLst/>
            </a:prstGeom>
          </p:spPr>
          <p:txBody>
            <a:bodyPr vert="horz" lIns="0" tIns="45720" rIns="91440" bIns="45720" rtlCol="0">
              <a:noAutofit/>
            </a:bodyPr>
            <a:lstStyle>
              <a:defPPr>
                <a:defRPr lang="en-US"/>
              </a:defPPr>
              <a:lvl1pPr marL="285750" marR="0" lvl="0" indent="-285750" fontAlgn="auto">
                <a:lnSpc>
                  <a:spcPct val="100000"/>
                </a:lnSpc>
                <a:spcBef>
                  <a:spcPts val="0"/>
                </a:spcBef>
                <a:spcAft>
                  <a:spcPts val="1200"/>
                </a:spcAft>
                <a:buClr>
                  <a:srgbClr val="AF005F"/>
                </a:buClr>
                <a:buSzTx/>
                <a:buFont typeface="Wingdings" panose="05000000000000000000" pitchFamily="2" charset="2"/>
                <a:buChar char="ü"/>
                <a:tabLst/>
                <a:defRPr kumimoji="0" sz="1400" b="0" i="0" u="none" strike="noStrike" cap="none" spc="0" normalizeH="0" baseline="0">
                  <a:ln>
                    <a:noFill/>
                  </a:ln>
                  <a:solidFill>
                    <a:srgbClr val="000000"/>
                  </a:solidFill>
                  <a:effectLst/>
                  <a:uLnTx/>
                  <a:uFillTx/>
                  <a:latin typeface="Arial"/>
                  <a:cs typeface="Arial" pitchFamily="34" charset="0"/>
                </a:defRPr>
              </a:lvl1pPr>
              <a:lvl2pPr marL="270000" indent="-270000">
                <a:lnSpc>
                  <a:spcPct val="100000"/>
                </a:lnSpc>
                <a:spcBef>
                  <a:spcPts val="0"/>
                </a:spcBef>
                <a:spcAft>
                  <a:spcPts val="1200"/>
                </a:spcAft>
                <a:buFont typeface="Arial" panose="020B0604020202020204" pitchFamily="34" charset="0"/>
                <a:buChar char="&gt;"/>
                <a:defRPr sz="2000">
                  <a:cs typeface="Arial" pitchFamily="34" charset="0"/>
                </a:defRPr>
              </a:lvl2pPr>
              <a:lvl3pPr marL="540000" indent="-270000">
                <a:lnSpc>
                  <a:spcPct val="100000"/>
                </a:lnSpc>
                <a:spcBef>
                  <a:spcPts val="0"/>
                </a:spcBef>
                <a:spcAft>
                  <a:spcPts val="1200"/>
                </a:spcAft>
                <a:buFont typeface="Arial" panose="020B0604020202020204" pitchFamily="34" charset="0"/>
                <a:buChar char="─"/>
                <a:defRPr sz="2000">
                  <a:cs typeface="Arial" pitchFamily="34" charset="0"/>
                </a:defRPr>
              </a:lvl3pPr>
              <a:lvl4pPr marL="810000" indent="-270000">
                <a:lnSpc>
                  <a:spcPct val="100000"/>
                </a:lnSpc>
                <a:spcBef>
                  <a:spcPts val="0"/>
                </a:spcBef>
                <a:spcAft>
                  <a:spcPts val="1200"/>
                </a:spcAft>
                <a:buFont typeface="Arial" panose="020B0604020202020204" pitchFamily="34" charset="0"/>
                <a:buChar char="─"/>
                <a:defRPr sz="2000">
                  <a:cs typeface="Arial" pitchFamily="34" charset="0"/>
                </a:defRPr>
              </a:lvl4pPr>
              <a:lvl5pPr marL="1080000" indent="-270000">
                <a:lnSpc>
                  <a:spcPct val="100000"/>
                </a:lnSpc>
                <a:spcBef>
                  <a:spcPts val="0"/>
                </a:spcBef>
                <a:spcAft>
                  <a:spcPts val="1200"/>
                </a:spcAft>
                <a:buFont typeface="Arial" panose="020B0604020202020204" pitchFamily="34" charset="0"/>
                <a:buChar char="─"/>
                <a:defRPr sz="200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fr-BE" dirty="0"/>
                <a:t>Collective actions, reversal of </a:t>
              </a:r>
              <a:r>
                <a:rPr lang="fr-BE" dirty="0" err="1"/>
                <a:t>burden</a:t>
              </a:r>
              <a:r>
                <a:rPr lang="fr-BE" dirty="0"/>
                <a:t> of proof, etc.</a:t>
              </a:r>
            </a:p>
            <a:p>
              <a:r>
                <a:rPr lang="fr-BE" dirty="0"/>
                <a:t>Penalties </a:t>
              </a:r>
              <a:r>
                <a:rPr lang="fr-BE" dirty="0" err="1"/>
                <a:t>based</a:t>
              </a:r>
              <a:r>
                <a:rPr lang="fr-BE" dirty="0"/>
                <a:t> on </a:t>
              </a:r>
              <a:r>
                <a:rPr lang="fr-BE" dirty="0" err="1"/>
                <a:t>gross</a:t>
              </a:r>
              <a:r>
                <a:rPr lang="fr-BE" dirty="0"/>
                <a:t> </a:t>
              </a:r>
              <a:r>
                <a:rPr lang="fr-BE" dirty="0" err="1"/>
                <a:t>annual</a:t>
              </a:r>
              <a:r>
                <a:rPr lang="fr-BE" dirty="0"/>
                <a:t> turnover or </a:t>
              </a:r>
              <a:r>
                <a:rPr lang="fr-BE" dirty="0" err="1"/>
                <a:t>payroll</a:t>
              </a:r>
              <a:r>
                <a:rPr lang="fr-BE" dirty="0"/>
                <a:t> </a:t>
              </a:r>
              <a:r>
                <a:rPr lang="fr-BE" dirty="0" err="1"/>
                <a:t>cost</a:t>
              </a:r>
              <a:endParaRPr lang="fr-BE" dirty="0"/>
            </a:p>
          </p:txBody>
        </p:sp>
      </p:grpSp>
      <p:sp>
        <p:nvSpPr>
          <p:cNvPr id="3" name="Rectangle 2">
            <a:extLst>
              <a:ext uri="{FF2B5EF4-FFF2-40B4-BE49-F238E27FC236}">
                <a16:creationId xmlns:a16="http://schemas.microsoft.com/office/drawing/2014/main" id="{C79F0B55-D5FB-A90F-D742-18784C85535E}"/>
              </a:ext>
            </a:extLst>
          </p:cNvPr>
          <p:cNvSpPr/>
          <p:nvPr/>
        </p:nvSpPr>
        <p:spPr>
          <a:xfrm>
            <a:off x="412521" y="1381945"/>
            <a:ext cx="10729129" cy="758370"/>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1950" lvl="1" indent="-276225"/>
            <a:r>
              <a:rPr lang="en-GB" dirty="0">
                <a:solidFill>
                  <a:schemeClr val="tx1"/>
                </a:solidFill>
                <a:sym typeface="Wingdings" panose="05000000000000000000" pitchFamily="2" charset="2"/>
              </a:rPr>
              <a:t>&gt;    Entry into force in 2026 </a:t>
            </a:r>
          </a:p>
        </p:txBody>
      </p:sp>
      <p:pic>
        <p:nvPicPr>
          <p:cNvPr id="4" name="Picture 3">
            <a:extLst>
              <a:ext uri="{FF2B5EF4-FFF2-40B4-BE49-F238E27FC236}">
                <a16:creationId xmlns:a16="http://schemas.microsoft.com/office/drawing/2014/main" id="{CAD7775B-56B2-312E-4B5E-16C6029AE15E}"/>
              </a:ext>
            </a:extLst>
          </p:cNvPr>
          <p:cNvPicPr>
            <a:picLocks noChangeAspect="1"/>
          </p:cNvPicPr>
          <p:nvPr/>
        </p:nvPicPr>
        <p:blipFill>
          <a:blip r:embed="rId3"/>
          <a:stretch>
            <a:fillRect/>
          </a:stretch>
        </p:blipFill>
        <p:spPr>
          <a:xfrm>
            <a:off x="9091451" y="6332048"/>
            <a:ext cx="2349699" cy="474687"/>
          </a:xfrm>
          <a:prstGeom prst="rect">
            <a:avLst/>
          </a:prstGeom>
        </p:spPr>
      </p:pic>
      <p:pic>
        <p:nvPicPr>
          <p:cNvPr id="26" name="Picture 2" descr="Image result for ulb llm international business law">
            <a:hlinkClick r:id="rId4"/>
            <a:extLst>
              <a:ext uri="{FF2B5EF4-FFF2-40B4-BE49-F238E27FC236}">
                <a16:creationId xmlns:a16="http://schemas.microsoft.com/office/drawing/2014/main" id="{BFE2104A-E920-6B2D-015C-13A62B148E1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ECD3F3E4-E023-E2EC-9BF9-8EAF47E98019}"/>
              </a:ext>
            </a:extLst>
          </p:cNvPr>
          <p:cNvPicPr>
            <a:picLocks noChangeAspect="1"/>
          </p:cNvPicPr>
          <p:nvPr/>
        </p:nvPicPr>
        <p:blipFill>
          <a:blip r:embed="rId6"/>
          <a:stretch>
            <a:fillRect/>
          </a:stretch>
        </p:blipFill>
        <p:spPr>
          <a:xfrm>
            <a:off x="7403123" y="1365182"/>
            <a:ext cx="3738527" cy="783025"/>
          </a:xfrm>
          <a:prstGeom prst="rect">
            <a:avLst/>
          </a:prstGeom>
        </p:spPr>
      </p:pic>
    </p:spTree>
    <p:extLst>
      <p:ext uri="{BB962C8B-B14F-4D97-AF65-F5344CB8AC3E}">
        <p14:creationId xmlns:p14="http://schemas.microsoft.com/office/powerpoint/2010/main" val="1589618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AFCEC-5CFA-47DF-835A-92D4227DF8AB}"/>
              </a:ext>
            </a:extLst>
          </p:cNvPr>
          <p:cNvSpPr>
            <a:spLocks noGrp="1"/>
          </p:cNvSpPr>
          <p:nvPr>
            <p:ph type="title"/>
          </p:nvPr>
        </p:nvSpPr>
        <p:spPr/>
        <p:txBody>
          <a:bodyPr/>
          <a:lstStyle/>
          <a:p>
            <a:r>
              <a:rPr lang="en-GB" dirty="0"/>
              <a:t>EU Whistleblowing Directive</a:t>
            </a:r>
          </a:p>
        </p:txBody>
      </p:sp>
      <p:grpSp>
        <p:nvGrpSpPr>
          <p:cNvPr id="5" name="Group 4">
            <a:extLst>
              <a:ext uri="{FF2B5EF4-FFF2-40B4-BE49-F238E27FC236}">
                <a16:creationId xmlns:a16="http://schemas.microsoft.com/office/drawing/2014/main" id="{01ECD3F5-6605-4A89-ABCA-0FD698CD3571}"/>
              </a:ext>
            </a:extLst>
          </p:cNvPr>
          <p:cNvGrpSpPr/>
          <p:nvPr/>
        </p:nvGrpSpPr>
        <p:grpSpPr>
          <a:xfrm>
            <a:off x="641523" y="2144169"/>
            <a:ext cx="10635048" cy="1284831"/>
            <a:chOff x="1514475" y="1809749"/>
            <a:chExt cx="9534525" cy="1457326"/>
          </a:xfrm>
        </p:grpSpPr>
        <p:sp>
          <p:nvSpPr>
            <p:cNvPr id="12" name="Rectangle: Diagonal Corners Rounded 11">
              <a:extLst>
                <a:ext uri="{FF2B5EF4-FFF2-40B4-BE49-F238E27FC236}">
                  <a16:creationId xmlns:a16="http://schemas.microsoft.com/office/drawing/2014/main" id="{57A357B1-B5D6-4675-B37E-D3D67D915E7D}"/>
                </a:ext>
              </a:extLst>
            </p:cNvPr>
            <p:cNvSpPr/>
            <p:nvPr/>
          </p:nvSpPr>
          <p:spPr>
            <a:xfrm>
              <a:off x="2676525" y="1809749"/>
              <a:ext cx="8372475" cy="1457325"/>
            </a:xfrm>
            <a:prstGeom prst="round2DiagRect">
              <a:avLst/>
            </a:prstGeom>
            <a:solidFill>
              <a:srgbClr val="E6E6E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33425" indent="-285750">
                <a:spcBef>
                  <a:spcPts val="600"/>
                </a:spcBef>
                <a:buClr>
                  <a:srgbClr val="AF005F"/>
                </a:buClr>
                <a:buFont typeface="Arial" panose="020B0604020202020204" pitchFamily="34" charset="0"/>
                <a:buChar char="&gt;"/>
              </a:pPr>
              <a:r>
                <a:rPr lang="en-GB" sz="1600" dirty="0">
                  <a:solidFill>
                    <a:schemeClr val="tx1"/>
                  </a:solidFill>
                  <a:latin typeface="Arial" panose="020B0604020202020204" pitchFamily="34" charset="0"/>
                  <a:cs typeface="Arial" panose="020B0604020202020204" pitchFamily="34" charset="0"/>
                </a:rPr>
                <a:t>Legal entities in the financial services sector (subject to EU financial services legislation)</a:t>
              </a:r>
            </a:p>
            <a:p>
              <a:pPr marL="733425" indent="-285750">
                <a:spcBef>
                  <a:spcPts val="600"/>
                </a:spcBef>
                <a:buClr>
                  <a:srgbClr val="AF005F"/>
                </a:buClr>
                <a:buFont typeface="Arial" panose="020B0604020202020204" pitchFamily="34" charset="0"/>
                <a:buChar char="&gt;"/>
              </a:pPr>
              <a:r>
                <a:rPr lang="en-GB" sz="1600" dirty="0">
                  <a:solidFill>
                    <a:schemeClr val="tx1"/>
                  </a:solidFill>
                  <a:latin typeface="Arial" panose="020B0604020202020204" pitchFamily="34" charset="0"/>
                  <a:cs typeface="Arial" panose="020B0604020202020204" pitchFamily="34" charset="0"/>
                </a:rPr>
                <a:t>Every ‘legal entity’ with 50 or more workers (as defined under local law)</a:t>
              </a:r>
            </a:p>
          </p:txBody>
        </p:sp>
        <p:sp>
          <p:nvSpPr>
            <p:cNvPr id="13" name="Rectangle: Diagonal Corners Rounded 12">
              <a:extLst>
                <a:ext uri="{FF2B5EF4-FFF2-40B4-BE49-F238E27FC236}">
                  <a16:creationId xmlns:a16="http://schemas.microsoft.com/office/drawing/2014/main" id="{BDB4371C-5F1A-42C2-A1DB-24F2E0070379}"/>
                </a:ext>
              </a:extLst>
            </p:cNvPr>
            <p:cNvSpPr/>
            <p:nvPr/>
          </p:nvSpPr>
          <p:spPr>
            <a:xfrm>
              <a:off x="1514475" y="1809750"/>
              <a:ext cx="1352550" cy="1457325"/>
            </a:xfrm>
            <a:prstGeom prst="round2DiagRect">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bg1"/>
                  </a:solidFill>
                </a:rPr>
                <a:t>Who?</a:t>
              </a:r>
            </a:p>
          </p:txBody>
        </p:sp>
      </p:grpSp>
      <p:grpSp>
        <p:nvGrpSpPr>
          <p:cNvPr id="6" name="Group 5">
            <a:extLst>
              <a:ext uri="{FF2B5EF4-FFF2-40B4-BE49-F238E27FC236}">
                <a16:creationId xmlns:a16="http://schemas.microsoft.com/office/drawing/2014/main" id="{C133BCC1-850A-4053-8D0A-D6EDB7ADB913}"/>
              </a:ext>
            </a:extLst>
          </p:cNvPr>
          <p:cNvGrpSpPr/>
          <p:nvPr/>
        </p:nvGrpSpPr>
        <p:grpSpPr>
          <a:xfrm>
            <a:off x="641523" y="3477355"/>
            <a:ext cx="10635048" cy="2731456"/>
            <a:chOff x="1514475" y="1809748"/>
            <a:chExt cx="9534525" cy="3098166"/>
          </a:xfrm>
        </p:grpSpPr>
        <p:sp>
          <p:nvSpPr>
            <p:cNvPr id="10" name="Rectangle: Diagonal Corners Rounded 9">
              <a:extLst>
                <a:ext uri="{FF2B5EF4-FFF2-40B4-BE49-F238E27FC236}">
                  <a16:creationId xmlns:a16="http://schemas.microsoft.com/office/drawing/2014/main" id="{B08C2846-26BD-4BAB-8A51-4C453EFEA48A}"/>
                </a:ext>
              </a:extLst>
            </p:cNvPr>
            <p:cNvSpPr/>
            <p:nvPr/>
          </p:nvSpPr>
          <p:spPr>
            <a:xfrm>
              <a:off x="2676525" y="1809748"/>
              <a:ext cx="8372475" cy="3098166"/>
            </a:xfrm>
            <a:prstGeom prst="round2DiagRect">
              <a:avLst/>
            </a:prstGeom>
            <a:solidFill>
              <a:srgbClr val="E6E6E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33425" indent="-285750">
                <a:spcBef>
                  <a:spcPts val="600"/>
                </a:spcBef>
                <a:buClr>
                  <a:srgbClr val="AF005F"/>
                </a:buClr>
                <a:buFont typeface="Arial" panose="020B0604020202020204" pitchFamily="34" charset="0"/>
                <a:buChar char="&gt;"/>
              </a:pPr>
              <a:endParaRPr lang="en-GB" sz="1400" dirty="0">
                <a:solidFill>
                  <a:srgbClr val="000000"/>
                </a:solidFill>
                <a:latin typeface="Arial" panose="020B0604020202020204" pitchFamily="34" charset="0"/>
                <a:cs typeface="Arial" panose="020B0604020202020204" pitchFamily="34" charset="0"/>
              </a:endParaRPr>
            </a:p>
            <a:p>
              <a:pPr marL="733425" indent="-285750">
                <a:spcBef>
                  <a:spcPts val="600"/>
                </a:spcBef>
                <a:buClr>
                  <a:srgbClr val="AF005F"/>
                </a:buClr>
                <a:buFont typeface="Arial" panose="020B0604020202020204" pitchFamily="34" charset="0"/>
                <a:buChar char="&gt;"/>
              </a:pPr>
              <a:r>
                <a:rPr lang="en-GB" sz="1600" dirty="0">
                  <a:solidFill>
                    <a:srgbClr val="000000"/>
                  </a:solidFill>
                  <a:latin typeface="Arial" panose="020B0604020202020204" pitchFamily="34" charset="0"/>
                  <a:cs typeface="Arial" panose="020B0604020202020204" pitchFamily="34" charset="0"/>
                </a:rPr>
                <a:t>Reports of violations of listed European legislation (e.g. data privacy, consumer protection, protection of the environment, public procurement, etc.) </a:t>
              </a:r>
            </a:p>
            <a:p>
              <a:pPr marL="733425" indent="-285750">
                <a:spcBef>
                  <a:spcPts val="600"/>
                </a:spcBef>
                <a:buClr>
                  <a:srgbClr val="AF005F"/>
                </a:buClr>
                <a:buFont typeface="Arial" panose="020B0604020202020204" pitchFamily="34" charset="0"/>
                <a:buChar char="&gt;"/>
              </a:pPr>
              <a:r>
                <a:rPr lang="en-GB" sz="1600" dirty="0">
                  <a:solidFill>
                    <a:srgbClr val="000000"/>
                  </a:solidFill>
                  <a:latin typeface="Arial" panose="020B0604020202020204" pitchFamily="34" charset="0"/>
                  <a:cs typeface="Arial" panose="020B0604020202020204" pitchFamily="34" charset="0"/>
                </a:rPr>
                <a:t>Enabling reporting by (ex-/future) employees, self-employed contractors, volunteers, trainees, shareholders, members of supervisory bodies</a:t>
              </a:r>
            </a:p>
            <a:p>
              <a:pPr marL="733425" indent="-285750">
                <a:spcBef>
                  <a:spcPts val="600"/>
                </a:spcBef>
                <a:buClr>
                  <a:srgbClr val="AF005F"/>
                </a:buClr>
                <a:buFont typeface="Arial" panose="020B0604020202020204" pitchFamily="34" charset="0"/>
                <a:buChar char="&gt;"/>
              </a:pPr>
              <a:r>
                <a:rPr lang="en-GB" sz="1600" dirty="0">
                  <a:solidFill>
                    <a:srgbClr val="000000"/>
                  </a:solidFill>
                  <a:latin typeface="Arial" panose="020B0604020202020204" pitchFamily="34" charset="0"/>
                  <a:cs typeface="Arial" panose="020B0604020202020204" pitchFamily="34" charset="0"/>
                </a:rPr>
                <a:t>Cannot rely on group-wide channels and procedures or those operated by another entity within the corporate group</a:t>
              </a:r>
            </a:p>
            <a:p>
              <a:pPr marL="733425" indent="-285750">
                <a:spcBef>
                  <a:spcPts val="600"/>
                </a:spcBef>
                <a:buClr>
                  <a:srgbClr val="AF005F"/>
                </a:buClr>
                <a:buFont typeface="Arial" panose="020B0604020202020204" pitchFamily="34" charset="0"/>
                <a:buChar char="&gt;"/>
              </a:pPr>
              <a:r>
                <a:rPr lang="en-GB" sz="1600" dirty="0">
                  <a:solidFill>
                    <a:srgbClr val="000000"/>
                  </a:solidFill>
                  <a:latin typeface="Arial" panose="020B0604020202020204" pitchFamily="34" charset="0"/>
                  <a:cs typeface="Arial" panose="020B0604020202020204" pitchFamily="34" charset="0"/>
                </a:rPr>
                <a:t>Resource sharing permitted between legal entities with 50 – 249 employees</a:t>
              </a:r>
            </a:p>
            <a:p>
              <a:pPr marL="733425" indent="-285750">
                <a:spcBef>
                  <a:spcPts val="600"/>
                </a:spcBef>
                <a:buClr>
                  <a:srgbClr val="AF005F"/>
                </a:buClr>
                <a:buFont typeface="Arial" panose="020B0604020202020204" pitchFamily="34" charset="0"/>
                <a:buChar char="&gt;"/>
              </a:pPr>
              <a:r>
                <a:rPr lang="en-GB" sz="1600" dirty="0">
                  <a:solidFill>
                    <a:srgbClr val="000000"/>
                  </a:solidFill>
                  <a:latin typeface="Arial" panose="020B0604020202020204" pitchFamily="34" charset="0"/>
                  <a:cs typeface="Arial" panose="020B0604020202020204" pitchFamily="34" charset="0"/>
                </a:rPr>
                <a:t>Ensure that workers understand how channels work and are incentivised to use internal channels at first instance</a:t>
              </a:r>
            </a:p>
            <a:p>
              <a:pPr marL="733425" indent="-285750">
                <a:spcBef>
                  <a:spcPts val="600"/>
                </a:spcBef>
                <a:buClr>
                  <a:srgbClr val="AF005F"/>
                </a:buClr>
                <a:buFont typeface="Arial" panose="020B0604020202020204" pitchFamily="34" charset="0"/>
                <a:buChar char="&gt;"/>
              </a:pPr>
              <a:endParaRPr lang="en-GB" sz="1400" b="1" dirty="0">
                <a:solidFill>
                  <a:srgbClr val="000000"/>
                </a:solidFill>
                <a:latin typeface="Arial" panose="020B0604020202020204" pitchFamily="34" charset="0"/>
                <a:cs typeface="Arial" panose="020B0604020202020204" pitchFamily="34" charset="0"/>
              </a:endParaRPr>
            </a:p>
          </p:txBody>
        </p:sp>
        <p:sp>
          <p:nvSpPr>
            <p:cNvPr id="11" name="Rectangle: Diagonal Corners Rounded 10">
              <a:extLst>
                <a:ext uri="{FF2B5EF4-FFF2-40B4-BE49-F238E27FC236}">
                  <a16:creationId xmlns:a16="http://schemas.microsoft.com/office/drawing/2014/main" id="{C41CAFF0-64E1-4363-B297-8FB638FCCE9C}"/>
                </a:ext>
              </a:extLst>
            </p:cNvPr>
            <p:cNvSpPr/>
            <p:nvPr/>
          </p:nvSpPr>
          <p:spPr>
            <a:xfrm>
              <a:off x="1514475" y="1809748"/>
              <a:ext cx="1352550" cy="3098166"/>
            </a:xfrm>
            <a:prstGeom prst="round2DiagRect">
              <a:avLst/>
            </a:prstGeom>
            <a:solidFill>
              <a:srgbClr val="CC5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solidFill>
                    <a:schemeClr val="bg1"/>
                  </a:solidFill>
                </a:rPr>
                <a:t>What?</a:t>
              </a:r>
              <a:endParaRPr lang="en-GB" b="1" dirty="0">
                <a:solidFill>
                  <a:schemeClr val="bg1"/>
                </a:solidFill>
              </a:endParaRPr>
            </a:p>
          </p:txBody>
        </p:sp>
      </p:grpSp>
      <p:pic>
        <p:nvPicPr>
          <p:cNvPr id="3" name="Picture 2" descr="Image result for ulb llm international business law">
            <a:hlinkClick r:id="rId3"/>
            <a:extLst>
              <a:ext uri="{FF2B5EF4-FFF2-40B4-BE49-F238E27FC236}">
                <a16:creationId xmlns:a16="http://schemas.microsoft.com/office/drawing/2014/main" id="{522E2C9E-31EC-D091-482A-81789724444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a:extLst>
              <a:ext uri="{FF2B5EF4-FFF2-40B4-BE49-F238E27FC236}">
                <a16:creationId xmlns:a16="http://schemas.microsoft.com/office/drawing/2014/main" id="{022BC9A6-EF3A-20F8-9E86-56ACEAE8DA05}"/>
              </a:ext>
            </a:extLst>
          </p:cNvPr>
          <p:cNvSpPr/>
          <p:nvPr/>
        </p:nvSpPr>
        <p:spPr bwMode="auto">
          <a:xfrm>
            <a:off x="412800" y="1375272"/>
            <a:ext cx="11347399" cy="720541"/>
          </a:xfrm>
          <a:prstGeom prst="roundRect">
            <a:avLst/>
          </a:prstGeom>
          <a:solidFill>
            <a:srgbClr val="E6E6E6"/>
          </a:solidFill>
          <a:ln w="22225" cap="rnd" cmpd="sng" algn="ctr">
            <a:solidFill>
              <a:srgbClr val="666666"/>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lvl="1" indent="0">
              <a:buFont typeface="Arial" panose="020B0604020202020204" pitchFamily="34" charset="0"/>
              <a:buNone/>
            </a:pPr>
            <a:r>
              <a:rPr lang="en-GB" sz="1600" dirty="0"/>
              <a:t>Directive (EU) 2019/1937 of the European Parliament and of the council of 23 October 2019 on the protection of persons who report breaches of Union law (</a:t>
            </a:r>
            <a:r>
              <a:rPr lang="en-GB" sz="1600" b="1" dirty="0"/>
              <a:t>EU Whistleblowing Directive</a:t>
            </a:r>
            <a:r>
              <a:rPr lang="en-GB" sz="1600" dirty="0"/>
              <a:t>) </a:t>
            </a:r>
          </a:p>
        </p:txBody>
      </p:sp>
    </p:spTree>
    <p:extLst>
      <p:ext uri="{BB962C8B-B14F-4D97-AF65-F5344CB8AC3E}">
        <p14:creationId xmlns:p14="http://schemas.microsoft.com/office/powerpoint/2010/main" val="3718200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F29E2-5939-457E-BA0A-814A11DBBA8E}"/>
              </a:ext>
            </a:extLst>
          </p:cNvPr>
          <p:cNvSpPr>
            <a:spLocks noGrp="1"/>
          </p:cNvSpPr>
          <p:nvPr>
            <p:ph type="title"/>
          </p:nvPr>
        </p:nvSpPr>
        <p:spPr/>
        <p:txBody>
          <a:bodyPr/>
          <a:lstStyle/>
          <a:p>
            <a:r>
              <a:rPr lang="en-GB" dirty="0"/>
              <a:t>EU Whistleblowing Directive – reporting channels: key features</a:t>
            </a:r>
          </a:p>
        </p:txBody>
      </p:sp>
      <p:sp>
        <p:nvSpPr>
          <p:cNvPr id="5" name="Rectangle 4">
            <a:extLst>
              <a:ext uri="{FF2B5EF4-FFF2-40B4-BE49-F238E27FC236}">
                <a16:creationId xmlns:a16="http://schemas.microsoft.com/office/drawing/2014/main" id="{C09C81AA-3F36-499C-AE73-44386476D49B}"/>
              </a:ext>
            </a:extLst>
          </p:cNvPr>
          <p:cNvSpPr/>
          <p:nvPr/>
        </p:nvSpPr>
        <p:spPr>
          <a:xfrm>
            <a:off x="2113549" y="5427956"/>
            <a:ext cx="2448272" cy="664941"/>
          </a:xfrm>
          <a:prstGeom prst="rect">
            <a:avLst/>
          </a:prstGeom>
          <a:solidFill>
            <a:schemeClr val="accent6">
              <a:lumMod val="40000"/>
              <a:lumOff val="60000"/>
            </a:schemeClr>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internal channels</a:t>
            </a:r>
          </a:p>
        </p:txBody>
      </p:sp>
      <p:sp>
        <p:nvSpPr>
          <p:cNvPr id="6" name="Rectangle 5">
            <a:extLst>
              <a:ext uri="{FF2B5EF4-FFF2-40B4-BE49-F238E27FC236}">
                <a16:creationId xmlns:a16="http://schemas.microsoft.com/office/drawing/2014/main" id="{C556037F-F32C-4139-99E5-B8006C6C4CEA}"/>
              </a:ext>
            </a:extLst>
          </p:cNvPr>
          <p:cNvSpPr/>
          <p:nvPr/>
        </p:nvSpPr>
        <p:spPr>
          <a:xfrm>
            <a:off x="233337" y="5327612"/>
            <a:ext cx="1586492" cy="514873"/>
          </a:xfrm>
          <a:prstGeom prst="rect">
            <a:avLst/>
          </a:prstGeom>
          <a:solidFill>
            <a:schemeClr val="accent6">
              <a:lumMod val="40000"/>
              <a:lumOff val="60000"/>
            </a:schemeClr>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public disclosure</a:t>
            </a:r>
          </a:p>
        </p:txBody>
      </p:sp>
      <p:sp>
        <p:nvSpPr>
          <p:cNvPr id="7" name="Rectangle 6">
            <a:extLst>
              <a:ext uri="{FF2B5EF4-FFF2-40B4-BE49-F238E27FC236}">
                <a16:creationId xmlns:a16="http://schemas.microsoft.com/office/drawing/2014/main" id="{97451FFB-13DA-41E2-A393-661796558B84}"/>
              </a:ext>
            </a:extLst>
          </p:cNvPr>
          <p:cNvSpPr/>
          <p:nvPr/>
        </p:nvSpPr>
        <p:spPr>
          <a:xfrm>
            <a:off x="2059175" y="4578003"/>
            <a:ext cx="1457552" cy="614692"/>
          </a:xfrm>
          <a:prstGeom prst="rect">
            <a:avLst/>
          </a:prstGeom>
          <a:solidFill>
            <a:schemeClr val="accent6">
              <a:lumMod val="40000"/>
              <a:lumOff val="60000"/>
            </a:schemeClr>
          </a:solidFill>
          <a:ln w="952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external channels</a:t>
            </a:r>
          </a:p>
        </p:txBody>
      </p:sp>
      <p:cxnSp>
        <p:nvCxnSpPr>
          <p:cNvPr id="8" name="Straight Arrow Connector 7">
            <a:extLst>
              <a:ext uri="{FF2B5EF4-FFF2-40B4-BE49-F238E27FC236}">
                <a16:creationId xmlns:a16="http://schemas.microsoft.com/office/drawing/2014/main" id="{FC1E0AA5-14E7-4212-AD36-9A13B7AB303D}"/>
              </a:ext>
            </a:extLst>
          </p:cNvPr>
          <p:cNvCxnSpPr>
            <a:cxnSpLocks/>
          </p:cNvCxnSpPr>
          <p:nvPr/>
        </p:nvCxnSpPr>
        <p:spPr>
          <a:xfrm>
            <a:off x="1190557" y="4514737"/>
            <a:ext cx="0" cy="7557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D18739F-7C5B-4345-AE69-39D47F1FB212}"/>
              </a:ext>
            </a:extLst>
          </p:cNvPr>
          <p:cNvCxnSpPr>
            <a:cxnSpLocks/>
          </p:cNvCxnSpPr>
          <p:nvPr/>
        </p:nvCxnSpPr>
        <p:spPr>
          <a:xfrm>
            <a:off x="1382036" y="4556464"/>
            <a:ext cx="657967" cy="8995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98FCCDB-A49D-496E-ADB4-06FDC7E102B8}"/>
              </a:ext>
            </a:extLst>
          </p:cNvPr>
          <p:cNvCxnSpPr>
            <a:cxnSpLocks/>
          </p:cNvCxnSpPr>
          <p:nvPr/>
        </p:nvCxnSpPr>
        <p:spPr>
          <a:xfrm>
            <a:off x="1447263" y="4494583"/>
            <a:ext cx="483137" cy="2884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ED879385-3509-4929-8A14-A0D76EC1BB04}"/>
              </a:ext>
            </a:extLst>
          </p:cNvPr>
          <p:cNvGrpSpPr/>
          <p:nvPr/>
        </p:nvGrpSpPr>
        <p:grpSpPr>
          <a:xfrm>
            <a:off x="3729802" y="2915874"/>
            <a:ext cx="7796739" cy="2999450"/>
            <a:chOff x="3086049" y="2419511"/>
            <a:chExt cx="7908703" cy="2999845"/>
          </a:xfrm>
        </p:grpSpPr>
        <p:sp>
          <p:nvSpPr>
            <p:cNvPr id="81" name="Rectangle 80">
              <a:extLst>
                <a:ext uri="{FF2B5EF4-FFF2-40B4-BE49-F238E27FC236}">
                  <a16:creationId xmlns:a16="http://schemas.microsoft.com/office/drawing/2014/main" id="{B9487C5C-722B-4460-B1C8-62FB498604EA}"/>
                </a:ext>
              </a:extLst>
            </p:cNvPr>
            <p:cNvSpPr/>
            <p:nvPr/>
          </p:nvSpPr>
          <p:spPr>
            <a:xfrm rot="2700000">
              <a:off x="8119168" y="2323740"/>
              <a:ext cx="1614382" cy="1805923"/>
            </a:xfrm>
            <a:prstGeom prst="rect">
              <a:avLst/>
            </a:prstGeom>
            <a:solidFill>
              <a:srgbClr val="B30E6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Rectangle 81">
              <a:extLst>
                <a:ext uri="{FF2B5EF4-FFF2-40B4-BE49-F238E27FC236}">
                  <a16:creationId xmlns:a16="http://schemas.microsoft.com/office/drawing/2014/main" id="{ACF58150-6788-47CD-8311-D45E59B727D1}"/>
                </a:ext>
              </a:extLst>
            </p:cNvPr>
            <p:cNvSpPr/>
            <p:nvPr/>
          </p:nvSpPr>
          <p:spPr>
            <a:xfrm rot="18900000">
              <a:off x="6737519" y="3713052"/>
              <a:ext cx="1760894" cy="1603369"/>
            </a:xfrm>
            <a:prstGeom prst="rect">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Rectangle 82">
              <a:extLst>
                <a:ext uri="{FF2B5EF4-FFF2-40B4-BE49-F238E27FC236}">
                  <a16:creationId xmlns:a16="http://schemas.microsoft.com/office/drawing/2014/main" id="{169458CD-3E16-4C21-9300-DB6A60B4DD2A}"/>
                </a:ext>
              </a:extLst>
            </p:cNvPr>
            <p:cNvSpPr/>
            <p:nvPr/>
          </p:nvSpPr>
          <p:spPr>
            <a:xfrm rot="2700000">
              <a:off x="5635515" y="2460653"/>
              <a:ext cx="1603369" cy="1760894"/>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Rectangle 83">
              <a:extLst>
                <a:ext uri="{FF2B5EF4-FFF2-40B4-BE49-F238E27FC236}">
                  <a16:creationId xmlns:a16="http://schemas.microsoft.com/office/drawing/2014/main" id="{A1C1D0D2-9326-4059-B9E1-FC8624B2622B}"/>
                </a:ext>
              </a:extLst>
            </p:cNvPr>
            <p:cNvSpPr/>
            <p:nvPr/>
          </p:nvSpPr>
          <p:spPr>
            <a:xfrm rot="18900000">
              <a:off x="4267893" y="3815987"/>
              <a:ext cx="1760894" cy="1603369"/>
            </a:xfrm>
            <a:prstGeom prst="rect">
              <a:avLst/>
            </a:prstGeom>
            <a:solidFill>
              <a:srgbClr val="B0A9A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 name="Rectangle 84">
              <a:extLst>
                <a:ext uri="{FF2B5EF4-FFF2-40B4-BE49-F238E27FC236}">
                  <a16:creationId xmlns:a16="http://schemas.microsoft.com/office/drawing/2014/main" id="{74AE087E-BC22-4447-8E17-CC2A64A35351}"/>
                </a:ext>
              </a:extLst>
            </p:cNvPr>
            <p:cNvSpPr/>
            <p:nvPr/>
          </p:nvSpPr>
          <p:spPr>
            <a:xfrm rot="2700000">
              <a:off x="3164811" y="2569060"/>
              <a:ext cx="1603369" cy="1760894"/>
            </a:xfrm>
            <a:prstGeom prst="rect">
              <a:avLst/>
            </a:prstGeom>
            <a:solidFill>
              <a:srgbClr val="99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 name="TextBox 85">
              <a:extLst>
                <a:ext uri="{FF2B5EF4-FFF2-40B4-BE49-F238E27FC236}">
                  <a16:creationId xmlns:a16="http://schemas.microsoft.com/office/drawing/2014/main" id="{E55B4BD4-F257-4C23-9296-8C898B985C2C}"/>
                </a:ext>
              </a:extLst>
            </p:cNvPr>
            <p:cNvSpPr txBox="1"/>
            <p:nvPr/>
          </p:nvSpPr>
          <p:spPr>
            <a:xfrm>
              <a:off x="3167210" y="3178707"/>
              <a:ext cx="1733612" cy="738761"/>
            </a:xfrm>
            <a:prstGeom prst="rect">
              <a:avLst/>
            </a:prstGeom>
            <a:noFill/>
          </p:spPr>
          <p:txBody>
            <a:bodyPr wrap="square" rtlCol="0">
              <a:spAutoFit/>
            </a:bodyPr>
            <a:lstStyle/>
            <a:p>
              <a:pPr algn="ctr"/>
              <a:r>
                <a:rPr lang="en-GB" sz="1400" dirty="0">
                  <a:solidFill>
                    <a:schemeClr val="bg1"/>
                  </a:solidFill>
                </a:rPr>
                <a:t>Depends on size and resources of the company</a:t>
              </a:r>
              <a:endParaRPr lang="en-GB" sz="1200" dirty="0">
                <a:solidFill>
                  <a:schemeClr val="bg1"/>
                </a:solidFill>
              </a:endParaRPr>
            </a:p>
          </p:txBody>
        </p:sp>
        <p:sp>
          <p:nvSpPr>
            <p:cNvPr id="87" name="TextBox 86">
              <a:extLst>
                <a:ext uri="{FF2B5EF4-FFF2-40B4-BE49-F238E27FC236}">
                  <a16:creationId xmlns:a16="http://schemas.microsoft.com/office/drawing/2014/main" id="{65094E62-E187-4A48-AAC6-563225378298}"/>
                </a:ext>
              </a:extLst>
            </p:cNvPr>
            <p:cNvSpPr txBox="1"/>
            <p:nvPr/>
          </p:nvSpPr>
          <p:spPr>
            <a:xfrm>
              <a:off x="8180560" y="3019816"/>
              <a:ext cx="1615083" cy="307818"/>
            </a:xfrm>
            <a:prstGeom prst="rect">
              <a:avLst/>
            </a:prstGeom>
            <a:noFill/>
          </p:spPr>
          <p:txBody>
            <a:bodyPr wrap="square" rtlCol="0">
              <a:spAutoFit/>
            </a:bodyPr>
            <a:lstStyle/>
            <a:p>
              <a:pPr algn="ctr"/>
              <a:r>
                <a:rPr lang="en-GB" sz="1400" dirty="0">
                  <a:solidFill>
                    <a:schemeClr val="bg1"/>
                  </a:solidFill>
                </a:rPr>
                <a:t>Confidentiality </a:t>
              </a:r>
            </a:p>
          </p:txBody>
        </p:sp>
        <p:sp>
          <p:nvSpPr>
            <p:cNvPr id="88" name="TextBox 87">
              <a:extLst>
                <a:ext uri="{FF2B5EF4-FFF2-40B4-BE49-F238E27FC236}">
                  <a16:creationId xmlns:a16="http://schemas.microsoft.com/office/drawing/2014/main" id="{84779C74-BC5A-4AC8-9A74-808B8669425C}"/>
                </a:ext>
              </a:extLst>
            </p:cNvPr>
            <p:cNvSpPr txBox="1"/>
            <p:nvPr/>
          </p:nvSpPr>
          <p:spPr>
            <a:xfrm>
              <a:off x="4364972" y="4375086"/>
              <a:ext cx="1733612" cy="523220"/>
            </a:xfrm>
            <a:prstGeom prst="rect">
              <a:avLst/>
            </a:prstGeom>
            <a:noFill/>
          </p:spPr>
          <p:txBody>
            <a:bodyPr wrap="square" rtlCol="0">
              <a:spAutoFit/>
            </a:bodyPr>
            <a:lstStyle/>
            <a:p>
              <a:r>
                <a:rPr lang="en-GB" sz="1400" dirty="0">
                  <a:solidFill>
                    <a:schemeClr val="bg1"/>
                  </a:solidFill>
                </a:rPr>
                <a:t>In person or not, orally or in writing</a:t>
              </a:r>
              <a:endParaRPr lang="en-GB" sz="1400" dirty="0"/>
            </a:p>
          </p:txBody>
        </p:sp>
        <p:sp>
          <p:nvSpPr>
            <p:cNvPr id="89" name="TextBox 88">
              <a:extLst>
                <a:ext uri="{FF2B5EF4-FFF2-40B4-BE49-F238E27FC236}">
                  <a16:creationId xmlns:a16="http://schemas.microsoft.com/office/drawing/2014/main" id="{4204331E-E136-4D0D-8B3C-21D29BF16AD5}"/>
                </a:ext>
              </a:extLst>
            </p:cNvPr>
            <p:cNvSpPr txBox="1"/>
            <p:nvPr/>
          </p:nvSpPr>
          <p:spPr>
            <a:xfrm>
              <a:off x="6775301" y="4198605"/>
              <a:ext cx="1733612" cy="738761"/>
            </a:xfrm>
            <a:prstGeom prst="rect">
              <a:avLst/>
            </a:prstGeom>
            <a:noFill/>
          </p:spPr>
          <p:txBody>
            <a:bodyPr wrap="square" rtlCol="0">
              <a:spAutoFit/>
            </a:bodyPr>
            <a:lstStyle/>
            <a:p>
              <a:pPr algn="ctr"/>
              <a:r>
                <a:rPr lang="en-GB" sz="1400" dirty="0">
                  <a:solidFill>
                    <a:schemeClr val="bg1"/>
                  </a:solidFill>
                </a:rPr>
                <a:t>Specific timeframe to acknowledge / give feedback</a:t>
              </a:r>
            </a:p>
          </p:txBody>
        </p:sp>
        <p:sp>
          <p:nvSpPr>
            <p:cNvPr id="90" name="TextBox 89">
              <a:extLst>
                <a:ext uri="{FF2B5EF4-FFF2-40B4-BE49-F238E27FC236}">
                  <a16:creationId xmlns:a16="http://schemas.microsoft.com/office/drawing/2014/main" id="{1DBB488D-CF10-471D-B433-B01BF44CE38E}"/>
                </a:ext>
              </a:extLst>
            </p:cNvPr>
            <p:cNvSpPr txBox="1"/>
            <p:nvPr/>
          </p:nvSpPr>
          <p:spPr>
            <a:xfrm>
              <a:off x="5640840" y="3020729"/>
              <a:ext cx="1680580" cy="738761"/>
            </a:xfrm>
            <a:prstGeom prst="rect">
              <a:avLst/>
            </a:prstGeom>
            <a:noFill/>
          </p:spPr>
          <p:txBody>
            <a:bodyPr wrap="square" rtlCol="0">
              <a:spAutoFit/>
            </a:bodyPr>
            <a:lstStyle/>
            <a:p>
              <a:pPr algn="ctr"/>
              <a:r>
                <a:rPr lang="en-GB" sz="1400" dirty="0">
                  <a:solidFill>
                    <a:schemeClr val="bg1"/>
                  </a:solidFill>
                </a:rPr>
                <a:t>Follow-up by designated person or department</a:t>
              </a:r>
              <a:endParaRPr lang="en-GB" sz="1200" dirty="0">
                <a:solidFill>
                  <a:schemeClr val="bg1"/>
                </a:solidFill>
              </a:endParaRPr>
            </a:p>
          </p:txBody>
        </p:sp>
        <p:sp>
          <p:nvSpPr>
            <p:cNvPr id="95" name="Rectangle 94">
              <a:extLst>
                <a:ext uri="{FF2B5EF4-FFF2-40B4-BE49-F238E27FC236}">
                  <a16:creationId xmlns:a16="http://schemas.microsoft.com/office/drawing/2014/main" id="{6D7C311E-DB6A-4AB6-837D-A994EC81A897}"/>
                </a:ext>
              </a:extLst>
            </p:cNvPr>
            <p:cNvSpPr/>
            <p:nvPr/>
          </p:nvSpPr>
          <p:spPr>
            <a:xfrm rot="2700000">
              <a:off x="9312620" y="3525839"/>
              <a:ext cx="1603369" cy="1760894"/>
            </a:xfrm>
            <a:prstGeom prst="rect">
              <a:avLst/>
            </a:prstGeom>
            <a:solidFill>
              <a:srgbClr val="C0C0C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 name="TextBox 96">
              <a:extLst>
                <a:ext uri="{FF2B5EF4-FFF2-40B4-BE49-F238E27FC236}">
                  <a16:creationId xmlns:a16="http://schemas.microsoft.com/office/drawing/2014/main" id="{EC6424A9-6E04-4D7E-8EED-CD091DF6355E}"/>
                </a:ext>
              </a:extLst>
            </p:cNvPr>
            <p:cNvSpPr txBox="1"/>
            <p:nvPr/>
          </p:nvSpPr>
          <p:spPr>
            <a:xfrm>
              <a:off x="9295330" y="3960696"/>
              <a:ext cx="1680580" cy="954107"/>
            </a:xfrm>
            <a:prstGeom prst="rect">
              <a:avLst/>
            </a:prstGeom>
            <a:noFill/>
          </p:spPr>
          <p:txBody>
            <a:bodyPr wrap="square" rtlCol="0">
              <a:spAutoFit/>
            </a:bodyPr>
            <a:lstStyle/>
            <a:p>
              <a:pPr algn="ctr"/>
              <a:r>
                <a:rPr lang="en-GB" sz="1400" dirty="0">
                  <a:solidFill>
                    <a:schemeClr val="bg1"/>
                  </a:solidFill>
                </a:rPr>
                <a:t>After consultation and agreement with social partners</a:t>
              </a:r>
              <a:endParaRPr lang="en-GB" sz="1200" dirty="0">
                <a:solidFill>
                  <a:schemeClr val="bg1"/>
                </a:solidFill>
              </a:endParaRPr>
            </a:p>
          </p:txBody>
        </p:sp>
      </p:grpSp>
      <p:pic>
        <p:nvPicPr>
          <p:cNvPr id="29" name="Picture 3" descr="C:\Users\nmarshal\AppData\Local\Microsoft\Windows\Temporary Internet Files\Content.Outlook\HC9NF1EM\ListenUp_Redrawn (2).jpg">
            <a:extLst>
              <a:ext uri="{FF2B5EF4-FFF2-40B4-BE49-F238E27FC236}">
                <a16:creationId xmlns:a16="http://schemas.microsoft.com/office/drawing/2014/main" id="{CB1EE669-150E-4D79-BC12-03CF287FCF8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559" y="3096441"/>
            <a:ext cx="2143045" cy="14048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result for ulb llm international business law">
            <a:hlinkClick r:id="rId4"/>
            <a:extLst>
              <a:ext uri="{FF2B5EF4-FFF2-40B4-BE49-F238E27FC236}">
                <a16:creationId xmlns:a16="http://schemas.microsoft.com/office/drawing/2014/main" id="{BEFF91FA-E019-C2F7-ADF9-BDE26A762B2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4" descr="|">
            <a:extLst>
              <a:ext uri="{FF2B5EF4-FFF2-40B4-BE49-F238E27FC236}">
                <a16:creationId xmlns:a16="http://schemas.microsoft.com/office/drawing/2014/main" id="{B4481C90-BB72-F500-7B87-600DFE39588F}"/>
              </a:ext>
            </a:extLst>
          </p:cNvPr>
          <p:cNvSpPr txBox="1">
            <a:spLocks/>
          </p:cNvSpPr>
          <p:nvPr/>
        </p:nvSpPr>
        <p:spPr>
          <a:xfrm>
            <a:off x="412800" y="1349515"/>
            <a:ext cx="10426650" cy="1826994"/>
          </a:xfrm>
          <a:prstGeom prst="rect">
            <a:avLst/>
          </a:prstGeom>
        </p:spPr>
        <p:txBody>
          <a:bodyPr vert="horz" lIns="0" tIns="45720" rIns="91440" bIns="45720" rtlCol="0">
            <a:norm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400" dirty="0">
                <a:solidFill>
                  <a:srgbClr val="000000"/>
                </a:solidFill>
              </a:rPr>
              <a:t>Prohibition of “retaliation” against whistleblower (very broadly defined: any (i) direct or indirect </a:t>
            </a:r>
            <a:r>
              <a:rPr lang="en-GB" sz="1400" dirty="0">
                <a:solidFill>
                  <a:schemeClr val="tx2"/>
                </a:solidFill>
              </a:rPr>
              <a:t>act or omission </a:t>
            </a:r>
            <a:r>
              <a:rPr lang="en-GB" sz="1400" dirty="0">
                <a:solidFill>
                  <a:srgbClr val="000000"/>
                </a:solidFill>
              </a:rPr>
              <a:t>which occurs in a (ii) </a:t>
            </a:r>
            <a:r>
              <a:rPr lang="en-GB" sz="1400" dirty="0">
                <a:solidFill>
                  <a:schemeClr val="tx2"/>
                </a:solidFill>
              </a:rPr>
              <a:t>work-related context</a:t>
            </a:r>
            <a:r>
              <a:rPr lang="en-GB" sz="1400" dirty="0">
                <a:solidFill>
                  <a:srgbClr val="000000"/>
                </a:solidFill>
              </a:rPr>
              <a:t>, prompted by (iii) internal or external </a:t>
            </a:r>
            <a:r>
              <a:rPr lang="en-GB" sz="1400" dirty="0">
                <a:solidFill>
                  <a:schemeClr val="tx2"/>
                </a:solidFill>
              </a:rPr>
              <a:t>reporting or by public disclosure</a:t>
            </a:r>
            <a:r>
              <a:rPr lang="en-GB" sz="1400" dirty="0">
                <a:solidFill>
                  <a:srgbClr val="000000"/>
                </a:solidFill>
              </a:rPr>
              <a:t>, and (iv) which </a:t>
            </a:r>
            <a:r>
              <a:rPr lang="en-GB" sz="1400" dirty="0">
                <a:solidFill>
                  <a:schemeClr val="tx2"/>
                </a:solidFill>
              </a:rPr>
              <a:t>causes or may cause unjustified detriment </a:t>
            </a:r>
            <a:r>
              <a:rPr lang="en-GB" sz="1400" dirty="0">
                <a:solidFill>
                  <a:srgbClr val="000000"/>
                </a:solidFill>
              </a:rPr>
              <a:t>to the reporting person)</a:t>
            </a:r>
          </a:p>
          <a:p>
            <a:pPr lvl="1">
              <a:buClr>
                <a:srgbClr val="000000"/>
              </a:buClr>
            </a:pPr>
            <a:r>
              <a:rPr lang="en-GB" sz="1400" dirty="0">
                <a:solidFill>
                  <a:srgbClr val="000000"/>
                </a:solidFill>
              </a:rPr>
              <a:t>Measures for protection against retaliation: shift of burden of proof and immunity from liability</a:t>
            </a:r>
            <a:endParaRPr lang="en-GB" sz="1400" dirty="0">
              <a:solidFill>
                <a:srgbClr val="000000"/>
              </a:solidFill>
              <a:highlight>
                <a:srgbClr val="FFFF00"/>
              </a:highlight>
            </a:endParaRPr>
          </a:p>
        </p:txBody>
      </p:sp>
    </p:spTree>
    <p:extLst>
      <p:ext uri="{BB962C8B-B14F-4D97-AF65-F5344CB8AC3E}">
        <p14:creationId xmlns:p14="http://schemas.microsoft.com/office/powerpoint/2010/main" val="3158967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CE6B25B-3280-42D6-8112-A84E65D9E3C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A179684-CD5B-F880-EB7E-BB0914BEEC0F}"/>
              </a:ext>
            </a:extLst>
          </p:cNvPr>
          <p:cNvSpPr txBox="1">
            <a:spLocks/>
          </p:cNvSpPr>
          <p:nvPr/>
        </p:nvSpPr>
        <p:spPr>
          <a:xfrm>
            <a:off x="643828" y="501546"/>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Focus on the G</a:t>
            </a:r>
          </a:p>
        </p:txBody>
      </p:sp>
    </p:spTree>
    <p:extLst>
      <p:ext uri="{BB962C8B-B14F-4D97-AF65-F5344CB8AC3E}">
        <p14:creationId xmlns:p14="http://schemas.microsoft.com/office/powerpoint/2010/main" val="1772472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F26FA-2DAD-41E6-9C72-B02AC6F72A7B}"/>
              </a:ext>
            </a:extLst>
          </p:cNvPr>
          <p:cNvSpPr>
            <a:spLocks noGrp="1"/>
          </p:cNvSpPr>
          <p:nvPr>
            <p:ph type="title"/>
          </p:nvPr>
        </p:nvSpPr>
        <p:spPr/>
        <p:txBody>
          <a:bodyPr/>
          <a:lstStyle/>
          <a:p>
            <a:r>
              <a:rPr lang="en-GB" dirty="0"/>
              <a:t>Corporate purpose – France </a:t>
            </a:r>
            <a:endParaRPr lang="en-GB" sz="2000" dirty="0"/>
          </a:p>
        </p:txBody>
      </p:sp>
      <p:sp>
        <p:nvSpPr>
          <p:cNvPr id="3" name="Content Placeholder 2">
            <a:extLst>
              <a:ext uri="{FF2B5EF4-FFF2-40B4-BE49-F238E27FC236}">
                <a16:creationId xmlns:a16="http://schemas.microsoft.com/office/drawing/2014/main" id="{14B7C8B7-2117-409E-B0F1-1F842B3B29C7}"/>
              </a:ext>
            </a:extLst>
          </p:cNvPr>
          <p:cNvSpPr>
            <a:spLocks noGrp="1"/>
          </p:cNvSpPr>
          <p:nvPr>
            <p:ph sz="quarter" idx="11"/>
          </p:nvPr>
        </p:nvSpPr>
        <p:spPr>
          <a:xfrm>
            <a:off x="412800" y="1556792"/>
            <a:ext cx="6043240" cy="4999906"/>
          </a:xfrm>
        </p:spPr>
        <p:txBody>
          <a:bodyPr>
            <a:normAutofit/>
          </a:bodyPr>
          <a:lstStyle/>
          <a:p>
            <a:pPr marL="342900" indent="-342900">
              <a:buFont typeface="Arial" panose="020B0604020202020204" pitchFamily="34" charset="0"/>
              <a:buChar char="&gt;"/>
            </a:pPr>
            <a:r>
              <a:rPr lang="en-GB" sz="1500" i="1" dirty="0" err="1"/>
              <a:t>Loi</a:t>
            </a:r>
            <a:r>
              <a:rPr lang="en-GB" sz="1500" i="1" dirty="0"/>
              <a:t> </a:t>
            </a:r>
            <a:r>
              <a:rPr lang="en-GB" sz="1500" i="1" dirty="0" err="1"/>
              <a:t>pacte</a:t>
            </a:r>
            <a:r>
              <a:rPr lang="en-GB" sz="1500" i="1" dirty="0"/>
              <a:t> du 22 </a:t>
            </a:r>
            <a:r>
              <a:rPr lang="en-GB" sz="1500" i="1" dirty="0" err="1"/>
              <a:t>mai</a:t>
            </a:r>
            <a:r>
              <a:rPr lang="en-GB" sz="1500" i="1" dirty="0"/>
              <a:t> 2019 relative à la </a:t>
            </a:r>
            <a:r>
              <a:rPr lang="en-GB" sz="1500" i="1" dirty="0" err="1"/>
              <a:t>croissance</a:t>
            </a:r>
            <a:r>
              <a:rPr lang="en-GB" sz="1500" i="1" dirty="0"/>
              <a:t> et la transformation des </a:t>
            </a:r>
            <a:r>
              <a:rPr lang="en-GB" sz="1500" i="1" dirty="0" err="1"/>
              <a:t>entreprises</a:t>
            </a:r>
            <a:endParaRPr lang="en-GB" sz="1500" i="1" dirty="0"/>
          </a:p>
          <a:p>
            <a:pPr marL="342900" indent="-342900">
              <a:buFont typeface="Arial" panose="020B0604020202020204" pitchFamily="34" charset="0"/>
              <a:buChar char="&gt;"/>
            </a:pPr>
            <a:r>
              <a:rPr lang="en-GB" sz="1500" dirty="0"/>
              <a:t>Introduced the </a:t>
            </a:r>
            <a:r>
              <a:rPr lang="en-GB" sz="1500" dirty="0">
                <a:solidFill>
                  <a:schemeClr val="tx2"/>
                </a:solidFill>
              </a:rPr>
              <a:t>company with a mission </a:t>
            </a:r>
            <a:r>
              <a:rPr lang="en-GB" sz="1500" dirty="0"/>
              <a:t>(“</a:t>
            </a:r>
            <a:r>
              <a:rPr lang="en-GB" sz="1500" i="1" dirty="0" err="1"/>
              <a:t>société</a:t>
            </a:r>
            <a:r>
              <a:rPr lang="en-GB" sz="1500" i="1" dirty="0"/>
              <a:t> à mission</a:t>
            </a:r>
            <a:r>
              <a:rPr lang="en-GB" sz="1500" dirty="0"/>
              <a:t>”) </a:t>
            </a:r>
          </a:p>
          <a:p>
            <a:pPr marL="612900" lvl="1" indent="-342900"/>
            <a:r>
              <a:rPr lang="en-GB" sz="1500" dirty="0"/>
              <a:t>Its articles of association must state </a:t>
            </a:r>
            <a:r>
              <a:rPr lang="en-GB" sz="1500" dirty="0">
                <a:solidFill>
                  <a:schemeClr val="tx2"/>
                </a:solidFill>
              </a:rPr>
              <a:t>one or more social or environmental goals</a:t>
            </a:r>
            <a:r>
              <a:rPr lang="en-GB" sz="1500" dirty="0"/>
              <a:t> that it will pursue in the course of its business</a:t>
            </a:r>
          </a:p>
          <a:p>
            <a:pPr marL="612900" lvl="1" indent="-342900"/>
            <a:r>
              <a:rPr lang="en-GB" sz="1500" dirty="0"/>
              <a:t>French law requires a double control of the execution of these goals : </a:t>
            </a:r>
          </a:p>
          <a:p>
            <a:pPr marL="882900" lvl="2" indent="-342900"/>
            <a:r>
              <a:rPr lang="en-GB" sz="1500" dirty="0">
                <a:solidFill>
                  <a:schemeClr val="tx2"/>
                </a:solidFill>
              </a:rPr>
              <a:t>internal control</a:t>
            </a:r>
            <a:r>
              <a:rPr lang="en-GB" sz="1500" dirty="0"/>
              <a:t>, by a “mission committee", which is separate from the management bodies and includes at least one employee</a:t>
            </a:r>
          </a:p>
          <a:p>
            <a:pPr marL="882900" lvl="2" indent="-342900"/>
            <a:r>
              <a:rPr lang="en-GB" sz="1500" dirty="0">
                <a:solidFill>
                  <a:schemeClr val="tx2"/>
                </a:solidFill>
              </a:rPr>
              <a:t>external control</a:t>
            </a:r>
            <a:r>
              <a:rPr lang="en-GB" sz="1500" dirty="0"/>
              <a:t>, by an independent third party</a:t>
            </a:r>
          </a:p>
          <a:p>
            <a:pPr marL="342900" indent="-342900">
              <a:buFont typeface="Arial" panose="020B0604020202020204" pitchFamily="34" charset="0"/>
              <a:buChar char="&gt;"/>
            </a:pPr>
            <a:r>
              <a:rPr lang="en-GB" sz="1500" dirty="0"/>
              <a:t>Around 1,000 companies</a:t>
            </a:r>
          </a:p>
        </p:txBody>
      </p:sp>
      <p:pic>
        <p:nvPicPr>
          <p:cNvPr id="4" name="Picture 2" descr="Image result for ulb llm international business law">
            <a:hlinkClick r:id="rId3"/>
            <a:extLst>
              <a:ext uri="{FF2B5EF4-FFF2-40B4-BE49-F238E27FC236}">
                <a16:creationId xmlns:a16="http://schemas.microsoft.com/office/drawing/2014/main" id="{103BCED7-A6F5-43C5-905A-78069A5FCA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D86DEA3-B1E7-42E1-BD39-D228DBB1788F}"/>
              </a:ext>
            </a:extLst>
          </p:cNvPr>
          <p:cNvPicPr>
            <a:picLocks noChangeAspect="1"/>
          </p:cNvPicPr>
          <p:nvPr/>
        </p:nvPicPr>
        <p:blipFill>
          <a:blip r:embed="rId5"/>
          <a:stretch>
            <a:fillRect/>
          </a:stretch>
        </p:blipFill>
        <p:spPr>
          <a:xfrm>
            <a:off x="6888088" y="1484784"/>
            <a:ext cx="4752528" cy="4609415"/>
          </a:xfrm>
          <a:prstGeom prst="rect">
            <a:avLst/>
          </a:prstGeom>
        </p:spPr>
      </p:pic>
    </p:spTree>
    <p:extLst>
      <p:ext uri="{BB962C8B-B14F-4D97-AF65-F5344CB8AC3E}">
        <p14:creationId xmlns:p14="http://schemas.microsoft.com/office/powerpoint/2010/main" val="873215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FB97B-C09E-4A38-9BF1-0E4466A9E49D}"/>
              </a:ext>
            </a:extLst>
          </p:cNvPr>
          <p:cNvSpPr>
            <a:spLocks noGrp="1"/>
          </p:cNvSpPr>
          <p:nvPr>
            <p:ph type="title"/>
          </p:nvPr>
        </p:nvSpPr>
        <p:spPr/>
        <p:txBody>
          <a:bodyPr/>
          <a:lstStyle/>
          <a:p>
            <a:r>
              <a:rPr lang="en-GB" dirty="0"/>
              <a:t>Corporate purpose – Belgium</a:t>
            </a:r>
          </a:p>
        </p:txBody>
      </p:sp>
      <p:sp>
        <p:nvSpPr>
          <p:cNvPr id="3" name="Content Placeholder 2">
            <a:extLst>
              <a:ext uri="{FF2B5EF4-FFF2-40B4-BE49-F238E27FC236}">
                <a16:creationId xmlns:a16="http://schemas.microsoft.com/office/drawing/2014/main" id="{C298566A-AE30-4A97-843A-A26E4E949A5C}"/>
              </a:ext>
            </a:extLst>
          </p:cNvPr>
          <p:cNvSpPr>
            <a:spLocks noGrp="1"/>
          </p:cNvSpPr>
          <p:nvPr>
            <p:ph sz="quarter" idx="11"/>
          </p:nvPr>
        </p:nvSpPr>
        <p:spPr>
          <a:xfrm>
            <a:off x="412800" y="1421917"/>
            <a:ext cx="11323200" cy="4864583"/>
          </a:xfrm>
        </p:spPr>
        <p:txBody>
          <a:bodyPr>
            <a:normAutofit/>
          </a:bodyPr>
          <a:lstStyle/>
          <a:p>
            <a:pPr marL="342900" indent="-342900">
              <a:buFont typeface="Arial" panose="020B0604020202020204" pitchFamily="34" charset="0"/>
              <a:buChar char="&gt;"/>
            </a:pPr>
            <a:r>
              <a:rPr lang="en-GB" sz="1600" dirty="0">
                <a:solidFill>
                  <a:schemeClr val="tx2"/>
                </a:solidFill>
              </a:rPr>
              <a:t>Article 1:1 of the new Code of Companies and Associations</a:t>
            </a:r>
          </a:p>
          <a:p>
            <a:pPr marL="612900" lvl="1" indent="-342900"/>
            <a:r>
              <a:rPr lang="en-GB" sz="1600" dirty="0"/>
              <a:t>“</a:t>
            </a:r>
            <a:r>
              <a:rPr lang="en-GB" sz="1600" i="1" dirty="0"/>
              <a:t>One of the goal</a:t>
            </a:r>
            <a:r>
              <a:rPr lang="en-GB" sz="1600" b="1" i="1" u="sng" dirty="0"/>
              <a:t>s</a:t>
            </a:r>
            <a:r>
              <a:rPr lang="en-GB" sz="1600" i="1" dirty="0"/>
              <a:t>” </a:t>
            </a:r>
            <a:r>
              <a:rPr lang="en-GB" sz="1600" dirty="0"/>
              <a:t>of a company is to distribute profits to its shareholders </a:t>
            </a:r>
          </a:p>
          <a:p>
            <a:pPr marL="612900" lvl="1" indent="-342900"/>
            <a:r>
              <a:rPr lang="en-GB" sz="1600" dirty="0"/>
              <a:t>This is a way of inviting companies to </a:t>
            </a:r>
            <a:r>
              <a:rPr lang="en-GB" sz="1600" dirty="0">
                <a:solidFill>
                  <a:schemeClr val="accent1"/>
                </a:solidFill>
              </a:rPr>
              <a:t>envisage goals going beyond the sole distribution of profits</a:t>
            </a:r>
          </a:p>
          <a:p>
            <a:pPr marL="882900" lvl="2" indent="-342900">
              <a:buFont typeface="Arial" panose="020B0604020202020204" pitchFamily="34" charset="0"/>
              <a:buChar char="&gt;"/>
            </a:pPr>
            <a:r>
              <a:rPr lang="en-GB" sz="1600" dirty="0"/>
              <a:t>No specific status or regime as in France</a:t>
            </a:r>
          </a:p>
          <a:p>
            <a:pPr marL="882900" lvl="2" indent="-342900">
              <a:buFont typeface="Arial" panose="020B0604020202020204" pitchFamily="34" charset="0"/>
              <a:buChar char="&gt;"/>
            </a:pPr>
            <a:r>
              <a:rPr lang="en-GB" sz="1600" dirty="0"/>
              <a:t>Impact on the corporate </a:t>
            </a:r>
            <a:r>
              <a:rPr lang="en-GB" sz="1600" dirty="0">
                <a:solidFill>
                  <a:schemeClr val="accent1"/>
                </a:solidFill>
              </a:rPr>
              <a:t>purpose</a:t>
            </a:r>
            <a:r>
              <a:rPr lang="en-GB" sz="1600" dirty="0"/>
              <a:t> clause (in the articles of association)</a:t>
            </a:r>
          </a:p>
          <a:p>
            <a:pPr marL="882900" lvl="2" indent="-342900">
              <a:buFont typeface="Arial" panose="020B0604020202020204" pitchFamily="34" charset="0"/>
              <a:buChar char="&gt;"/>
            </a:pPr>
            <a:r>
              <a:rPr lang="en-GB" sz="1600" dirty="0"/>
              <a:t>In any case, profits must remain one of the goals of any company</a:t>
            </a:r>
          </a:p>
          <a:p>
            <a:pPr marL="342900" lvl="1" indent="-342900"/>
            <a:r>
              <a:rPr lang="en-GB" sz="1600" dirty="0"/>
              <a:t>What about the corporate </a:t>
            </a:r>
            <a:r>
              <a:rPr lang="en-GB" sz="1600" dirty="0">
                <a:solidFill>
                  <a:schemeClr val="accent1"/>
                </a:solidFill>
              </a:rPr>
              <a:t>interest</a:t>
            </a:r>
            <a:r>
              <a:rPr lang="en-GB" sz="1600" dirty="0"/>
              <a:t>, for a company which would not chose to include any social or environmental goals in its corporate purpose clause?</a:t>
            </a:r>
          </a:p>
          <a:p>
            <a:pPr marL="625475" lvl="2" indent="-285750">
              <a:buFont typeface="Arial" panose="020B0604020202020204" pitchFamily="34" charset="0"/>
              <a:buChar char="&gt;"/>
            </a:pPr>
            <a:r>
              <a:rPr lang="en-GB" sz="1600" dirty="0">
                <a:solidFill>
                  <a:schemeClr val="tx2"/>
                </a:solidFill>
              </a:rPr>
              <a:t>Court of Cassation (Belgian Supreme Court), 28 November 2013</a:t>
            </a:r>
            <a:r>
              <a:rPr lang="en-GB" sz="1600" dirty="0"/>
              <a:t>: “</a:t>
            </a:r>
            <a:r>
              <a:rPr lang="en-GB" sz="1600" i="1" dirty="0"/>
              <a:t>the company's interest is determined by the collective profit goal of the present and future shareholders of the company”</a:t>
            </a:r>
          </a:p>
          <a:p>
            <a:pPr marL="625475" lvl="2" indent="-285750">
              <a:buFont typeface="Arial" panose="020B0604020202020204" pitchFamily="34" charset="0"/>
              <a:buChar char="&gt;"/>
            </a:pPr>
            <a:r>
              <a:rPr lang="en-GB" sz="1600" dirty="0"/>
              <a:t>This remains a controversial topic</a:t>
            </a:r>
          </a:p>
          <a:p>
            <a:pPr marL="625475" lvl="2" indent="-285750">
              <a:buFont typeface="Arial" panose="020B0604020202020204" pitchFamily="34" charset="0"/>
              <a:buChar char="&gt;"/>
            </a:pPr>
            <a:r>
              <a:rPr lang="en-GB" sz="1600" dirty="0"/>
              <a:t>New Art. 1:1 to impact the case law?</a:t>
            </a:r>
          </a:p>
          <a:p>
            <a:endParaRPr lang="en-GB" dirty="0"/>
          </a:p>
        </p:txBody>
      </p:sp>
      <p:pic>
        <p:nvPicPr>
          <p:cNvPr id="4" name="Picture 2" descr="Image result for ulb llm international business law">
            <a:hlinkClick r:id="rId2"/>
            <a:extLst>
              <a:ext uri="{FF2B5EF4-FFF2-40B4-BE49-F238E27FC236}">
                <a16:creationId xmlns:a16="http://schemas.microsoft.com/office/drawing/2014/main" id="{FA4DC2C9-972B-48C5-83BE-A7E46D6E77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5342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FB97B-C09E-4A38-9BF1-0E4466A9E49D}"/>
              </a:ext>
            </a:extLst>
          </p:cNvPr>
          <p:cNvSpPr>
            <a:spLocks noGrp="1"/>
          </p:cNvSpPr>
          <p:nvPr>
            <p:ph type="title"/>
          </p:nvPr>
        </p:nvSpPr>
        <p:spPr/>
        <p:txBody>
          <a:bodyPr/>
          <a:lstStyle/>
          <a:p>
            <a:r>
              <a:rPr lang="en-GB" dirty="0"/>
              <a:t>Corporate purpose – B Corporation</a:t>
            </a:r>
          </a:p>
        </p:txBody>
      </p:sp>
      <p:sp>
        <p:nvSpPr>
          <p:cNvPr id="3" name="Content Placeholder 2">
            <a:extLst>
              <a:ext uri="{FF2B5EF4-FFF2-40B4-BE49-F238E27FC236}">
                <a16:creationId xmlns:a16="http://schemas.microsoft.com/office/drawing/2014/main" id="{C298566A-AE30-4A97-843A-A26E4E949A5C}"/>
              </a:ext>
            </a:extLst>
          </p:cNvPr>
          <p:cNvSpPr>
            <a:spLocks noGrp="1"/>
          </p:cNvSpPr>
          <p:nvPr>
            <p:ph sz="quarter" idx="11"/>
          </p:nvPr>
        </p:nvSpPr>
        <p:spPr>
          <a:xfrm>
            <a:off x="412799" y="1421917"/>
            <a:ext cx="8101809" cy="4864583"/>
          </a:xfrm>
        </p:spPr>
        <p:txBody>
          <a:bodyPr>
            <a:normAutofit lnSpcReduction="10000"/>
          </a:bodyPr>
          <a:lstStyle/>
          <a:p>
            <a:pPr marL="342900" lvl="1" indent="-342900"/>
            <a:r>
              <a:rPr lang="en-GB" sz="1600" dirty="0">
                <a:effectLst/>
                <a:latin typeface="+mj-lt"/>
                <a:ea typeface="SimSun" panose="02010600030101010101" pitchFamily="2" charset="-122"/>
                <a:cs typeface="Times New Roman" panose="02020603050405020304" pitchFamily="18" charset="0"/>
              </a:rPr>
              <a:t>Main sustainability-oriented corporate certification scheme, B Corp (“B” stands for the “absence of Planet B”) that a business “</a:t>
            </a:r>
            <a:r>
              <a:rPr lang="en-GB" sz="1600" i="1" dirty="0">
                <a:effectLst/>
                <a:latin typeface="+mj-lt"/>
                <a:ea typeface="SimSun" panose="02010600030101010101" pitchFamily="2" charset="-122"/>
                <a:cs typeface="Times New Roman" panose="02020603050405020304" pitchFamily="18" charset="0"/>
              </a:rPr>
              <a:t>is meeting high standards of verified performance, accountability, and transparency on factors from employee benefits and charitable giving to supply chain practices and input materials</a:t>
            </a:r>
            <a:r>
              <a:rPr lang="en-GB" sz="1600" dirty="0">
                <a:effectLst/>
                <a:latin typeface="+mj-lt"/>
                <a:ea typeface="SimSun" panose="02010600030101010101" pitchFamily="2" charset="-122"/>
                <a:cs typeface="Times New Roman" panose="02020603050405020304" pitchFamily="18" charset="0"/>
              </a:rPr>
              <a:t>”</a:t>
            </a:r>
          </a:p>
          <a:p>
            <a:pPr marL="342900" lvl="1" indent="-342900"/>
            <a:r>
              <a:rPr lang="en-GB" sz="1600" dirty="0">
                <a:latin typeface="+mj-lt"/>
              </a:rPr>
              <a:t>In order to achieve certification, a company must: </a:t>
            </a:r>
          </a:p>
          <a:p>
            <a:pPr marL="612900" lvl="2" indent="-342900"/>
            <a:r>
              <a:rPr lang="en-GB" sz="1600" dirty="0">
                <a:latin typeface="+mj-lt"/>
              </a:rPr>
              <a:t>“</a:t>
            </a:r>
            <a:r>
              <a:rPr lang="en-GB" sz="1600" i="1" dirty="0">
                <a:latin typeface="+mj-lt"/>
              </a:rPr>
              <a:t>Demonstrate high social and environmental performance by achieving a B Impact Assessment score of 80 or above and passing our risk review. Multinational corporations must also meet baseline requirement standards. </a:t>
            </a:r>
          </a:p>
          <a:p>
            <a:pPr marL="612900" lvl="2" indent="-342900"/>
            <a:r>
              <a:rPr lang="en-GB" sz="1600" i="1" dirty="0">
                <a:latin typeface="+mj-lt"/>
              </a:rPr>
              <a:t>Make a legal commitment by changing their corporate governance structure to be accountable to all stakeholders, not just shareholders, and achieve benefit corporation status if available in their jurisdiction. </a:t>
            </a:r>
          </a:p>
          <a:p>
            <a:pPr marL="612900" lvl="2" indent="-342900"/>
            <a:r>
              <a:rPr lang="en-GB" sz="1600" i="1" dirty="0">
                <a:latin typeface="+mj-lt"/>
              </a:rPr>
              <a:t>Exhibit transparency by allowing information about their performance measured against B Lab’s standards to be publicly available on their B Corp profile on B Lab’s website</a:t>
            </a:r>
            <a:r>
              <a:rPr lang="en-GB" sz="1600" dirty="0">
                <a:latin typeface="+mj-lt"/>
              </a:rPr>
              <a:t>”</a:t>
            </a:r>
          </a:p>
          <a:p>
            <a:pPr marL="342900" lvl="1" indent="-342900"/>
            <a:r>
              <a:rPr lang="en-GB" sz="1600" dirty="0">
                <a:effectLst/>
                <a:latin typeface="+mj-lt"/>
                <a:ea typeface="SimSun" panose="02010600030101010101" pitchFamily="2" charset="-122"/>
                <a:cs typeface="Times New Roman" panose="02020603050405020304" pitchFamily="18" charset="0"/>
              </a:rPr>
              <a:t>Many B Corp certified companies are small and midsize companies, with a few exceptions in the consumer goods sector, such as Nespresso (part of Nestlé group), Ben &amp; Jerry’s (part of Unilever group) and Patagonia</a:t>
            </a:r>
          </a:p>
          <a:p>
            <a:pPr marL="342900" lvl="1" indent="-342900"/>
            <a:endParaRPr lang="en-GB" dirty="0"/>
          </a:p>
        </p:txBody>
      </p:sp>
      <p:pic>
        <p:nvPicPr>
          <p:cNvPr id="4" name="Picture 2" descr="Image result for ulb llm international business law">
            <a:hlinkClick r:id="rId2"/>
            <a:extLst>
              <a:ext uri="{FF2B5EF4-FFF2-40B4-BE49-F238E27FC236}">
                <a16:creationId xmlns:a16="http://schemas.microsoft.com/office/drawing/2014/main" id="{FA4DC2C9-972B-48C5-83BE-A7E46D6E77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What does it mean to be a certified B Corporation? - A Beautiful Green">
            <a:extLst>
              <a:ext uri="{FF2B5EF4-FFF2-40B4-BE49-F238E27FC236}">
                <a16:creationId xmlns:a16="http://schemas.microsoft.com/office/drawing/2014/main" id="{A850ABE0-D7BB-DE7B-6B33-CA6A981D2D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39225" y="2604247"/>
            <a:ext cx="2720975" cy="1965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070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Emission trading system</a:t>
            </a:r>
            <a:r>
              <a:rPr lang="en-BE" dirty="0"/>
              <a:t>s</a:t>
            </a:r>
            <a:r>
              <a:rPr lang="en-GB" dirty="0"/>
              <a:t> (ETS</a:t>
            </a:r>
            <a:r>
              <a:rPr lang="en-BE" dirty="0"/>
              <a:t> and ETS2</a:t>
            </a:r>
            <a:r>
              <a:rPr lang="en-GB" dirty="0"/>
              <a:t>)</a:t>
            </a:r>
          </a:p>
        </p:txBody>
      </p:sp>
      <p:sp>
        <p:nvSpPr>
          <p:cNvPr id="3" name="Content Placeholder 4">
            <a:extLst>
              <a:ext uri="{FF2B5EF4-FFF2-40B4-BE49-F238E27FC236}">
                <a16:creationId xmlns:a16="http://schemas.microsoft.com/office/drawing/2014/main" id="{B9DE7D7E-BF21-EA66-FD28-09C8EC2628F0}"/>
              </a:ext>
            </a:extLst>
          </p:cNvPr>
          <p:cNvSpPr txBox="1">
            <a:spLocks/>
          </p:cNvSpPr>
          <p:nvPr/>
        </p:nvSpPr>
        <p:spPr>
          <a:xfrm>
            <a:off x="412800" y="1468296"/>
            <a:ext cx="11051491" cy="2252032"/>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Clr>
                <a:schemeClr val="tx2"/>
              </a:buClr>
              <a:buFont typeface="Symbol" panose="05050102010706020507" pitchFamily="18" charset="2"/>
              <a:buChar char=""/>
            </a:pPr>
            <a:r>
              <a:rPr lang="en-GB" sz="1400" dirty="0"/>
              <a:t>Directive 2003/87/EC</a:t>
            </a:r>
            <a:r>
              <a:rPr lang="en-BE" sz="1400" dirty="0"/>
              <a:t> </a:t>
            </a:r>
            <a:r>
              <a:rPr lang="en-US" sz="1400" dirty="0"/>
              <a:t>establishing a scheme for greenhouse gas emission allowance trading within the Community</a:t>
            </a:r>
            <a:r>
              <a:rPr lang="en-GB" sz="1400" dirty="0"/>
              <a:t> (“ETS Directive”) </a:t>
            </a:r>
          </a:p>
          <a:p>
            <a:pPr marL="171450" indent="-171450">
              <a:buClr>
                <a:schemeClr val="tx2"/>
              </a:buClr>
              <a:buFont typeface="Symbol" panose="05050102010706020507" pitchFamily="18" charset="2"/>
              <a:buChar char=""/>
            </a:pPr>
            <a:r>
              <a:rPr lang="en-GB" sz="1400" dirty="0"/>
              <a:t>Aim of reducing greenhouse gas emissions from most emitting sectors by transforming the possibility to emit greenhouse gases into a scarce commodity that must be purchased in the form of so-called “EU allowances” </a:t>
            </a:r>
          </a:p>
          <a:p>
            <a:pPr marL="171450" indent="-171450">
              <a:buClr>
                <a:schemeClr val="tx2"/>
              </a:buClr>
              <a:buFont typeface="Symbol" panose="05050102010706020507" pitchFamily="18" charset="2"/>
              <a:buChar char=""/>
            </a:pPr>
            <a:r>
              <a:rPr lang="en-GB" sz="1400" dirty="0"/>
              <a:t>Revised ETS entered into force on 5 June 2023; target is to achieve a 62% reduction in carbon emissions from the sectors covered by it by 2030 (up from the 41% reduction that has been achieved since introduction in 2005)</a:t>
            </a:r>
          </a:p>
          <a:p>
            <a:pPr marL="441443" lvl="1" indent="-171450">
              <a:buFont typeface="Symbol" panose="05050102010706020507" pitchFamily="18" charset="2"/>
              <a:buChar char=""/>
            </a:pPr>
            <a:r>
              <a:rPr lang="en-GB" sz="1400" dirty="0"/>
              <a:t>In phase 3 (2013-2020), yearly reduction of allowances of 1.74%. In phase 4 (2021-2030), 2.2%</a:t>
            </a:r>
          </a:p>
          <a:p>
            <a:pPr marL="171450" indent="-171450">
              <a:buClr>
                <a:schemeClr val="tx2"/>
              </a:buClr>
              <a:buFont typeface="Symbol" panose="05050102010706020507" pitchFamily="18" charset="2"/>
              <a:buChar char=""/>
            </a:pPr>
            <a:r>
              <a:rPr lang="en-BE" sz="1400" dirty="0"/>
              <a:t>Currently: a</a:t>
            </a:r>
            <a:r>
              <a:rPr lang="en-GB" sz="1400" dirty="0"/>
              <a:t>round 10,000 in-scope installations (exceptions for small operators):</a:t>
            </a:r>
          </a:p>
          <a:p>
            <a:pPr marL="441443" lvl="1" indent="-171450">
              <a:buFont typeface="Symbol" panose="05050102010706020507" pitchFamily="18" charset="2"/>
              <a:buChar char=""/>
            </a:pPr>
            <a:r>
              <a:rPr lang="en-GB" sz="1400" dirty="0"/>
              <a:t>Electricity and heat generation</a:t>
            </a:r>
          </a:p>
          <a:p>
            <a:pPr marL="441443" lvl="1" indent="-171450">
              <a:buFont typeface="Symbol" panose="05050102010706020507" pitchFamily="18" charset="2"/>
              <a:buChar char=""/>
            </a:pPr>
            <a:r>
              <a:rPr lang="en-GB" sz="1400" dirty="0"/>
              <a:t>Energy-intensive industry sectors, including oil refineries, steel works, and production of iron, aluminium, metals, cement, lime, glass, ceramics, pulp, paper, cardboard, acids and bulk organic chemicals</a:t>
            </a:r>
          </a:p>
          <a:p>
            <a:pPr marL="441443" lvl="1" indent="-171450">
              <a:buFont typeface="Symbol" panose="05050102010706020507" pitchFamily="18" charset="2"/>
              <a:buChar char=""/>
            </a:pPr>
            <a:r>
              <a:rPr lang="en-GB" sz="1400" dirty="0"/>
              <a:t>Aviation within the European Economic Area and departing flights to Switzerland and the United Kingdom</a:t>
            </a:r>
          </a:p>
          <a:p>
            <a:pPr marL="441443" lvl="1" indent="-171450">
              <a:buFont typeface="Symbol" panose="05050102010706020507" pitchFamily="18" charset="2"/>
              <a:buChar char=""/>
            </a:pPr>
            <a:r>
              <a:rPr lang="en-GB" sz="1400" dirty="0"/>
              <a:t>Maritime transport (50% of emissions from voyages starting or ending outside of the EU and 100% of emissions from voyages between two EU ports and when ships are within EU ports)</a:t>
            </a:r>
            <a:endParaRPr lang="en-BE" sz="1400" dirty="0"/>
          </a:p>
          <a:p>
            <a:pPr marL="171450" indent="-171450">
              <a:buClr>
                <a:schemeClr val="tx2"/>
              </a:buClr>
              <a:buFont typeface="Symbol" panose="05050102010706020507" pitchFamily="18" charset="2"/>
              <a:buChar char=""/>
            </a:pPr>
            <a:r>
              <a:rPr lang="en-BE" sz="1400" b="1" dirty="0"/>
              <a:t>ETS2</a:t>
            </a:r>
            <a:r>
              <a:rPr lang="en-BE" sz="1400" dirty="0"/>
              <a:t> (operational in 2027): </a:t>
            </a:r>
            <a:r>
              <a:rPr lang="en-US" sz="1400" dirty="0"/>
              <a:t>to cover emissions from buildings, road transport and additional sectors</a:t>
            </a:r>
            <a:r>
              <a:rPr lang="en-BE" sz="1400" dirty="0"/>
              <a:t> (</a:t>
            </a:r>
            <a:r>
              <a:rPr lang="nl-BE" sz="1400" dirty="0"/>
              <a:t>small </a:t>
            </a:r>
            <a:r>
              <a:rPr lang="nl-BE" sz="1400" dirty="0" err="1"/>
              <a:t>industry</a:t>
            </a:r>
            <a:r>
              <a:rPr lang="nl-BE" sz="1400" dirty="0"/>
              <a:t> </a:t>
            </a:r>
            <a:r>
              <a:rPr lang="nl-BE" sz="1400" dirty="0" err="1"/>
              <a:t>not</a:t>
            </a:r>
            <a:r>
              <a:rPr lang="nl-BE" sz="1400" dirty="0"/>
              <a:t> </a:t>
            </a:r>
            <a:r>
              <a:rPr lang="en-BE" sz="1400" dirty="0"/>
              <a:t>yet </a:t>
            </a:r>
            <a:r>
              <a:rPr lang="nl-BE" sz="1400" dirty="0" err="1"/>
              <a:t>covered</a:t>
            </a:r>
            <a:r>
              <a:rPr lang="en-BE" sz="1400" dirty="0"/>
              <a:t>)</a:t>
            </a:r>
            <a:r>
              <a:rPr lang="en-US" sz="1400" dirty="0"/>
              <a:t>. </a:t>
            </a:r>
            <a:r>
              <a:rPr lang="en-BE" sz="1400" dirty="0"/>
              <a:t>Social Climate Fund created to </a:t>
            </a:r>
            <a:r>
              <a:rPr lang="nl-BE" sz="1400" dirty="0" err="1"/>
              <a:t>address</a:t>
            </a:r>
            <a:r>
              <a:rPr lang="nl-BE" sz="1400" dirty="0"/>
              <a:t> </a:t>
            </a:r>
            <a:r>
              <a:rPr lang="nl-BE" sz="1400" dirty="0" err="1"/>
              <a:t>the</a:t>
            </a:r>
            <a:r>
              <a:rPr lang="nl-BE" sz="1400" dirty="0"/>
              <a:t> </a:t>
            </a:r>
            <a:r>
              <a:rPr lang="nl-BE" sz="1400" dirty="0" err="1"/>
              <a:t>social</a:t>
            </a:r>
            <a:r>
              <a:rPr lang="nl-BE" sz="1400" dirty="0"/>
              <a:t> impact</a:t>
            </a:r>
            <a:r>
              <a:rPr lang="en-BE" sz="1400" dirty="0"/>
              <a:t>. Aim is to </a:t>
            </a:r>
            <a:r>
              <a:rPr lang="en-US" sz="1400" dirty="0" err="1"/>
              <a:t>mobilise</a:t>
            </a:r>
            <a:r>
              <a:rPr lang="en-US" sz="1400" dirty="0"/>
              <a:t> EUR 86.7 billion from the ETS2 revenue </a:t>
            </a:r>
            <a:r>
              <a:rPr lang="en-BE" sz="1400" dirty="0"/>
              <a:t>for </a:t>
            </a:r>
            <a:r>
              <a:rPr lang="en-US" sz="1400" dirty="0"/>
              <a:t>2026-2032</a:t>
            </a:r>
            <a:endParaRPr lang="en-GB" sz="1600" dirty="0"/>
          </a:p>
          <a:p>
            <a:pPr marL="171450" indent="-171450">
              <a:buClr>
                <a:schemeClr val="tx2"/>
              </a:buClr>
              <a:buFont typeface="Symbol" panose="05050102010706020507" pitchFamily="18" charset="2"/>
              <a:buChar char=""/>
            </a:pPr>
            <a:endParaRPr lang="en-GB" sz="1600" dirty="0"/>
          </a:p>
          <a:p>
            <a:pPr marL="171450" indent="-171450">
              <a:buClr>
                <a:schemeClr val="tx2"/>
              </a:buClr>
              <a:buFont typeface="Symbol" panose="05050102010706020507" pitchFamily="18" charset="2"/>
              <a:buChar char=""/>
            </a:pPr>
            <a:endParaRPr lang="en-GB" sz="1600" dirty="0">
              <a:solidFill>
                <a:schemeClr val="accent4">
                  <a:lumMod val="50000"/>
                </a:schemeClr>
              </a:solidFill>
            </a:endParaRPr>
          </a:p>
        </p:txBody>
      </p:sp>
      <p:pic>
        <p:nvPicPr>
          <p:cNvPr id="8" name="Picture 2" descr="Image result for ulb llm international business law">
            <a:hlinkClick r:id="rId3"/>
            <a:extLst>
              <a:ext uri="{FF2B5EF4-FFF2-40B4-BE49-F238E27FC236}">
                <a16:creationId xmlns:a16="http://schemas.microsoft.com/office/drawing/2014/main" id="{9CBAA0DC-8655-223A-2305-697626E39E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191633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536E-1557-4DC8-ABA3-42F3D3671D8D}"/>
              </a:ext>
            </a:extLst>
          </p:cNvPr>
          <p:cNvSpPr>
            <a:spLocks noGrp="1"/>
          </p:cNvSpPr>
          <p:nvPr>
            <p:ph type="title"/>
          </p:nvPr>
        </p:nvSpPr>
        <p:spPr/>
        <p:txBody>
          <a:bodyPr/>
          <a:lstStyle/>
          <a:p>
            <a:r>
              <a:rPr lang="en-GB" dirty="0"/>
              <a:t>Corporate duty of care – The Netherlands</a:t>
            </a:r>
          </a:p>
        </p:txBody>
      </p:sp>
      <p:pic>
        <p:nvPicPr>
          <p:cNvPr id="4" name="Picture 2" descr="Image result for ulb llm international business law">
            <a:hlinkClick r:id="rId2"/>
            <a:extLst>
              <a:ext uri="{FF2B5EF4-FFF2-40B4-BE49-F238E27FC236}">
                <a16:creationId xmlns:a16="http://schemas.microsoft.com/office/drawing/2014/main" id="{064CD500-FDDE-497A-A5E5-7AABA48F85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CD3E66D5-C2E1-8068-2062-94AEDC9A0349}"/>
              </a:ext>
            </a:extLst>
          </p:cNvPr>
          <p:cNvGrpSpPr/>
          <p:nvPr/>
        </p:nvGrpSpPr>
        <p:grpSpPr>
          <a:xfrm rot="10800000">
            <a:off x="537840" y="1537960"/>
            <a:ext cx="517409" cy="427315"/>
            <a:chOff x="2908606" y="3150828"/>
            <a:chExt cx="1762254" cy="1309251"/>
          </a:xfrm>
          <a:solidFill>
            <a:srgbClr val="94A9CD"/>
          </a:solidFill>
          <a:effectLst/>
        </p:grpSpPr>
        <p:grpSp>
          <p:nvGrpSpPr>
            <p:cNvPr id="9" name="Group 8">
              <a:extLst>
                <a:ext uri="{FF2B5EF4-FFF2-40B4-BE49-F238E27FC236}">
                  <a16:creationId xmlns:a16="http://schemas.microsoft.com/office/drawing/2014/main" id="{3647AF83-3C8B-5217-385C-C72A80DBD5CD}"/>
                </a:ext>
              </a:extLst>
            </p:cNvPr>
            <p:cNvGrpSpPr/>
            <p:nvPr/>
          </p:nvGrpSpPr>
          <p:grpSpPr>
            <a:xfrm rot="384900">
              <a:off x="2908606" y="3150828"/>
              <a:ext cx="835466" cy="1309251"/>
              <a:chOff x="4671752" y="4126257"/>
              <a:chExt cx="1662545" cy="2605359"/>
            </a:xfrm>
            <a:grpFill/>
            <a:effectLst/>
          </p:grpSpPr>
          <p:sp>
            <p:nvSpPr>
              <p:cNvPr id="13" name="Oval 12">
                <a:extLst>
                  <a:ext uri="{FF2B5EF4-FFF2-40B4-BE49-F238E27FC236}">
                    <a16:creationId xmlns:a16="http://schemas.microsoft.com/office/drawing/2014/main" id="{C0FA9FD8-9866-049F-5AB3-DFDC0167F26B}"/>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14" name="Moon 13">
                <a:extLst>
                  <a:ext uri="{FF2B5EF4-FFF2-40B4-BE49-F238E27FC236}">
                    <a16:creationId xmlns:a16="http://schemas.microsoft.com/office/drawing/2014/main" id="{549A2F4D-8F82-FD76-BF8E-B6C606A7C5A6}"/>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10" name="Group 9">
              <a:extLst>
                <a:ext uri="{FF2B5EF4-FFF2-40B4-BE49-F238E27FC236}">
                  <a16:creationId xmlns:a16="http://schemas.microsoft.com/office/drawing/2014/main" id="{6F95AFF5-0C7E-C907-4B2E-F3141D416F4B}"/>
                </a:ext>
              </a:extLst>
            </p:cNvPr>
            <p:cNvGrpSpPr/>
            <p:nvPr/>
          </p:nvGrpSpPr>
          <p:grpSpPr>
            <a:xfrm rot="384900">
              <a:off x="3835394" y="3150828"/>
              <a:ext cx="835466" cy="1309251"/>
              <a:chOff x="4671752" y="4126257"/>
              <a:chExt cx="1662545" cy="2605359"/>
            </a:xfrm>
            <a:grpFill/>
            <a:effectLst/>
          </p:grpSpPr>
          <p:sp>
            <p:nvSpPr>
              <p:cNvPr id="11" name="Oval 10">
                <a:extLst>
                  <a:ext uri="{FF2B5EF4-FFF2-40B4-BE49-F238E27FC236}">
                    <a16:creationId xmlns:a16="http://schemas.microsoft.com/office/drawing/2014/main" id="{EB792E3F-41A1-CB58-54B2-54F5EDD48ED0}"/>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12" name="Moon 11">
                <a:extLst>
                  <a:ext uri="{FF2B5EF4-FFF2-40B4-BE49-F238E27FC236}">
                    <a16:creationId xmlns:a16="http://schemas.microsoft.com/office/drawing/2014/main" id="{8B727418-1A3F-EE07-6245-3280CEE89E05}"/>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sp>
        <p:nvSpPr>
          <p:cNvPr id="15" name="TextBox 14">
            <a:extLst>
              <a:ext uri="{FF2B5EF4-FFF2-40B4-BE49-F238E27FC236}">
                <a16:creationId xmlns:a16="http://schemas.microsoft.com/office/drawing/2014/main" id="{08451395-5CDF-7EB6-CC92-BC4791CD2166}"/>
              </a:ext>
            </a:extLst>
          </p:cNvPr>
          <p:cNvSpPr txBox="1"/>
          <p:nvPr/>
        </p:nvSpPr>
        <p:spPr>
          <a:xfrm>
            <a:off x="1128990" y="1751618"/>
            <a:ext cx="10266465" cy="2139047"/>
          </a:xfrm>
          <a:prstGeom prst="rect">
            <a:avLst/>
          </a:prstGeom>
          <a:noFill/>
        </p:spPr>
        <p:txBody>
          <a:bodyPr wrap="square">
            <a:spAutoFit/>
          </a:bodyPr>
          <a:lstStyle/>
          <a:p>
            <a:pPr>
              <a:spcAft>
                <a:spcPts val="600"/>
              </a:spcAft>
            </a:pPr>
            <a:r>
              <a:rPr lang="en-GB" sz="1600" i="1" dirty="0">
                <a:solidFill>
                  <a:schemeClr val="tx2"/>
                </a:solidFill>
              </a:rPr>
              <a:t>The responsibility of business enterprises to respect human rights, as formulated in the UNGP, is a global standard of expected conduct for all business enterprises wherever they operate</a:t>
            </a:r>
            <a:r>
              <a:rPr lang="en-GB" sz="1600" i="1" dirty="0">
                <a:solidFill>
                  <a:srgbClr val="4D4D4D"/>
                </a:solidFill>
              </a:rPr>
              <a:t>. It exists independently of States’ abilities and/or willingness to fulfil their own human rights obligations and does not diminish those obligations. And it </a:t>
            </a:r>
            <a:r>
              <a:rPr lang="en-GB" sz="1600" i="1" dirty="0">
                <a:solidFill>
                  <a:schemeClr val="accent1"/>
                </a:solidFill>
              </a:rPr>
              <a:t>exists over and above compliance with national laws and regulations protecting human rights</a:t>
            </a:r>
            <a:r>
              <a:rPr lang="en-GB" sz="1600" i="1" dirty="0"/>
              <a:t>. </a:t>
            </a:r>
            <a:r>
              <a:rPr lang="en-GB" sz="1600" i="1" dirty="0">
                <a:solidFill>
                  <a:srgbClr val="4D4D4D"/>
                </a:solidFill>
              </a:rPr>
              <a:t>Therefore, it is not enough for companies to monitor developments and follow the measures states take; they have an individual responsibility. It can be deduced from the UNGP and other soft law instruments that it is universally endorsed that companies must respect human rights.</a:t>
            </a:r>
          </a:p>
          <a:p>
            <a:pPr>
              <a:spcAft>
                <a:spcPts val="600"/>
              </a:spcAft>
            </a:pPr>
            <a:r>
              <a:rPr lang="en-GB" sz="1600" i="1" dirty="0">
                <a:solidFill>
                  <a:srgbClr val="4D4D4D"/>
                </a:solidFill>
                <a:latin typeface="Trade Gothic Next" panose="020B0503040303020004" pitchFamily="34" charset="0"/>
              </a:rPr>
              <a:t>– Shell judgement</a:t>
            </a:r>
            <a:endParaRPr lang="en-GB" sz="1600" dirty="0"/>
          </a:p>
        </p:txBody>
      </p:sp>
      <p:grpSp>
        <p:nvGrpSpPr>
          <p:cNvPr id="16" name="Group 15">
            <a:extLst>
              <a:ext uri="{FF2B5EF4-FFF2-40B4-BE49-F238E27FC236}">
                <a16:creationId xmlns:a16="http://schemas.microsoft.com/office/drawing/2014/main" id="{223ABD5B-B72D-C041-FA83-E11797855F35}"/>
              </a:ext>
            </a:extLst>
          </p:cNvPr>
          <p:cNvGrpSpPr/>
          <p:nvPr/>
        </p:nvGrpSpPr>
        <p:grpSpPr>
          <a:xfrm>
            <a:off x="6880234" y="3677007"/>
            <a:ext cx="517409" cy="427315"/>
            <a:chOff x="2908606" y="3150828"/>
            <a:chExt cx="1762254" cy="1309251"/>
          </a:xfrm>
          <a:solidFill>
            <a:srgbClr val="94A9CD"/>
          </a:solidFill>
          <a:effectLst/>
        </p:grpSpPr>
        <p:grpSp>
          <p:nvGrpSpPr>
            <p:cNvPr id="17" name="Group 16">
              <a:extLst>
                <a:ext uri="{FF2B5EF4-FFF2-40B4-BE49-F238E27FC236}">
                  <a16:creationId xmlns:a16="http://schemas.microsoft.com/office/drawing/2014/main" id="{529CB2C9-2FA3-B0D3-A854-8CC90C8CF194}"/>
                </a:ext>
              </a:extLst>
            </p:cNvPr>
            <p:cNvGrpSpPr/>
            <p:nvPr/>
          </p:nvGrpSpPr>
          <p:grpSpPr>
            <a:xfrm rot="384900">
              <a:off x="2908606" y="3150828"/>
              <a:ext cx="835466" cy="1309251"/>
              <a:chOff x="4671752" y="4126257"/>
              <a:chExt cx="1662545" cy="2605359"/>
            </a:xfrm>
            <a:grpFill/>
            <a:effectLst/>
          </p:grpSpPr>
          <p:sp>
            <p:nvSpPr>
              <p:cNvPr id="21" name="Oval 20">
                <a:extLst>
                  <a:ext uri="{FF2B5EF4-FFF2-40B4-BE49-F238E27FC236}">
                    <a16:creationId xmlns:a16="http://schemas.microsoft.com/office/drawing/2014/main" id="{7B1550DD-F4BE-9B4B-B275-5766F2826214}"/>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2" name="Moon 21">
                <a:extLst>
                  <a:ext uri="{FF2B5EF4-FFF2-40B4-BE49-F238E27FC236}">
                    <a16:creationId xmlns:a16="http://schemas.microsoft.com/office/drawing/2014/main" id="{C7DD1801-7E25-701E-D101-B2EB23ED6B7C}"/>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18" name="Group 17">
              <a:extLst>
                <a:ext uri="{FF2B5EF4-FFF2-40B4-BE49-F238E27FC236}">
                  <a16:creationId xmlns:a16="http://schemas.microsoft.com/office/drawing/2014/main" id="{63082C21-BD2C-83CB-442F-9C1FED0D08C9}"/>
                </a:ext>
              </a:extLst>
            </p:cNvPr>
            <p:cNvGrpSpPr/>
            <p:nvPr/>
          </p:nvGrpSpPr>
          <p:grpSpPr>
            <a:xfrm rot="384900">
              <a:off x="3835394" y="3150828"/>
              <a:ext cx="835466" cy="1309251"/>
              <a:chOff x="4671752" y="4126257"/>
              <a:chExt cx="1662545" cy="2605359"/>
            </a:xfrm>
            <a:grpFill/>
            <a:effectLst/>
          </p:grpSpPr>
          <p:sp>
            <p:nvSpPr>
              <p:cNvPr id="19" name="Oval 18">
                <a:extLst>
                  <a:ext uri="{FF2B5EF4-FFF2-40B4-BE49-F238E27FC236}">
                    <a16:creationId xmlns:a16="http://schemas.microsoft.com/office/drawing/2014/main" id="{FC0D5B54-D91C-BAB7-3E4D-431D923EA6B1}"/>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0" name="Moon 19">
                <a:extLst>
                  <a:ext uri="{FF2B5EF4-FFF2-40B4-BE49-F238E27FC236}">
                    <a16:creationId xmlns:a16="http://schemas.microsoft.com/office/drawing/2014/main" id="{D807458A-DB93-B953-F97C-3D20FA003EAD}"/>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sp>
        <p:nvSpPr>
          <p:cNvPr id="23" name="Content Placeholder 2">
            <a:extLst>
              <a:ext uri="{FF2B5EF4-FFF2-40B4-BE49-F238E27FC236}">
                <a16:creationId xmlns:a16="http://schemas.microsoft.com/office/drawing/2014/main" id="{66C5F5D1-285A-F6FA-9C42-FD04E2A35582}"/>
              </a:ext>
            </a:extLst>
          </p:cNvPr>
          <p:cNvSpPr>
            <a:spLocks noGrp="1"/>
          </p:cNvSpPr>
          <p:nvPr>
            <p:ph sz="quarter" idx="11"/>
          </p:nvPr>
        </p:nvSpPr>
        <p:spPr>
          <a:xfrm>
            <a:off x="412800" y="4462019"/>
            <a:ext cx="8101809" cy="1476375"/>
          </a:xfrm>
        </p:spPr>
        <p:txBody>
          <a:bodyPr>
            <a:normAutofit/>
          </a:bodyPr>
          <a:lstStyle/>
          <a:p>
            <a:pPr marL="342900" lvl="1" indent="-342900"/>
            <a:r>
              <a:rPr lang="en-GB" sz="1600" dirty="0">
                <a:latin typeface="+mj-lt"/>
                <a:ea typeface="SimSun" panose="02010600030101010101" pitchFamily="2" charset="-122"/>
                <a:cs typeface="Times New Roman" panose="02020603050405020304" pitchFamily="18" charset="0"/>
              </a:rPr>
              <a:t>Broadly confirmed on appeal</a:t>
            </a:r>
            <a:endParaRPr lang="en-GB" sz="1600" dirty="0">
              <a:effectLst/>
              <a:latin typeface="+mj-lt"/>
              <a:ea typeface="SimSun" panose="02010600030101010101" pitchFamily="2" charset="-122"/>
              <a:cs typeface="Times New Roman" panose="02020603050405020304" pitchFamily="18" charset="0"/>
            </a:endParaRPr>
          </a:p>
          <a:p>
            <a:pPr marL="342900" lvl="1" indent="-342900"/>
            <a:r>
              <a:rPr lang="en-GB" sz="1600" dirty="0">
                <a:effectLst/>
                <a:latin typeface="+mj-lt"/>
                <a:ea typeface="SimSun" panose="02010600030101010101" pitchFamily="2" charset="-122"/>
                <a:cs typeface="Times New Roman" panose="02020603050405020304" pitchFamily="18" charset="0"/>
              </a:rPr>
              <a:t>Extension to directors’ fiduciary duties?</a:t>
            </a:r>
          </a:p>
          <a:p>
            <a:pPr marL="342900" lvl="1" indent="-342900"/>
            <a:endParaRPr lang="en-GB" dirty="0"/>
          </a:p>
        </p:txBody>
      </p:sp>
    </p:spTree>
    <p:extLst>
      <p:ext uri="{BB962C8B-B14F-4D97-AF65-F5344CB8AC3E}">
        <p14:creationId xmlns:p14="http://schemas.microsoft.com/office/powerpoint/2010/main" val="2035224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536E-1557-4DC8-ABA3-42F3D3671D8D}"/>
              </a:ext>
            </a:extLst>
          </p:cNvPr>
          <p:cNvSpPr>
            <a:spLocks noGrp="1"/>
          </p:cNvSpPr>
          <p:nvPr>
            <p:ph type="title"/>
          </p:nvPr>
        </p:nvSpPr>
        <p:spPr/>
        <p:txBody>
          <a:bodyPr/>
          <a:lstStyle/>
          <a:p>
            <a:r>
              <a:rPr lang="en-GB" dirty="0"/>
              <a:t>Directors’ duties – UK</a:t>
            </a:r>
          </a:p>
        </p:txBody>
      </p:sp>
      <p:sp>
        <p:nvSpPr>
          <p:cNvPr id="3" name="Content Placeholder 2">
            <a:extLst>
              <a:ext uri="{FF2B5EF4-FFF2-40B4-BE49-F238E27FC236}">
                <a16:creationId xmlns:a16="http://schemas.microsoft.com/office/drawing/2014/main" id="{14A6CEA8-50FD-4B21-A92D-931E89004233}"/>
              </a:ext>
            </a:extLst>
          </p:cNvPr>
          <p:cNvSpPr>
            <a:spLocks noGrp="1"/>
          </p:cNvSpPr>
          <p:nvPr>
            <p:ph sz="quarter" idx="11"/>
          </p:nvPr>
        </p:nvSpPr>
        <p:spPr>
          <a:xfrm>
            <a:off x="328910" y="1584297"/>
            <a:ext cx="7157740" cy="4341600"/>
          </a:xfrm>
        </p:spPr>
        <p:txBody>
          <a:bodyPr>
            <a:normAutofit fontScale="77500" lnSpcReduction="20000"/>
          </a:bodyPr>
          <a:lstStyle/>
          <a:p>
            <a:pPr lvl="2">
              <a:buClr>
                <a:srgbClr val="000000"/>
              </a:buClr>
              <a:buFont typeface="TradeGothic" panose="02000503020000020004" pitchFamily="2" charset="0"/>
              <a:buChar char="&gt;"/>
            </a:pPr>
            <a:r>
              <a:rPr lang="en-GB" sz="1900" dirty="0">
                <a:solidFill>
                  <a:srgbClr val="000000"/>
                </a:solidFill>
              </a:rPr>
              <a:t>Section 172 Companies Act 2006 – Duty to promote the success of the company</a:t>
            </a:r>
          </a:p>
          <a:p>
            <a:pPr lvl="3">
              <a:buClr>
                <a:srgbClr val="000000"/>
              </a:buClr>
              <a:buFont typeface="TradeGothic" panose="02000503020000020004" pitchFamily="2" charset="0"/>
              <a:buChar char="&gt;"/>
            </a:pPr>
            <a:r>
              <a:rPr lang="en-GB" sz="1800" i="1" dirty="0">
                <a:solidFill>
                  <a:srgbClr val="000000"/>
                </a:solidFill>
              </a:rPr>
              <a:t>A director of a company must act in the way he considers, in good faith, would be most likely to promote the success of the company for the benefit of its members as a whole, and in doing so have regard (amongst other matters) to </a:t>
            </a:r>
          </a:p>
          <a:p>
            <a:pPr marL="540000" lvl="3" indent="0">
              <a:buClr>
                <a:srgbClr val="000000"/>
              </a:buClr>
              <a:buNone/>
            </a:pPr>
            <a:r>
              <a:rPr lang="en-GB" sz="1800" i="1" dirty="0">
                <a:solidFill>
                  <a:srgbClr val="000000"/>
                </a:solidFill>
              </a:rPr>
              <a:t>	(a) the likely consequences of any decision in the </a:t>
            </a:r>
            <a:r>
              <a:rPr lang="en-GB" sz="1800" i="1" dirty="0">
                <a:solidFill>
                  <a:schemeClr val="accent1"/>
                </a:solidFill>
              </a:rPr>
              <a:t>long term</a:t>
            </a:r>
            <a:r>
              <a:rPr lang="en-GB" sz="1800" i="1" dirty="0">
                <a:solidFill>
                  <a:srgbClr val="000000"/>
                </a:solidFill>
              </a:rPr>
              <a:t>,</a:t>
            </a:r>
          </a:p>
          <a:p>
            <a:pPr marL="540000" lvl="3" indent="0">
              <a:buClr>
                <a:srgbClr val="000000"/>
              </a:buClr>
              <a:buNone/>
            </a:pPr>
            <a:r>
              <a:rPr lang="en-GB" sz="1800" i="1" dirty="0">
                <a:solidFill>
                  <a:srgbClr val="000000"/>
                </a:solidFill>
              </a:rPr>
              <a:t>	(b) the interests of the company’s </a:t>
            </a:r>
            <a:r>
              <a:rPr lang="en-GB" sz="1800" i="1" dirty="0">
                <a:solidFill>
                  <a:schemeClr val="accent1"/>
                </a:solidFill>
              </a:rPr>
              <a:t>employees</a:t>
            </a:r>
            <a:r>
              <a:rPr lang="en-GB" sz="1800" i="1" dirty="0">
                <a:solidFill>
                  <a:srgbClr val="000000"/>
                </a:solidFill>
              </a:rPr>
              <a:t>,</a:t>
            </a:r>
          </a:p>
          <a:p>
            <a:pPr marL="540000" lvl="3" indent="0">
              <a:buClr>
                <a:srgbClr val="000000"/>
              </a:buClr>
              <a:buNone/>
            </a:pPr>
            <a:r>
              <a:rPr lang="en-GB" sz="1800" i="1" dirty="0">
                <a:solidFill>
                  <a:srgbClr val="000000"/>
                </a:solidFill>
              </a:rPr>
              <a:t>	(c) the need to foster the company’s business relationships with 	</a:t>
            </a:r>
            <a:r>
              <a:rPr lang="en-GB" sz="1800" i="1" dirty="0">
                <a:solidFill>
                  <a:schemeClr val="accent1"/>
                </a:solidFill>
              </a:rPr>
              <a:t>suppliers</a:t>
            </a:r>
            <a:r>
              <a:rPr lang="en-GB" sz="1800" i="1" dirty="0">
                <a:solidFill>
                  <a:srgbClr val="000000"/>
                </a:solidFill>
              </a:rPr>
              <a:t>, </a:t>
            </a:r>
            <a:r>
              <a:rPr lang="en-GB" sz="1800" i="1" dirty="0">
                <a:solidFill>
                  <a:schemeClr val="accent1"/>
                </a:solidFill>
              </a:rPr>
              <a:t>customers</a:t>
            </a:r>
            <a:r>
              <a:rPr lang="en-GB" sz="1800" i="1" dirty="0">
                <a:solidFill>
                  <a:srgbClr val="000000"/>
                </a:solidFill>
              </a:rPr>
              <a:t> and </a:t>
            </a:r>
            <a:r>
              <a:rPr lang="en-GB" sz="1800" i="1" dirty="0">
                <a:solidFill>
                  <a:schemeClr val="accent1"/>
                </a:solidFill>
              </a:rPr>
              <a:t>others</a:t>
            </a:r>
            <a:r>
              <a:rPr lang="en-GB" sz="1800" i="1" dirty="0">
                <a:solidFill>
                  <a:srgbClr val="000000"/>
                </a:solidFill>
              </a:rPr>
              <a:t>,</a:t>
            </a:r>
          </a:p>
          <a:p>
            <a:pPr marL="540000" lvl="3" indent="0">
              <a:buClr>
                <a:srgbClr val="000000"/>
              </a:buClr>
              <a:buNone/>
            </a:pPr>
            <a:r>
              <a:rPr lang="en-GB" sz="1800" i="1" dirty="0">
                <a:solidFill>
                  <a:srgbClr val="000000"/>
                </a:solidFill>
              </a:rPr>
              <a:t>	(d) the impact of the company’s operations on the </a:t>
            </a:r>
            <a:r>
              <a:rPr lang="en-GB" sz="1800" i="1" dirty="0">
                <a:solidFill>
                  <a:schemeClr val="accent1"/>
                </a:solidFill>
              </a:rPr>
              <a:t>community</a:t>
            </a:r>
            <a:r>
              <a:rPr lang="en-GB" sz="1800" i="1" dirty="0">
                <a:solidFill>
                  <a:srgbClr val="000000"/>
                </a:solidFill>
              </a:rPr>
              <a:t> and the 	</a:t>
            </a:r>
            <a:r>
              <a:rPr lang="en-GB" sz="1800" i="1" dirty="0">
                <a:solidFill>
                  <a:schemeClr val="accent1"/>
                </a:solidFill>
              </a:rPr>
              <a:t>environment</a:t>
            </a:r>
            <a:r>
              <a:rPr lang="en-GB" sz="1800" i="1" dirty="0">
                <a:solidFill>
                  <a:srgbClr val="000000"/>
                </a:solidFill>
              </a:rPr>
              <a:t>,</a:t>
            </a:r>
          </a:p>
          <a:p>
            <a:pPr marL="540000" lvl="3" indent="0">
              <a:buClr>
                <a:srgbClr val="000000"/>
              </a:buClr>
              <a:buNone/>
            </a:pPr>
            <a:r>
              <a:rPr lang="en-GB" sz="1800" i="1" dirty="0">
                <a:solidFill>
                  <a:srgbClr val="000000"/>
                </a:solidFill>
              </a:rPr>
              <a:t>	(e) the desirability of the company maintaining a reputation for </a:t>
            </a:r>
            <a:r>
              <a:rPr lang="en-GB" sz="1800" i="1" dirty="0">
                <a:solidFill>
                  <a:schemeClr val="accent1"/>
                </a:solidFill>
              </a:rPr>
              <a:t>high 	standards of business conduct</a:t>
            </a:r>
            <a:r>
              <a:rPr lang="en-GB" sz="1800" i="1" dirty="0">
                <a:solidFill>
                  <a:srgbClr val="000000"/>
                </a:solidFill>
              </a:rPr>
              <a:t>,</a:t>
            </a:r>
          </a:p>
          <a:p>
            <a:pPr marL="540000" lvl="3" indent="0">
              <a:buClr>
                <a:srgbClr val="000000"/>
              </a:buClr>
              <a:buNone/>
            </a:pPr>
            <a:r>
              <a:rPr lang="en-GB" sz="1800" i="1" dirty="0">
                <a:solidFill>
                  <a:srgbClr val="000000"/>
                </a:solidFill>
              </a:rPr>
              <a:t>	(f) the need to act fairly as between members of the company. </a:t>
            </a:r>
            <a:endParaRPr lang="en-GB" sz="1800" i="1" dirty="0">
              <a:solidFill>
                <a:srgbClr val="AF005F"/>
              </a:solidFill>
            </a:endParaRPr>
          </a:p>
          <a:p>
            <a:pPr lvl="2">
              <a:buClr>
                <a:srgbClr val="000000"/>
              </a:buClr>
              <a:buFont typeface="TradeGothic" panose="02000503020000020004" pitchFamily="2" charset="0"/>
              <a:buChar char="&gt;"/>
            </a:pPr>
            <a:r>
              <a:rPr lang="en-GB" sz="1900" dirty="0">
                <a:solidFill>
                  <a:srgbClr val="000000"/>
                </a:solidFill>
              </a:rPr>
              <a:t>Section 174 Companies Act 2006 – Duty to exercise reasonable care, skill and diligence</a:t>
            </a:r>
          </a:p>
        </p:txBody>
      </p:sp>
      <p:pic>
        <p:nvPicPr>
          <p:cNvPr id="4" name="Picture 2" descr="Image result for ulb llm international business law">
            <a:hlinkClick r:id="rId2"/>
            <a:extLst>
              <a:ext uri="{FF2B5EF4-FFF2-40B4-BE49-F238E27FC236}">
                <a16:creationId xmlns:a16="http://schemas.microsoft.com/office/drawing/2014/main" id="{064CD500-FDDE-497A-A5E5-7AABA48F85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3C5E4A1-A4B6-1487-7C8A-BB63A8453980}"/>
              </a:ext>
            </a:extLst>
          </p:cNvPr>
          <p:cNvPicPr>
            <a:picLocks noChangeAspect="1"/>
          </p:cNvPicPr>
          <p:nvPr/>
        </p:nvPicPr>
        <p:blipFill>
          <a:blip r:embed="rId4"/>
          <a:stretch>
            <a:fillRect/>
          </a:stretch>
        </p:blipFill>
        <p:spPr>
          <a:xfrm>
            <a:off x="7612063" y="2127287"/>
            <a:ext cx="4148137" cy="2763800"/>
          </a:xfrm>
          <a:prstGeom prst="rect">
            <a:avLst/>
          </a:prstGeom>
        </p:spPr>
      </p:pic>
    </p:spTree>
    <p:extLst>
      <p:ext uri="{BB962C8B-B14F-4D97-AF65-F5344CB8AC3E}">
        <p14:creationId xmlns:p14="http://schemas.microsoft.com/office/powerpoint/2010/main" val="1407008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ea typeface="Gulim" pitchFamily="34" charset="-127"/>
              </a:rPr>
              <a:t>EU second shareholders’ rights directive (2017/828/EU; SRD II)</a:t>
            </a:r>
            <a:endParaRPr lang="en-GB" dirty="0"/>
          </a:p>
        </p:txBody>
      </p:sp>
      <p:sp>
        <p:nvSpPr>
          <p:cNvPr id="6" name="Content Placeholder 3">
            <a:extLst>
              <a:ext uri="{FF2B5EF4-FFF2-40B4-BE49-F238E27FC236}">
                <a16:creationId xmlns:a16="http://schemas.microsoft.com/office/drawing/2014/main" id="{44FCC565-BAEB-4E43-A2C5-02452B315514}"/>
              </a:ext>
            </a:extLst>
          </p:cNvPr>
          <p:cNvSpPr txBox="1">
            <a:spLocks/>
          </p:cNvSpPr>
          <p:nvPr/>
        </p:nvSpPr>
        <p:spPr>
          <a:xfrm>
            <a:off x="287668" y="1503065"/>
            <a:ext cx="11616664" cy="4343736"/>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875" lvl="2" indent="0">
              <a:spcBef>
                <a:spcPts val="600"/>
              </a:spcBef>
              <a:spcAft>
                <a:spcPts val="1000"/>
              </a:spcAft>
              <a:buNone/>
            </a:pPr>
            <a:r>
              <a:rPr lang="en-GB" sz="1700" dirty="0">
                <a:solidFill>
                  <a:schemeClr val="accent1"/>
                </a:solidFill>
              </a:rPr>
              <a:t>Main objectives</a:t>
            </a:r>
            <a:endParaRPr lang="en-GB" sz="1700" dirty="0"/>
          </a:p>
          <a:p>
            <a:pPr marL="569913" lvl="3" indent="-269875">
              <a:spcAft>
                <a:spcPts val="900"/>
              </a:spcAft>
            </a:pPr>
            <a:r>
              <a:rPr lang="en-GB" sz="1700" dirty="0"/>
              <a:t>Further increase the </a:t>
            </a:r>
            <a:r>
              <a:rPr lang="en-GB" sz="1700" b="1" dirty="0">
                <a:solidFill>
                  <a:schemeClr val="accent1"/>
                </a:solidFill>
              </a:rPr>
              <a:t>long-term engagement </a:t>
            </a:r>
            <a:r>
              <a:rPr lang="en-GB" sz="1700" dirty="0"/>
              <a:t>of shareholders in listed companies</a:t>
            </a:r>
          </a:p>
          <a:p>
            <a:pPr marL="569913" lvl="3" indent="-269875">
              <a:spcAft>
                <a:spcPts val="900"/>
              </a:spcAft>
            </a:pPr>
            <a:r>
              <a:rPr lang="en-GB" sz="1700" dirty="0"/>
              <a:t>Further increase the </a:t>
            </a:r>
            <a:r>
              <a:rPr lang="en-GB" sz="1700" b="1" dirty="0">
                <a:solidFill>
                  <a:schemeClr val="accent1"/>
                </a:solidFill>
              </a:rPr>
              <a:t>transparency</a:t>
            </a:r>
            <a:r>
              <a:rPr lang="en-GB" sz="1700" dirty="0"/>
              <a:t> by listed companies and certain other stakeholders</a:t>
            </a:r>
          </a:p>
          <a:p>
            <a:pPr marL="569913" lvl="3" indent="-269875">
              <a:spcAft>
                <a:spcPts val="900"/>
              </a:spcAft>
            </a:pPr>
            <a:r>
              <a:rPr lang="en-GB" sz="1700" dirty="0"/>
              <a:t>Overarching objective: Achieve the </a:t>
            </a:r>
            <a:r>
              <a:rPr lang="en-GB" sz="1700" b="1" dirty="0">
                <a:solidFill>
                  <a:schemeClr val="accent1"/>
                </a:solidFill>
              </a:rPr>
              <a:t>long-term sustainability </a:t>
            </a:r>
            <a:r>
              <a:rPr lang="en-GB" sz="1700" dirty="0"/>
              <a:t>of listed companies</a:t>
            </a:r>
          </a:p>
          <a:p>
            <a:pPr marL="300038" lvl="3" indent="0">
              <a:spcBef>
                <a:spcPts val="600"/>
              </a:spcBef>
              <a:spcAft>
                <a:spcPts val="1000"/>
              </a:spcAft>
              <a:buNone/>
            </a:pPr>
            <a:r>
              <a:rPr lang="en-GB" sz="1700" dirty="0">
                <a:solidFill>
                  <a:schemeClr val="tx2"/>
                </a:solidFill>
              </a:rPr>
              <a:t>Areas covered by SRD II</a:t>
            </a:r>
          </a:p>
          <a:p>
            <a:pPr marL="569913" lvl="4">
              <a:spcAft>
                <a:spcPts val="900"/>
              </a:spcAft>
            </a:pPr>
            <a:r>
              <a:rPr lang="en-GB" sz="1700" dirty="0"/>
              <a:t>Right of identification of shareholders by listed companies</a:t>
            </a:r>
          </a:p>
          <a:p>
            <a:pPr marL="569913" lvl="4">
              <a:spcAft>
                <a:spcPts val="900"/>
              </a:spcAft>
            </a:pPr>
            <a:r>
              <a:rPr lang="en-GB" sz="1700" dirty="0"/>
              <a:t>New rules regarding the communication between the company, the intermediaries and the shareholders</a:t>
            </a:r>
          </a:p>
          <a:p>
            <a:pPr marL="569913" lvl="4">
              <a:spcAft>
                <a:spcPts val="900"/>
              </a:spcAft>
            </a:pPr>
            <a:r>
              <a:rPr lang="en-GB" sz="1700" dirty="0"/>
              <a:t>Confirmation of votes at shareholders’ meetings</a:t>
            </a:r>
          </a:p>
          <a:p>
            <a:pPr marL="569913" lvl="4">
              <a:spcAft>
                <a:spcPts val="900"/>
              </a:spcAft>
            </a:pPr>
            <a:r>
              <a:rPr lang="en-GB" sz="1700" dirty="0"/>
              <a:t>New obligations for institutional investors and asset managers in relation to investments in listed companies</a:t>
            </a:r>
          </a:p>
          <a:p>
            <a:pPr marL="569913" lvl="4">
              <a:spcAft>
                <a:spcPts val="900"/>
              </a:spcAft>
            </a:pPr>
            <a:r>
              <a:rPr lang="en-GB" sz="1700" dirty="0"/>
              <a:t>New obligations for proxy advisors</a:t>
            </a:r>
          </a:p>
          <a:p>
            <a:pPr marL="569913" lvl="4">
              <a:spcAft>
                <a:spcPts val="900"/>
              </a:spcAft>
            </a:pPr>
            <a:r>
              <a:rPr lang="en-GB" sz="1700" dirty="0"/>
              <a:t>New rules regarding the remuneration policy and the remuneration report</a:t>
            </a:r>
          </a:p>
          <a:p>
            <a:pPr marL="569913" lvl="4">
              <a:spcAft>
                <a:spcPts val="1000"/>
              </a:spcAft>
            </a:pPr>
            <a:r>
              <a:rPr lang="en-GB" sz="1700" dirty="0"/>
              <a:t>New rules on related party transactions</a:t>
            </a:r>
          </a:p>
          <a:p>
            <a:pPr lvl="3">
              <a:spcAft>
                <a:spcPts val="1000"/>
              </a:spcAft>
            </a:pPr>
            <a:endParaRPr lang="en-GB" sz="1700" dirty="0"/>
          </a:p>
        </p:txBody>
      </p:sp>
      <p:pic>
        <p:nvPicPr>
          <p:cNvPr id="4" name="Picture 2" descr="Image result for ulb llm international business law">
            <a:hlinkClick r:id="rId3"/>
            <a:extLst>
              <a:ext uri="{FF2B5EF4-FFF2-40B4-BE49-F238E27FC236}">
                <a16:creationId xmlns:a16="http://schemas.microsoft.com/office/drawing/2014/main" id="{C6B0A17B-5EF4-4104-BE81-E420D87C35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681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t>Remuneration disclosure – Scope of application</a:t>
            </a:r>
          </a:p>
        </p:txBody>
      </p:sp>
      <p:sp>
        <p:nvSpPr>
          <p:cNvPr id="4" name="Content Placeholder 3">
            <a:extLst>
              <a:ext uri="{FF2B5EF4-FFF2-40B4-BE49-F238E27FC236}">
                <a16:creationId xmlns:a16="http://schemas.microsoft.com/office/drawing/2014/main" id="{5D3FE84C-00A4-417B-A2DC-6AA49AA63EC6}"/>
              </a:ext>
            </a:extLst>
          </p:cNvPr>
          <p:cNvSpPr txBox="1">
            <a:spLocks/>
          </p:cNvSpPr>
          <p:nvPr/>
        </p:nvSpPr>
        <p:spPr>
          <a:xfrm>
            <a:off x="412800" y="1523652"/>
            <a:ext cx="11300400" cy="4608512"/>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90000"/>
              </a:lnSpc>
              <a:spcAft>
                <a:spcPts val="1400"/>
              </a:spcAft>
            </a:pPr>
            <a:r>
              <a:rPr lang="en-GB" sz="1700" dirty="0">
                <a:solidFill>
                  <a:schemeClr val="accent1"/>
                </a:solidFill>
              </a:rPr>
              <a:t>Listed companies only</a:t>
            </a:r>
          </a:p>
          <a:p>
            <a:pPr lvl="1">
              <a:lnSpc>
                <a:spcPct val="90000"/>
              </a:lnSpc>
            </a:pPr>
            <a:r>
              <a:rPr lang="en-GB" sz="1700" dirty="0"/>
              <a:t>Persons within the scope of application:</a:t>
            </a:r>
          </a:p>
          <a:p>
            <a:pPr lvl="2">
              <a:lnSpc>
                <a:spcPct val="90000"/>
              </a:lnSpc>
            </a:pPr>
            <a:r>
              <a:rPr lang="en-GB" sz="1700" dirty="0"/>
              <a:t>the members of the </a:t>
            </a:r>
            <a:r>
              <a:rPr lang="en-GB" sz="1700" dirty="0">
                <a:solidFill>
                  <a:schemeClr val="accent1"/>
                </a:solidFill>
              </a:rPr>
              <a:t>board of directors </a:t>
            </a:r>
            <a:r>
              <a:rPr lang="en-GB" sz="1700" dirty="0"/>
              <a:t>(in a one-tier structure) or the members of the supervisory board and the management board (in a two-tier structure;</a:t>
            </a:r>
          </a:p>
          <a:p>
            <a:pPr lvl="2">
              <a:lnSpc>
                <a:spcPct val="90000"/>
              </a:lnSpc>
            </a:pPr>
            <a:r>
              <a:rPr lang="en-GB" sz="1700" dirty="0"/>
              <a:t>the person or persons in charge of the </a:t>
            </a:r>
            <a:r>
              <a:rPr lang="en-GB" sz="1700" dirty="0">
                <a:solidFill>
                  <a:schemeClr val="accent1"/>
                </a:solidFill>
              </a:rPr>
              <a:t>daily management</a:t>
            </a:r>
            <a:r>
              <a:rPr lang="en-GB" sz="1700" dirty="0"/>
              <a:t>; and</a:t>
            </a:r>
          </a:p>
          <a:p>
            <a:pPr lvl="2">
              <a:lnSpc>
                <a:spcPct val="90000"/>
              </a:lnSpc>
              <a:spcAft>
                <a:spcPts val="1400"/>
              </a:spcAft>
            </a:pPr>
            <a:r>
              <a:rPr lang="en-GB" sz="1700" dirty="0"/>
              <a:t>all other persons who are members of any committee where the general management of the company is discussed and which is not a management board, i.e., the </a:t>
            </a:r>
            <a:r>
              <a:rPr lang="en-GB" sz="1700" dirty="0">
                <a:solidFill>
                  <a:schemeClr val="accent1"/>
                </a:solidFill>
              </a:rPr>
              <a:t>“other executives”</a:t>
            </a:r>
          </a:p>
          <a:p>
            <a:pPr lvl="1">
              <a:lnSpc>
                <a:spcPct val="90000"/>
              </a:lnSpc>
            </a:pPr>
            <a:endParaRPr lang="en-GB" sz="1700" dirty="0"/>
          </a:p>
          <a:p>
            <a:pPr marL="540000" lvl="3" indent="0">
              <a:lnSpc>
                <a:spcPct val="90000"/>
              </a:lnSpc>
              <a:buNone/>
            </a:pPr>
            <a:endParaRPr lang="en-GB" sz="1700" dirty="0"/>
          </a:p>
          <a:p>
            <a:pPr lvl="1">
              <a:lnSpc>
                <a:spcPct val="90000"/>
              </a:lnSpc>
            </a:pPr>
            <a:endParaRPr lang="en-GB" sz="1700" dirty="0"/>
          </a:p>
        </p:txBody>
      </p:sp>
      <p:pic>
        <p:nvPicPr>
          <p:cNvPr id="4098" name="Picture 2" descr="Rotork: Shareholder Information">
            <a:extLst>
              <a:ext uri="{FF2B5EF4-FFF2-40B4-BE49-F238E27FC236}">
                <a16:creationId xmlns:a16="http://schemas.microsoft.com/office/drawing/2014/main" id="{4C5C97E5-A211-4758-A4A3-C73A67B7668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839416" y="4077072"/>
            <a:ext cx="5872656" cy="17369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ulb llm international business law">
            <a:hlinkClick r:id="rId5"/>
            <a:extLst>
              <a:ext uri="{FF2B5EF4-FFF2-40B4-BE49-F238E27FC236}">
                <a16:creationId xmlns:a16="http://schemas.microsoft.com/office/drawing/2014/main" id="{EBFB1330-F254-4F85-A86A-7AAB75AA3EE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784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C5FA5-3700-48AD-90BE-C143136ED379}"/>
              </a:ext>
            </a:extLst>
          </p:cNvPr>
          <p:cNvSpPr>
            <a:spLocks noGrp="1"/>
          </p:cNvSpPr>
          <p:nvPr>
            <p:ph type="title"/>
          </p:nvPr>
        </p:nvSpPr>
        <p:spPr/>
        <p:txBody>
          <a:bodyPr/>
          <a:lstStyle/>
          <a:p>
            <a:r>
              <a:rPr lang="en-GB" dirty="0"/>
              <a:t>Two separate remuneration documents subject to SM approval</a:t>
            </a:r>
          </a:p>
        </p:txBody>
      </p:sp>
      <p:sp>
        <p:nvSpPr>
          <p:cNvPr id="6" name="Content Placeholder 3">
            <a:extLst>
              <a:ext uri="{FF2B5EF4-FFF2-40B4-BE49-F238E27FC236}">
                <a16:creationId xmlns:a16="http://schemas.microsoft.com/office/drawing/2014/main" id="{C2EB85AF-BE6A-4DFD-9D4A-BAF07A70053B}"/>
              </a:ext>
            </a:extLst>
          </p:cNvPr>
          <p:cNvSpPr txBox="1">
            <a:spLocks/>
          </p:cNvSpPr>
          <p:nvPr/>
        </p:nvSpPr>
        <p:spPr>
          <a:xfrm>
            <a:off x="425486" y="1412776"/>
            <a:ext cx="11353714" cy="4524697"/>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lnSpc>
                <a:spcPct val="90000"/>
              </a:lnSpc>
              <a:buNone/>
            </a:pPr>
            <a:r>
              <a:rPr lang="en-GB" sz="1700" dirty="0">
                <a:solidFill>
                  <a:schemeClr val="accent1"/>
                </a:solidFill>
              </a:rPr>
              <a:t>Remuneration policy</a:t>
            </a:r>
          </a:p>
          <a:p>
            <a:pPr lvl="1">
              <a:lnSpc>
                <a:spcPct val="90000"/>
              </a:lnSpc>
            </a:pPr>
            <a:r>
              <a:rPr lang="en-GB" sz="1700" dirty="0"/>
              <a:t>Providing for detailed rules applicable to the </a:t>
            </a:r>
            <a:r>
              <a:rPr lang="en-GB" sz="1700" dirty="0">
                <a:solidFill>
                  <a:schemeClr val="accent1"/>
                </a:solidFill>
              </a:rPr>
              <a:t>remuneration framework</a:t>
            </a:r>
          </a:p>
          <a:p>
            <a:pPr lvl="1">
              <a:lnSpc>
                <a:spcPct val="90000"/>
              </a:lnSpc>
            </a:pPr>
            <a:r>
              <a:rPr lang="en-GB" sz="1700" dirty="0"/>
              <a:t>To be submitted to the </a:t>
            </a:r>
            <a:r>
              <a:rPr lang="en-GB" sz="1700" dirty="0">
                <a:solidFill>
                  <a:schemeClr val="accent1"/>
                </a:solidFill>
              </a:rPr>
              <a:t>binding vote </a:t>
            </a:r>
            <a:r>
              <a:rPr lang="en-GB" sz="1700" dirty="0"/>
              <a:t>of the shareholders’ meeting </a:t>
            </a:r>
            <a:r>
              <a:rPr lang="en-GB" sz="1700" dirty="0">
                <a:solidFill>
                  <a:schemeClr val="accent1"/>
                </a:solidFill>
              </a:rPr>
              <a:t>at least every four years </a:t>
            </a:r>
            <a:r>
              <a:rPr lang="en-GB" sz="1700" dirty="0"/>
              <a:t>and whenever there is a substantial change to the policy</a:t>
            </a:r>
          </a:p>
          <a:p>
            <a:pPr marL="269875" lvl="2">
              <a:lnSpc>
                <a:spcPct val="90000"/>
              </a:lnSpc>
            </a:pPr>
            <a:r>
              <a:rPr lang="en-GB" sz="1700" dirty="0"/>
              <a:t>Where the shareholders’ meeting rejects the proposed policy:</a:t>
            </a:r>
          </a:p>
          <a:p>
            <a:pPr marL="540125" lvl="3">
              <a:lnSpc>
                <a:spcPct val="90000"/>
              </a:lnSpc>
            </a:pPr>
            <a:r>
              <a:rPr lang="en-GB" sz="1700" dirty="0"/>
              <a:t>the remuneration may continue to be paid as before (i.e., the proposed </a:t>
            </a:r>
            <a:br>
              <a:rPr lang="en-GB" sz="1700" dirty="0"/>
            </a:br>
            <a:r>
              <a:rPr lang="en-GB" sz="1700" dirty="0"/>
              <a:t>new or modified items of the policy are not applied); </a:t>
            </a:r>
          </a:p>
          <a:p>
            <a:pPr marL="540125" lvl="3">
              <a:lnSpc>
                <a:spcPct val="90000"/>
              </a:lnSpc>
            </a:pPr>
            <a:r>
              <a:rPr lang="en-GB" sz="1700" dirty="0"/>
              <a:t>the company must submit a revised policy for approval</a:t>
            </a:r>
            <a:br>
              <a:rPr lang="en-GB" sz="1700" dirty="0"/>
            </a:br>
            <a:r>
              <a:rPr lang="en-GB" sz="1700" dirty="0"/>
              <a:t>at the following shareholders’ meeting</a:t>
            </a:r>
          </a:p>
          <a:p>
            <a:pPr marL="0" lvl="3" indent="0">
              <a:lnSpc>
                <a:spcPct val="90000"/>
              </a:lnSpc>
              <a:spcBef>
                <a:spcPts val="600"/>
              </a:spcBef>
              <a:buNone/>
            </a:pPr>
            <a:r>
              <a:rPr lang="en-GB" sz="1700" dirty="0">
                <a:solidFill>
                  <a:schemeClr val="accent1"/>
                </a:solidFill>
              </a:rPr>
              <a:t>Remuneration report</a:t>
            </a:r>
          </a:p>
          <a:p>
            <a:pPr lvl="1">
              <a:lnSpc>
                <a:spcPct val="90000"/>
              </a:lnSpc>
            </a:pPr>
            <a:r>
              <a:rPr lang="en-GB" sz="1700" dirty="0"/>
              <a:t>Reporting </a:t>
            </a:r>
            <a:r>
              <a:rPr lang="en-GB" sz="1700" dirty="0">
                <a:solidFill>
                  <a:schemeClr val="accent1"/>
                </a:solidFill>
              </a:rPr>
              <a:t>on the past financial year </a:t>
            </a:r>
            <a:endParaRPr lang="en-GB" sz="1700" dirty="0"/>
          </a:p>
          <a:p>
            <a:pPr lvl="1">
              <a:lnSpc>
                <a:spcPct val="90000"/>
              </a:lnSpc>
            </a:pPr>
            <a:r>
              <a:rPr lang="en-GB" sz="1700" dirty="0"/>
              <a:t>To be submitted </a:t>
            </a:r>
            <a:r>
              <a:rPr lang="en-GB" sz="1700" dirty="0">
                <a:solidFill>
                  <a:schemeClr val="accent1"/>
                </a:solidFill>
              </a:rPr>
              <a:t>every year </a:t>
            </a:r>
            <a:r>
              <a:rPr lang="en-GB" sz="1700" dirty="0"/>
              <a:t>to the </a:t>
            </a:r>
            <a:r>
              <a:rPr lang="en-GB" sz="1700" dirty="0">
                <a:solidFill>
                  <a:schemeClr val="accent1"/>
                </a:solidFill>
              </a:rPr>
              <a:t>advisory vote </a:t>
            </a:r>
            <a:r>
              <a:rPr lang="en-GB" sz="1700" dirty="0"/>
              <a:t>of the SM</a:t>
            </a:r>
          </a:p>
          <a:p>
            <a:pPr lvl="1">
              <a:lnSpc>
                <a:spcPct val="90000"/>
              </a:lnSpc>
            </a:pPr>
            <a:r>
              <a:rPr lang="en-GB" sz="1700" dirty="0"/>
              <a:t>Requirement to explain how the vote on the previous report </a:t>
            </a:r>
            <a:br>
              <a:rPr lang="en-GB" sz="1700" dirty="0"/>
            </a:br>
            <a:r>
              <a:rPr lang="en-GB" sz="1700" dirty="0"/>
              <a:t>was taken into account</a:t>
            </a:r>
          </a:p>
          <a:p>
            <a:pPr lvl="1">
              <a:lnSpc>
                <a:spcPct val="90000"/>
              </a:lnSpc>
            </a:pPr>
            <a:endParaRPr lang="en-GB" sz="1700" dirty="0"/>
          </a:p>
          <a:p>
            <a:pPr marL="540000" lvl="3" indent="0">
              <a:lnSpc>
                <a:spcPct val="90000"/>
              </a:lnSpc>
              <a:buNone/>
            </a:pPr>
            <a:endParaRPr lang="en-GB" sz="1700" dirty="0"/>
          </a:p>
          <a:p>
            <a:pPr lvl="1">
              <a:lnSpc>
                <a:spcPct val="90000"/>
              </a:lnSpc>
            </a:pPr>
            <a:endParaRPr lang="en-GB" sz="1700" dirty="0"/>
          </a:p>
        </p:txBody>
      </p:sp>
      <p:pic>
        <p:nvPicPr>
          <p:cNvPr id="4" name="Picture 2" descr="Image result for ulb llm international business law">
            <a:hlinkClick r:id="rId3"/>
            <a:extLst>
              <a:ext uri="{FF2B5EF4-FFF2-40B4-BE49-F238E27FC236}">
                <a16:creationId xmlns:a16="http://schemas.microsoft.com/office/drawing/2014/main" id="{12DD63F8-5679-4C24-B260-7A15BB76E6D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6F14DDD-8875-414B-8DE2-FA4AC732A0EF}"/>
              </a:ext>
            </a:extLst>
          </p:cNvPr>
          <p:cNvPicPr>
            <a:picLocks noChangeAspect="1"/>
          </p:cNvPicPr>
          <p:nvPr/>
        </p:nvPicPr>
        <p:blipFill>
          <a:blip r:embed="rId5"/>
          <a:stretch>
            <a:fillRect/>
          </a:stretch>
        </p:blipFill>
        <p:spPr>
          <a:xfrm>
            <a:off x="6663150" y="3827941"/>
            <a:ext cx="5116050" cy="2136009"/>
          </a:xfrm>
          <a:prstGeom prst="rect">
            <a:avLst/>
          </a:prstGeom>
        </p:spPr>
      </p:pic>
    </p:spTree>
    <p:extLst>
      <p:ext uri="{BB962C8B-B14F-4D97-AF65-F5344CB8AC3E}">
        <p14:creationId xmlns:p14="http://schemas.microsoft.com/office/powerpoint/2010/main" val="3908609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63682-B781-42F2-8F6A-57CC7F6C5A8D}"/>
              </a:ext>
            </a:extLst>
          </p:cNvPr>
          <p:cNvSpPr>
            <a:spLocks noGrp="1"/>
          </p:cNvSpPr>
          <p:nvPr>
            <p:ph type="title"/>
          </p:nvPr>
        </p:nvSpPr>
        <p:spPr/>
        <p:txBody>
          <a:bodyPr/>
          <a:lstStyle/>
          <a:p>
            <a:r>
              <a:rPr lang="en-GB" dirty="0"/>
              <a:t>Engagement of institutional investors and asset managers</a:t>
            </a:r>
          </a:p>
        </p:txBody>
      </p:sp>
      <p:sp>
        <p:nvSpPr>
          <p:cNvPr id="4" name="Content Placeholder 3">
            <a:extLst>
              <a:ext uri="{FF2B5EF4-FFF2-40B4-BE49-F238E27FC236}">
                <a16:creationId xmlns:a16="http://schemas.microsoft.com/office/drawing/2014/main" id="{75DFA9D5-AD13-4B10-9CC5-FA062C2100FB}"/>
              </a:ext>
            </a:extLst>
          </p:cNvPr>
          <p:cNvSpPr txBox="1">
            <a:spLocks/>
          </p:cNvSpPr>
          <p:nvPr/>
        </p:nvSpPr>
        <p:spPr>
          <a:xfrm>
            <a:off x="327075" y="1550690"/>
            <a:ext cx="11323200"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solidFill>
                  <a:schemeClr val="accent1"/>
                </a:solidFill>
              </a:rPr>
              <a:t>Key assumptions of the EU legislator</a:t>
            </a:r>
          </a:p>
          <a:p>
            <a:pPr lvl="2"/>
            <a:r>
              <a:rPr lang="en-GB" sz="1600" dirty="0"/>
              <a:t>a greater involvement of shareholders in corporate governance can </a:t>
            </a:r>
            <a:r>
              <a:rPr lang="en-GB" sz="1600" b="1" dirty="0"/>
              <a:t>help improve the financial and non-financial performance of companies, including as regards ESG factors</a:t>
            </a:r>
            <a:r>
              <a:rPr lang="en-GB" sz="1600" dirty="0"/>
              <a:t>, in particular as referred to in the UN Principles for Responsible Investment</a:t>
            </a:r>
          </a:p>
          <a:p>
            <a:pPr lvl="2"/>
            <a:r>
              <a:rPr lang="en-GB" sz="1600" dirty="0"/>
              <a:t>such greater involvement may counter-balance the short-term pressure exercised by the financial markets</a:t>
            </a:r>
          </a:p>
          <a:p>
            <a:pPr lvl="1"/>
            <a:r>
              <a:rPr lang="en-GB" sz="1600" dirty="0">
                <a:solidFill>
                  <a:schemeClr val="accent1"/>
                </a:solidFill>
              </a:rPr>
              <a:t>Scope of application</a:t>
            </a:r>
          </a:p>
          <a:p>
            <a:pPr lvl="2"/>
            <a:r>
              <a:rPr lang="en-GB" sz="1600" dirty="0"/>
              <a:t>Institutional investors, to the extent that they invest directly or through an asset manager in shares traded on a regulated market</a:t>
            </a:r>
          </a:p>
          <a:p>
            <a:pPr lvl="2"/>
            <a:r>
              <a:rPr lang="en-GB" sz="1600" dirty="0"/>
              <a:t>Asset managers, to the extent that they invest in shares traded on a regulated market on behalf of investors</a:t>
            </a:r>
          </a:p>
        </p:txBody>
      </p:sp>
      <p:pic>
        <p:nvPicPr>
          <p:cNvPr id="5" name="Picture 2" descr="Image result for ulb llm international business law">
            <a:hlinkClick r:id="rId2"/>
            <a:extLst>
              <a:ext uri="{FF2B5EF4-FFF2-40B4-BE49-F238E27FC236}">
                <a16:creationId xmlns:a16="http://schemas.microsoft.com/office/drawing/2014/main" id="{8C7BF35B-FD68-4A84-94BF-5D1C71B8632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2351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C2DB0-5E0B-496C-9D7B-50E37B9FE07A}"/>
              </a:ext>
            </a:extLst>
          </p:cNvPr>
          <p:cNvSpPr>
            <a:spLocks noGrp="1"/>
          </p:cNvSpPr>
          <p:nvPr>
            <p:ph type="title"/>
          </p:nvPr>
        </p:nvSpPr>
        <p:spPr/>
        <p:txBody>
          <a:bodyPr/>
          <a:lstStyle/>
          <a:p>
            <a:r>
              <a:rPr lang="en-GB" dirty="0"/>
              <a:t>Engagement policy</a:t>
            </a:r>
          </a:p>
        </p:txBody>
      </p:sp>
      <p:sp>
        <p:nvSpPr>
          <p:cNvPr id="4" name="Content Placeholder 3">
            <a:extLst>
              <a:ext uri="{FF2B5EF4-FFF2-40B4-BE49-F238E27FC236}">
                <a16:creationId xmlns:a16="http://schemas.microsoft.com/office/drawing/2014/main" id="{05C41CDC-0C6E-4692-AA71-E1A63B8F75DB}"/>
              </a:ext>
            </a:extLst>
          </p:cNvPr>
          <p:cNvSpPr txBox="1">
            <a:spLocks/>
          </p:cNvSpPr>
          <p:nvPr/>
        </p:nvSpPr>
        <p:spPr>
          <a:xfrm>
            <a:off x="412800" y="1512590"/>
            <a:ext cx="11323200"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solidFill>
                  <a:schemeClr val="accent1"/>
                </a:solidFill>
              </a:rPr>
              <a:t>Institutional investors </a:t>
            </a:r>
            <a:r>
              <a:rPr lang="en-GB" sz="1600" dirty="0"/>
              <a:t>and </a:t>
            </a:r>
            <a:r>
              <a:rPr lang="en-GB" sz="1600" dirty="0">
                <a:solidFill>
                  <a:schemeClr val="accent1"/>
                </a:solidFill>
              </a:rPr>
              <a:t>asset managers </a:t>
            </a:r>
            <a:r>
              <a:rPr lang="en-GB" sz="1600" dirty="0"/>
              <a:t>have to develop and disclose a policy on shareholder engagement or explain in detail why they have chosen not to do so (</a:t>
            </a:r>
            <a:r>
              <a:rPr lang="en-GB" sz="1600" dirty="0">
                <a:solidFill>
                  <a:schemeClr val="accent1"/>
                </a:solidFill>
              </a:rPr>
              <a:t>comply or explain</a:t>
            </a:r>
            <a:r>
              <a:rPr lang="en-GB" sz="1600" dirty="0"/>
              <a:t>)</a:t>
            </a:r>
          </a:p>
          <a:p>
            <a:pPr lvl="1"/>
            <a:r>
              <a:rPr lang="en-GB" sz="1600" dirty="0">
                <a:solidFill>
                  <a:schemeClr val="accent1"/>
                </a:solidFill>
              </a:rPr>
              <a:t>Contents of the engagement policy:</a:t>
            </a:r>
          </a:p>
          <a:p>
            <a:pPr lvl="2"/>
            <a:r>
              <a:rPr lang="en-GB" sz="1600" dirty="0"/>
              <a:t>How institutional investors and asset managers integrate shareholder engagement in their investment strategy and which engagement activities they carry out</a:t>
            </a:r>
          </a:p>
          <a:p>
            <a:pPr lvl="2"/>
            <a:r>
              <a:rPr lang="en-GB" sz="1600" dirty="0"/>
              <a:t>Policies to manage actual or potential conflicts of interests</a:t>
            </a:r>
          </a:p>
          <a:p>
            <a:pPr lvl="1"/>
            <a:r>
              <a:rPr lang="en-GB" sz="1600" dirty="0">
                <a:solidFill>
                  <a:schemeClr val="accent1"/>
                </a:solidFill>
              </a:rPr>
              <a:t>Annual reporting:</a:t>
            </a:r>
          </a:p>
          <a:p>
            <a:pPr lvl="2"/>
            <a:r>
              <a:rPr lang="en-GB" sz="1600" dirty="0"/>
              <a:t>Information on the implementation of the policy</a:t>
            </a:r>
          </a:p>
          <a:p>
            <a:pPr lvl="2"/>
            <a:r>
              <a:rPr lang="en-GB" sz="1600" dirty="0"/>
              <a:t>In particular, information on how voting rights have been exercised</a:t>
            </a:r>
          </a:p>
          <a:p>
            <a:pPr lvl="2"/>
            <a:r>
              <a:rPr lang="en-GB" sz="1600" dirty="0"/>
              <a:t>However, votes considered to be insignificant due to the subject matter of the vote or to the size of the holding in the company do not need to be disclosed</a:t>
            </a:r>
          </a:p>
          <a:p>
            <a:pPr lvl="1"/>
            <a:endParaRPr lang="en-GB" sz="1600" dirty="0"/>
          </a:p>
        </p:txBody>
      </p:sp>
      <p:pic>
        <p:nvPicPr>
          <p:cNvPr id="5" name="Picture 2" descr="Image result for ulb llm international business law">
            <a:hlinkClick r:id="rId2"/>
            <a:extLst>
              <a:ext uri="{FF2B5EF4-FFF2-40B4-BE49-F238E27FC236}">
                <a16:creationId xmlns:a16="http://schemas.microsoft.com/office/drawing/2014/main" id="{4612F87A-B7CD-4B9C-B59D-B0999DC3E5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8262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5" descr="http://insite/image/CorporateImageLibrary/Isolated%20Business%20Hands%20in%20the%20Air,%20iStock41171354.jpg">
            <a:extLst>
              <a:ext uri="{FF2B5EF4-FFF2-40B4-BE49-F238E27FC236}">
                <a16:creationId xmlns:a16="http://schemas.microsoft.com/office/drawing/2014/main" id="{CA86F07D-FA83-43E3-A4CA-AF13A5ECA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1" y="2038350"/>
            <a:ext cx="7013575"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ED1872CA-3A94-46AA-A13D-5615CD72FA8D}"/>
              </a:ext>
            </a:extLst>
          </p:cNvPr>
          <p:cNvSpPr txBox="1">
            <a:spLocks/>
          </p:cNvSpPr>
          <p:nvPr/>
        </p:nvSpPr>
        <p:spPr>
          <a:xfrm>
            <a:off x="422300" y="387412"/>
            <a:ext cx="11347400" cy="85680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GB" altLang="en-US" dirty="0"/>
              <a:t>Questions?</a:t>
            </a:r>
            <a:endParaRPr lang="en-GB" dirty="0"/>
          </a:p>
        </p:txBody>
      </p:sp>
      <p:pic>
        <p:nvPicPr>
          <p:cNvPr id="5" name="Picture 2" descr="Image result for ulb llm international business law">
            <a:hlinkClick r:id="rId4"/>
            <a:extLst>
              <a:ext uri="{FF2B5EF4-FFF2-40B4-BE49-F238E27FC236}">
                <a16:creationId xmlns:a16="http://schemas.microsoft.com/office/drawing/2014/main" id="{C3F3D500-2CC9-4312-932A-FD3F0061B0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71776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ETS – in figures</a:t>
            </a:r>
          </a:p>
        </p:txBody>
      </p:sp>
      <p:sp>
        <p:nvSpPr>
          <p:cNvPr id="3" name="Content Placeholder 4">
            <a:extLst>
              <a:ext uri="{FF2B5EF4-FFF2-40B4-BE49-F238E27FC236}">
                <a16:creationId xmlns:a16="http://schemas.microsoft.com/office/drawing/2014/main" id="{B9DE7D7E-BF21-EA66-FD28-09C8EC2628F0}"/>
              </a:ext>
            </a:extLst>
          </p:cNvPr>
          <p:cNvSpPr txBox="1">
            <a:spLocks/>
          </p:cNvSpPr>
          <p:nvPr/>
        </p:nvSpPr>
        <p:spPr>
          <a:xfrm>
            <a:off x="412800" y="1373046"/>
            <a:ext cx="4981236" cy="2252032"/>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Clr>
                <a:schemeClr val="tx2"/>
              </a:buClr>
              <a:buFont typeface="Symbol" panose="05050102010706020507" pitchFamily="18" charset="2"/>
              <a:buChar char=""/>
            </a:pPr>
            <a:r>
              <a:rPr lang="en-GB" sz="1600" dirty="0"/>
              <a:t>57% of the total amount of allowances were auctioned</a:t>
            </a:r>
            <a:r>
              <a:rPr lang="en-BE" sz="1600" dirty="0"/>
              <a:t> (rest granted free of charge)</a:t>
            </a:r>
            <a:endParaRPr lang="en-GB" sz="1600" dirty="0"/>
          </a:p>
          <a:p>
            <a:pPr marL="171450" indent="-171450">
              <a:buClr>
                <a:schemeClr val="tx2"/>
              </a:buClr>
              <a:buFont typeface="Symbol" panose="05050102010706020507" pitchFamily="18" charset="2"/>
              <a:buChar char=""/>
            </a:pPr>
            <a:r>
              <a:rPr lang="en-GB" sz="1600" dirty="0"/>
              <a:t>The total revenues generated by Member States, the UK and EEA countries from the auctions </a:t>
            </a:r>
            <a:r>
              <a:rPr lang="en-BE" sz="1600" dirty="0"/>
              <a:t>s</a:t>
            </a:r>
            <a:r>
              <a:rPr lang="en-US" sz="1600" dirty="0" err="1"/>
              <a:t>ince</a:t>
            </a:r>
            <a:r>
              <a:rPr lang="en-US" sz="1600" dirty="0"/>
              <a:t> 2013</a:t>
            </a:r>
            <a:r>
              <a:rPr lang="en-BE" sz="1600" dirty="0"/>
              <a:t> exceeds</a:t>
            </a:r>
            <a:r>
              <a:rPr lang="en-US" sz="1600" dirty="0"/>
              <a:t> EUR 175 billion</a:t>
            </a:r>
            <a:endParaRPr lang="en-GB" sz="1600" dirty="0"/>
          </a:p>
          <a:p>
            <a:pPr marL="171450" indent="-171450">
              <a:buClr>
                <a:schemeClr val="tx2"/>
              </a:buClr>
              <a:buFont typeface="Symbol" panose="05050102010706020507" pitchFamily="18" charset="2"/>
              <a:buChar char=""/>
            </a:pPr>
            <a:r>
              <a:rPr lang="en-GB" sz="1600" dirty="0"/>
              <a:t>The ETS Directive provides that Member States should use at least 50% of auctioning revenues or the equivalent in financial value for climate and energy-related purposes (in practice 78% of revenues in 2013-2019)</a:t>
            </a:r>
          </a:p>
          <a:p>
            <a:pPr marL="171450" indent="-171450">
              <a:buClr>
                <a:schemeClr val="tx2"/>
              </a:buClr>
              <a:buFont typeface="Symbol" panose="05050102010706020507" pitchFamily="18" charset="2"/>
              <a:buChar char=""/>
            </a:pPr>
            <a:endParaRPr lang="en-GB" sz="1600" dirty="0">
              <a:solidFill>
                <a:schemeClr val="accent4">
                  <a:lumMod val="50000"/>
                </a:schemeClr>
              </a:solidFill>
            </a:endParaRPr>
          </a:p>
        </p:txBody>
      </p:sp>
      <p:pic>
        <p:nvPicPr>
          <p:cNvPr id="7" name="Picture 2" descr="Image result for ulb llm international business law">
            <a:hlinkClick r:id="rId3"/>
            <a:extLst>
              <a:ext uri="{FF2B5EF4-FFF2-40B4-BE49-F238E27FC236}">
                <a16:creationId xmlns:a16="http://schemas.microsoft.com/office/drawing/2014/main" id="{2A9A6B4B-9BAE-66D0-86E4-DB7C00087B5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EUA price history: what are the drivers? | Homaio">
            <a:extLst>
              <a:ext uri="{FF2B5EF4-FFF2-40B4-BE49-F238E27FC236}">
                <a16:creationId xmlns:a16="http://schemas.microsoft.com/office/drawing/2014/main" id="{80FEDE2B-142C-4FF8-BF08-C4A553C605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3237" y="2623127"/>
            <a:ext cx="4861444" cy="328352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07043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Carbon border adjustment mechanism (CBAM)</a:t>
            </a:r>
          </a:p>
        </p:txBody>
      </p:sp>
      <p:sp>
        <p:nvSpPr>
          <p:cNvPr id="3" name="Content Placeholder 4">
            <a:extLst>
              <a:ext uri="{FF2B5EF4-FFF2-40B4-BE49-F238E27FC236}">
                <a16:creationId xmlns:a16="http://schemas.microsoft.com/office/drawing/2014/main" id="{B9DE7D7E-BF21-EA66-FD28-09C8EC2628F0}"/>
              </a:ext>
            </a:extLst>
          </p:cNvPr>
          <p:cNvSpPr txBox="1">
            <a:spLocks/>
          </p:cNvSpPr>
          <p:nvPr/>
        </p:nvSpPr>
        <p:spPr>
          <a:xfrm>
            <a:off x="412799" y="1563546"/>
            <a:ext cx="7226251" cy="2252032"/>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Clr>
                <a:schemeClr val="tx2"/>
              </a:buClr>
              <a:buFont typeface="Symbol" panose="05050102010706020507" pitchFamily="18" charset="2"/>
              <a:buChar char=""/>
            </a:pPr>
            <a:r>
              <a:rPr lang="en-GB" sz="1600" dirty="0"/>
              <a:t>Entered into force on 17 May 2023</a:t>
            </a:r>
          </a:p>
          <a:p>
            <a:pPr marL="171450" indent="-171450">
              <a:buClr>
                <a:schemeClr val="tx2"/>
              </a:buClr>
              <a:buFont typeface="Symbol" panose="05050102010706020507" pitchFamily="18" charset="2"/>
              <a:buChar char=""/>
            </a:pPr>
            <a:r>
              <a:rPr lang="en-GB" sz="1600" dirty="0"/>
              <a:t>CBAM applies to goods imported into the EU to prevent “carbon-leakage”, i.e. relocation of energy intensive production from the EU to countries with lower levels of regulation of GHG emission</a:t>
            </a:r>
          </a:p>
          <a:p>
            <a:pPr marL="171450" indent="-171450">
              <a:buClr>
                <a:schemeClr val="tx2"/>
              </a:buClr>
              <a:buFont typeface="Symbol" panose="05050102010706020507" pitchFamily="18" charset="2"/>
              <a:buChar char=""/>
            </a:pPr>
            <a:r>
              <a:rPr lang="en-GB" sz="1600" dirty="0"/>
              <a:t>Covers iron and steel, cement, aluminium, fertilisers and electricity, as well as hydrogen, indirect emissions under certain conditions, certain precursors and certain downstream products (such as screws and bolts and similar articles of iron or steel)</a:t>
            </a:r>
          </a:p>
          <a:p>
            <a:pPr marL="171450" indent="-171450">
              <a:buClr>
                <a:schemeClr val="tx2"/>
              </a:buClr>
              <a:buFont typeface="Symbol" panose="05050102010706020507" pitchFamily="18" charset="2"/>
              <a:buChar char=""/>
            </a:pPr>
            <a:r>
              <a:rPr lang="en-GB" sz="1600" dirty="0"/>
              <a:t>The European Commission will assess whether it should be extended to organic chemicals and polymers (plastics) by 2026</a:t>
            </a:r>
          </a:p>
          <a:p>
            <a:pPr marL="171450" indent="-171450">
              <a:buClr>
                <a:schemeClr val="tx2"/>
              </a:buClr>
              <a:buFont typeface="Symbol" panose="05050102010706020507" pitchFamily="18" charset="2"/>
              <a:buChar char=""/>
            </a:pPr>
            <a:r>
              <a:rPr lang="en-GB" sz="1600" dirty="0"/>
              <a:t>By 2030, CBAM will cover all goods covered by the ETS</a:t>
            </a:r>
          </a:p>
          <a:p>
            <a:pPr marL="171450" indent="-171450">
              <a:buClr>
                <a:schemeClr val="tx2"/>
              </a:buClr>
              <a:buFont typeface="Symbol" panose="05050102010706020507" pitchFamily="18" charset="2"/>
              <a:buChar char=""/>
            </a:pPr>
            <a:endParaRPr lang="en-GB" sz="1600" dirty="0">
              <a:solidFill>
                <a:schemeClr val="accent4">
                  <a:lumMod val="50000"/>
                </a:schemeClr>
              </a:solidFill>
            </a:endParaRPr>
          </a:p>
        </p:txBody>
      </p:sp>
      <p:pic>
        <p:nvPicPr>
          <p:cNvPr id="5" name="Picture 4">
            <a:extLst>
              <a:ext uri="{FF2B5EF4-FFF2-40B4-BE49-F238E27FC236}">
                <a16:creationId xmlns:a16="http://schemas.microsoft.com/office/drawing/2014/main" id="{38933BF6-2392-3D00-48AD-B1554D413B14}"/>
              </a:ext>
            </a:extLst>
          </p:cNvPr>
          <p:cNvPicPr>
            <a:picLocks noChangeAspect="1"/>
          </p:cNvPicPr>
          <p:nvPr/>
        </p:nvPicPr>
        <p:blipFill>
          <a:blip r:embed="rId3"/>
          <a:stretch>
            <a:fillRect/>
          </a:stretch>
        </p:blipFill>
        <p:spPr>
          <a:xfrm>
            <a:off x="8577861" y="1458058"/>
            <a:ext cx="3201339" cy="2753457"/>
          </a:xfrm>
          <a:prstGeom prst="rect">
            <a:avLst/>
          </a:prstGeom>
        </p:spPr>
      </p:pic>
      <p:pic>
        <p:nvPicPr>
          <p:cNvPr id="4" name="Picture 2" descr="Image result for ulb llm international business law">
            <a:hlinkClick r:id="rId4"/>
            <a:extLst>
              <a:ext uri="{FF2B5EF4-FFF2-40B4-BE49-F238E27FC236}">
                <a16:creationId xmlns:a16="http://schemas.microsoft.com/office/drawing/2014/main" id="{7BB5236B-02C6-95E5-E17F-14A6C4AF94A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7D3B0F5-524F-52D9-F2C0-11A41FA992AF}"/>
              </a:ext>
            </a:extLst>
          </p:cNvPr>
          <p:cNvPicPr>
            <a:picLocks noChangeAspect="1"/>
          </p:cNvPicPr>
          <p:nvPr/>
        </p:nvPicPr>
        <p:blipFill>
          <a:blip r:embed="rId6"/>
          <a:stretch>
            <a:fillRect/>
          </a:stretch>
        </p:blipFill>
        <p:spPr>
          <a:xfrm>
            <a:off x="6356838" y="4543611"/>
            <a:ext cx="5280269" cy="1099579"/>
          </a:xfrm>
          <a:prstGeom prst="rect">
            <a:avLst/>
          </a:prstGeom>
        </p:spPr>
      </p:pic>
    </p:spTree>
    <p:custDataLst>
      <p:tags r:id="rId1"/>
    </p:custDataLst>
    <p:extLst>
      <p:ext uri="{BB962C8B-B14F-4D97-AF65-F5344CB8AC3E}">
        <p14:creationId xmlns:p14="http://schemas.microsoft.com/office/powerpoint/2010/main" val="3737153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normAutofit/>
          </a:bodyPr>
          <a:lstStyle/>
          <a:p>
            <a:r>
              <a:rPr lang="en-GB" dirty="0"/>
              <a:t>New focus on biodiversity and nature</a:t>
            </a:r>
          </a:p>
        </p:txBody>
      </p:sp>
      <p:sp>
        <p:nvSpPr>
          <p:cNvPr id="6" name="Content Placeholder 5">
            <a:extLst>
              <a:ext uri="{FF2B5EF4-FFF2-40B4-BE49-F238E27FC236}">
                <a16:creationId xmlns:a16="http://schemas.microsoft.com/office/drawing/2014/main" id="{E520B011-8BE7-6C8A-8D71-9414F376EAF9}"/>
              </a:ext>
            </a:extLst>
          </p:cNvPr>
          <p:cNvSpPr>
            <a:spLocks noGrp="1"/>
          </p:cNvSpPr>
          <p:nvPr>
            <p:ph sz="quarter" idx="11"/>
          </p:nvPr>
        </p:nvSpPr>
        <p:spPr>
          <a:xfrm>
            <a:off x="400385" y="1454808"/>
            <a:ext cx="6743365" cy="2937841"/>
          </a:xfrm>
        </p:spPr>
        <p:txBody>
          <a:bodyPr>
            <a:normAutofit/>
          </a:bodyPr>
          <a:lstStyle/>
          <a:p>
            <a:pPr marL="342900" indent="-342900">
              <a:buClr>
                <a:srgbClr val="AF005F"/>
              </a:buClr>
              <a:buFont typeface="Arial" panose="020B0604020202020204" pitchFamily="34" charset="0"/>
              <a:buChar char="&gt;"/>
            </a:pPr>
            <a:r>
              <a:rPr lang="en-GB" sz="1500" dirty="0"/>
              <a:t>Globally, momentum is building to address biodiversity loss and the associated risks issues via policy and regulation. Market sentiment is also shifting</a:t>
            </a:r>
          </a:p>
          <a:p>
            <a:pPr marL="342900" indent="-342900">
              <a:buClr>
                <a:srgbClr val="AF005F"/>
              </a:buClr>
              <a:buFont typeface="Arial" panose="020B0604020202020204" pitchFamily="34" charset="0"/>
              <a:buChar char="&gt;"/>
            </a:pPr>
            <a:r>
              <a:rPr lang="en-GB" sz="1500" dirty="0"/>
              <a:t>Whilst data and methodologies remain challenging, significant progress is being made to collate data and make it more accessible as well as to develop methodologies and metrics</a:t>
            </a:r>
          </a:p>
          <a:p>
            <a:pPr marL="342900" indent="-342900">
              <a:buClr>
                <a:srgbClr val="AF005F"/>
              </a:buClr>
              <a:buFont typeface="Arial" panose="020B0604020202020204" pitchFamily="34" charset="0"/>
              <a:buChar char="&gt;"/>
            </a:pPr>
            <a:r>
              <a:rPr lang="en-GB" sz="1500" dirty="0"/>
              <a:t>These trends highlight the physical/transition and systemic risks (including litigation risks) to corporations. In addition, the regulatory policy and market sentiment trends give rise to additional transition risks</a:t>
            </a:r>
          </a:p>
        </p:txBody>
      </p:sp>
      <p:grpSp>
        <p:nvGrpSpPr>
          <p:cNvPr id="8" name="Group 7">
            <a:extLst>
              <a:ext uri="{FF2B5EF4-FFF2-40B4-BE49-F238E27FC236}">
                <a16:creationId xmlns:a16="http://schemas.microsoft.com/office/drawing/2014/main" id="{09CC893C-269B-7140-A434-ED7C0DC1B665}"/>
              </a:ext>
            </a:extLst>
          </p:cNvPr>
          <p:cNvGrpSpPr/>
          <p:nvPr/>
        </p:nvGrpSpPr>
        <p:grpSpPr>
          <a:xfrm>
            <a:off x="7537535" y="1630301"/>
            <a:ext cx="4159165" cy="4115722"/>
            <a:chOff x="7537535" y="2056478"/>
            <a:chExt cx="4327207" cy="4361065"/>
          </a:xfrm>
        </p:grpSpPr>
        <p:sp>
          <p:nvSpPr>
            <p:cNvPr id="66" name="Flowchart: Connector 65">
              <a:extLst>
                <a:ext uri="{FF2B5EF4-FFF2-40B4-BE49-F238E27FC236}">
                  <a16:creationId xmlns:a16="http://schemas.microsoft.com/office/drawing/2014/main" id="{14A39909-9093-4BD8-BA0D-2A0FBD0B7F21}"/>
                </a:ext>
              </a:extLst>
            </p:cNvPr>
            <p:cNvSpPr/>
            <p:nvPr/>
          </p:nvSpPr>
          <p:spPr>
            <a:xfrm>
              <a:off x="7537535" y="2056478"/>
              <a:ext cx="1545503" cy="1621441"/>
            </a:xfrm>
            <a:prstGeom prst="flowChartConnector">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bg1"/>
                  </a:solidFill>
                </a:rPr>
                <a:t>Disclosures</a:t>
              </a:r>
            </a:p>
          </p:txBody>
        </p:sp>
        <p:sp>
          <p:nvSpPr>
            <p:cNvPr id="67" name="Flowchart: Connector 66">
              <a:extLst>
                <a:ext uri="{FF2B5EF4-FFF2-40B4-BE49-F238E27FC236}">
                  <a16:creationId xmlns:a16="http://schemas.microsoft.com/office/drawing/2014/main" id="{D7AB4D08-8367-45C8-A29C-6D9EB6D4A3FD}"/>
                </a:ext>
              </a:extLst>
            </p:cNvPr>
            <p:cNvSpPr/>
            <p:nvPr/>
          </p:nvSpPr>
          <p:spPr>
            <a:xfrm>
              <a:off x="8916020" y="2056479"/>
              <a:ext cx="1545502" cy="1621440"/>
            </a:xfrm>
            <a:prstGeom prst="flowChartConnector">
              <a:avLst/>
            </a:prstGeom>
            <a:solidFill>
              <a:srgbClr val="CC5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bg1"/>
                  </a:solidFill>
                </a:rPr>
                <a:t>Assessing own operations</a:t>
              </a:r>
            </a:p>
          </p:txBody>
        </p:sp>
        <p:sp>
          <p:nvSpPr>
            <p:cNvPr id="68" name="Flowchart: Connector 67">
              <a:extLst>
                <a:ext uri="{FF2B5EF4-FFF2-40B4-BE49-F238E27FC236}">
                  <a16:creationId xmlns:a16="http://schemas.microsoft.com/office/drawing/2014/main" id="{30C2DCEF-31BE-4349-BD92-255B0AACA91F}"/>
                </a:ext>
              </a:extLst>
            </p:cNvPr>
            <p:cNvSpPr/>
            <p:nvPr/>
          </p:nvSpPr>
          <p:spPr>
            <a:xfrm>
              <a:off x="10307424" y="2056478"/>
              <a:ext cx="1544400" cy="1620000"/>
            </a:xfrm>
            <a:prstGeom prst="flowChartConnector">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bg1"/>
                  </a:solidFill>
                </a:rPr>
                <a:t>Governance</a:t>
              </a:r>
            </a:p>
          </p:txBody>
        </p:sp>
        <p:sp>
          <p:nvSpPr>
            <p:cNvPr id="71" name="Flowchart: Connector 70">
              <a:extLst>
                <a:ext uri="{FF2B5EF4-FFF2-40B4-BE49-F238E27FC236}">
                  <a16:creationId xmlns:a16="http://schemas.microsoft.com/office/drawing/2014/main" id="{4C7F5137-34F0-4CD8-9424-BEBE1F297C10}"/>
                </a:ext>
              </a:extLst>
            </p:cNvPr>
            <p:cNvSpPr/>
            <p:nvPr/>
          </p:nvSpPr>
          <p:spPr>
            <a:xfrm>
              <a:off x="7537535" y="3427011"/>
              <a:ext cx="1544400" cy="1620000"/>
            </a:xfrm>
            <a:prstGeom prst="flowChartConnector">
              <a:avLst/>
            </a:prstGeom>
            <a:solidFill>
              <a:srgbClr val="CC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bg1"/>
                  </a:solidFill>
                </a:rPr>
                <a:t>Regulatory expectations</a:t>
              </a:r>
            </a:p>
          </p:txBody>
        </p:sp>
        <p:sp>
          <p:nvSpPr>
            <p:cNvPr id="72" name="Flowchart: Connector 71">
              <a:extLst>
                <a:ext uri="{FF2B5EF4-FFF2-40B4-BE49-F238E27FC236}">
                  <a16:creationId xmlns:a16="http://schemas.microsoft.com/office/drawing/2014/main" id="{FA9A67D2-5FA8-494D-B3DC-770EF48D2B9B}"/>
                </a:ext>
              </a:extLst>
            </p:cNvPr>
            <p:cNvSpPr/>
            <p:nvPr/>
          </p:nvSpPr>
          <p:spPr>
            <a:xfrm>
              <a:off x="8928940" y="3427009"/>
              <a:ext cx="1544400" cy="1620000"/>
            </a:xfrm>
            <a:prstGeom prst="flowChartConnector">
              <a:avLst/>
            </a:prstGeom>
            <a:solidFill>
              <a:srgbClr val="66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bg1"/>
                  </a:solidFill>
                </a:rPr>
                <a:t>Assessing impacts, risks &amp; opportunities</a:t>
              </a:r>
            </a:p>
          </p:txBody>
        </p:sp>
        <p:sp>
          <p:nvSpPr>
            <p:cNvPr id="73" name="Flowchart: Connector 72">
              <a:extLst>
                <a:ext uri="{FF2B5EF4-FFF2-40B4-BE49-F238E27FC236}">
                  <a16:creationId xmlns:a16="http://schemas.microsoft.com/office/drawing/2014/main" id="{0857AD5A-853E-4CB4-BBFE-6E635DEC897A}"/>
                </a:ext>
              </a:extLst>
            </p:cNvPr>
            <p:cNvSpPr/>
            <p:nvPr/>
          </p:nvSpPr>
          <p:spPr>
            <a:xfrm>
              <a:off x="10320341" y="3427011"/>
              <a:ext cx="1544400" cy="1620000"/>
            </a:xfrm>
            <a:prstGeom prst="flowChartConnector">
              <a:avLst/>
            </a:pr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bg1"/>
                  </a:solidFill>
                </a:rPr>
                <a:t>Labelling and investments</a:t>
              </a:r>
            </a:p>
          </p:txBody>
        </p:sp>
        <p:sp>
          <p:nvSpPr>
            <p:cNvPr id="3" name="Flowchart: Connector 2">
              <a:extLst>
                <a:ext uri="{FF2B5EF4-FFF2-40B4-BE49-F238E27FC236}">
                  <a16:creationId xmlns:a16="http://schemas.microsoft.com/office/drawing/2014/main" id="{95FAE25C-36D1-EEEB-8AE9-0BC215A7DC21}"/>
                </a:ext>
              </a:extLst>
            </p:cNvPr>
            <p:cNvSpPr/>
            <p:nvPr/>
          </p:nvSpPr>
          <p:spPr>
            <a:xfrm>
              <a:off x="7537537" y="4797541"/>
              <a:ext cx="1545502" cy="1620000"/>
            </a:xfrm>
            <a:prstGeom prst="flowChartConnector">
              <a:avLst/>
            </a:prstGeom>
            <a:solidFill>
              <a:srgbClr val="9FCFCE"/>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bg1"/>
                  </a:solidFill>
                </a:rPr>
                <a:t>Developing and updating policies</a:t>
              </a:r>
            </a:p>
          </p:txBody>
        </p:sp>
        <p:sp>
          <p:nvSpPr>
            <p:cNvPr id="4" name="Flowchart: Connector 3">
              <a:extLst>
                <a:ext uri="{FF2B5EF4-FFF2-40B4-BE49-F238E27FC236}">
                  <a16:creationId xmlns:a16="http://schemas.microsoft.com/office/drawing/2014/main" id="{DE8B693C-F4D2-9C7C-10F4-CDBC01C051AC}"/>
                </a:ext>
              </a:extLst>
            </p:cNvPr>
            <p:cNvSpPr/>
            <p:nvPr/>
          </p:nvSpPr>
          <p:spPr>
            <a:xfrm>
              <a:off x="8927787" y="4797543"/>
              <a:ext cx="1544400" cy="1620000"/>
            </a:xfrm>
            <a:prstGeom prst="flowChartConnector">
              <a:avLst/>
            </a:prstGeom>
            <a:solidFill>
              <a:srgbClr val="94A9CD"/>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bg1"/>
                  </a:solidFill>
                </a:rPr>
                <a:t>Risk assessment and appetite</a:t>
              </a:r>
            </a:p>
          </p:txBody>
        </p:sp>
        <p:sp>
          <p:nvSpPr>
            <p:cNvPr id="5" name="Flowchart: Connector 4">
              <a:extLst>
                <a:ext uri="{FF2B5EF4-FFF2-40B4-BE49-F238E27FC236}">
                  <a16:creationId xmlns:a16="http://schemas.microsoft.com/office/drawing/2014/main" id="{7FDE56E7-1BF1-191A-5219-15801AEC25F5}"/>
                </a:ext>
              </a:extLst>
            </p:cNvPr>
            <p:cNvSpPr/>
            <p:nvPr/>
          </p:nvSpPr>
          <p:spPr>
            <a:xfrm>
              <a:off x="10320342" y="4797541"/>
              <a:ext cx="1544400" cy="1620000"/>
            </a:xfrm>
            <a:prstGeom prst="flowChartConnector">
              <a:avLst/>
            </a:prstGeom>
            <a:solidFill>
              <a:srgbClr val="BFBAB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chemeClr val="bg1"/>
                  </a:solidFill>
                </a:rPr>
                <a:t>Transition Plans</a:t>
              </a:r>
            </a:p>
          </p:txBody>
        </p:sp>
      </p:grpSp>
      <p:sp>
        <p:nvSpPr>
          <p:cNvPr id="10" name="TextBox 9">
            <a:extLst>
              <a:ext uri="{FF2B5EF4-FFF2-40B4-BE49-F238E27FC236}">
                <a16:creationId xmlns:a16="http://schemas.microsoft.com/office/drawing/2014/main" id="{E20611F4-4235-10A5-FD88-1B9629A8EF6C}"/>
              </a:ext>
            </a:extLst>
          </p:cNvPr>
          <p:cNvSpPr txBox="1"/>
          <p:nvPr/>
        </p:nvSpPr>
        <p:spPr>
          <a:xfrm>
            <a:off x="2518082" y="5199670"/>
            <a:ext cx="4901513" cy="938719"/>
          </a:xfrm>
          <a:prstGeom prst="rect">
            <a:avLst/>
          </a:prstGeom>
          <a:noFill/>
        </p:spPr>
        <p:txBody>
          <a:bodyPr wrap="square">
            <a:spAutoFit/>
          </a:bodyPr>
          <a:lstStyle/>
          <a:p>
            <a:r>
              <a:rPr lang="en-GB" sz="1100" b="0" i="0" dirty="0">
                <a:solidFill>
                  <a:srgbClr val="4D4D4D"/>
                </a:solidFill>
                <a:effectLst/>
                <a:latin typeface="+mj-lt"/>
              </a:rPr>
              <a:t>“</a:t>
            </a:r>
            <a:r>
              <a:rPr lang="en-GB" sz="1100" b="0" i="1" dirty="0">
                <a:solidFill>
                  <a:srgbClr val="4D4D4D"/>
                </a:solidFill>
                <a:effectLst/>
                <a:latin typeface="+mj-lt"/>
              </a:rPr>
              <a:t>As alarm at the decline in nature and biodiversity grows – with some considering that humanity has become a weapon of mass extinction – </a:t>
            </a:r>
            <a:r>
              <a:rPr lang="en-GB" sz="1100" b="0" i="1" dirty="0">
                <a:solidFill>
                  <a:schemeClr val="tx2"/>
                </a:solidFill>
                <a:effectLst/>
                <a:latin typeface="+mj-lt"/>
              </a:rPr>
              <a:t>we can expect litigants to turn to the courts, drawing inspiration from their successes in the area of climate</a:t>
            </a:r>
            <a:r>
              <a:rPr lang="en-GB" sz="1100" b="0" i="0" dirty="0">
                <a:solidFill>
                  <a:srgbClr val="4D4D4D"/>
                </a:solidFill>
                <a:effectLst/>
                <a:latin typeface="+mj-lt"/>
              </a:rPr>
              <a:t>.”</a:t>
            </a:r>
          </a:p>
          <a:p>
            <a:pPr algn="r"/>
            <a:r>
              <a:rPr lang="en-GB" sz="1100" dirty="0">
                <a:solidFill>
                  <a:srgbClr val="4D4D4D"/>
                </a:solidFill>
                <a:latin typeface="+mj-lt"/>
              </a:rPr>
              <a:t>- Frank </a:t>
            </a:r>
            <a:r>
              <a:rPr lang="en-GB" sz="1100" dirty="0" err="1">
                <a:solidFill>
                  <a:srgbClr val="4D4D4D"/>
                </a:solidFill>
                <a:latin typeface="+mj-lt"/>
              </a:rPr>
              <a:t>Elderson</a:t>
            </a:r>
            <a:r>
              <a:rPr lang="en-GB" sz="1100" dirty="0">
                <a:solidFill>
                  <a:srgbClr val="4D4D4D"/>
                </a:solidFill>
                <a:latin typeface="+mj-lt"/>
              </a:rPr>
              <a:t>, Member of the ECB’s Executive Board</a:t>
            </a:r>
          </a:p>
        </p:txBody>
      </p:sp>
      <p:sp>
        <p:nvSpPr>
          <p:cNvPr id="12" name="TextBox 11">
            <a:extLst>
              <a:ext uri="{FF2B5EF4-FFF2-40B4-BE49-F238E27FC236}">
                <a16:creationId xmlns:a16="http://schemas.microsoft.com/office/drawing/2014/main" id="{0B310371-61A9-ECEC-2009-23286F79BDF8}"/>
              </a:ext>
            </a:extLst>
          </p:cNvPr>
          <p:cNvSpPr txBox="1"/>
          <p:nvPr/>
        </p:nvSpPr>
        <p:spPr>
          <a:xfrm>
            <a:off x="298074" y="4146647"/>
            <a:ext cx="4020065" cy="938719"/>
          </a:xfrm>
          <a:prstGeom prst="rect">
            <a:avLst/>
          </a:prstGeom>
          <a:noFill/>
        </p:spPr>
        <p:txBody>
          <a:bodyPr wrap="square">
            <a:spAutoFit/>
          </a:bodyPr>
          <a:lstStyle/>
          <a:p>
            <a:r>
              <a:rPr lang="en-GB" sz="1100" dirty="0">
                <a:solidFill>
                  <a:srgbClr val="4D4D4D"/>
                </a:solidFill>
              </a:rPr>
              <a:t>“</a:t>
            </a:r>
            <a:r>
              <a:rPr lang="en-GB" sz="1100" i="1" dirty="0">
                <a:solidFill>
                  <a:srgbClr val="4D4D4D"/>
                </a:solidFill>
              </a:rPr>
              <a:t>While climate-related concerns have long dominated the environmental pillar of ESG investing, </a:t>
            </a:r>
            <a:r>
              <a:rPr lang="en-GB" sz="1100" i="1" dirty="0">
                <a:solidFill>
                  <a:schemeClr val="tx2"/>
                </a:solidFill>
              </a:rPr>
              <a:t>increasing attention is now being paid to biodiversity risks and the importance of the ecosystem to the global economy</a:t>
            </a:r>
            <a:r>
              <a:rPr lang="en-GB" sz="1100" dirty="0">
                <a:solidFill>
                  <a:srgbClr val="4D4D4D"/>
                </a:solidFill>
              </a:rPr>
              <a:t>.”</a:t>
            </a:r>
          </a:p>
          <a:p>
            <a:pPr algn="r"/>
            <a:r>
              <a:rPr lang="en-GB" sz="1100" dirty="0">
                <a:solidFill>
                  <a:srgbClr val="4D4D4D"/>
                </a:solidFill>
              </a:rPr>
              <a:t>- ESMA TRV Risk Monitor No. 2, 2023 </a:t>
            </a:r>
          </a:p>
        </p:txBody>
      </p:sp>
      <p:pic>
        <p:nvPicPr>
          <p:cNvPr id="7" name="Picture 2" descr="Image result for ulb llm international business law">
            <a:hlinkClick r:id="rId3"/>
            <a:extLst>
              <a:ext uri="{FF2B5EF4-FFF2-40B4-BE49-F238E27FC236}">
                <a16:creationId xmlns:a16="http://schemas.microsoft.com/office/drawing/2014/main" id="{75546CA8-DA55-182E-2107-35E21A8095A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5583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normAutofit/>
          </a:bodyPr>
          <a:lstStyle/>
          <a:p>
            <a:r>
              <a:rPr lang="en-GB" dirty="0"/>
              <a:t>EU Nature Restoration Law</a:t>
            </a:r>
          </a:p>
        </p:txBody>
      </p:sp>
      <p:sp>
        <p:nvSpPr>
          <p:cNvPr id="6" name="Content Placeholder 5">
            <a:extLst>
              <a:ext uri="{FF2B5EF4-FFF2-40B4-BE49-F238E27FC236}">
                <a16:creationId xmlns:a16="http://schemas.microsoft.com/office/drawing/2014/main" id="{E520B011-8BE7-6C8A-8D71-9414F376EAF9}"/>
              </a:ext>
            </a:extLst>
          </p:cNvPr>
          <p:cNvSpPr>
            <a:spLocks noGrp="1"/>
          </p:cNvSpPr>
          <p:nvPr>
            <p:ph sz="quarter" idx="11"/>
          </p:nvPr>
        </p:nvSpPr>
        <p:spPr>
          <a:xfrm>
            <a:off x="403300" y="1635783"/>
            <a:ext cx="5149775" cy="4412592"/>
          </a:xfrm>
        </p:spPr>
        <p:txBody>
          <a:bodyPr>
            <a:normAutofit/>
          </a:bodyPr>
          <a:lstStyle/>
          <a:p>
            <a:pPr marL="342900" indent="-342900">
              <a:buClr>
                <a:srgbClr val="AF005F"/>
              </a:buClr>
              <a:buFont typeface="Arial" panose="020B0604020202020204" pitchFamily="34" charset="0"/>
              <a:buChar char="&gt;"/>
            </a:pPr>
            <a:r>
              <a:rPr lang="en-GB" sz="1500" dirty="0"/>
              <a:t>EU countries must restore at least 30% of protected habitats in poor condition by 2030, 60% by 2040, and 90% by 2050</a:t>
            </a:r>
          </a:p>
          <a:p>
            <a:pPr marL="342900" indent="-342900">
              <a:buClr>
                <a:srgbClr val="AF005F"/>
              </a:buClr>
              <a:buFont typeface="Arial" panose="020B0604020202020204" pitchFamily="34" charset="0"/>
              <a:buChar char="&gt;"/>
            </a:pPr>
            <a:r>
              <a:rPr lang="en-GB" sz="1500" dirty="0"/>
              <a:t>EU countries would need to submit national restoration plans to the Commission to show how they plan to deliver on key targets, with requirements for monitoring and reporting on their progress towards those goals</a:t>
            </a:r>
          </a:p>
          <a:p>
            <a:pPr marL="342900" indent="-342900">
              <a:buClr>
                <a:srgbClr val="AF005F"/>
              </a:buClr>
              <a:buFont typeface="Arial" panose="020B0604020202020204" pitchFamily="34" charset="0"/>
              <a:buChar char="&gt;"/>
            </a:pPr>
            <a:r>
              <a:rPr lang="en-GB" sz="1500" dirty="0"/>
              <a:t>Passed through a final vote in the European Parliament on 27 February 2024, with 329 votes in favour, 275 against and 24 abstentions</a:t>
            </a:r>
          </a:p>
          <a:p>
            <a:pPr marL="342900" indent="-342900">
              <a:buClr>
                <a:srgbClr val="AF005F"/>
              </a:buClr>
              <a:buFont typeface="Arial" panose="020B0604020202020204" pitchFamily="34" charset="0"/>
              <a:buChar char="&gt;"/>
            </a:pPr>
            <a:r>
              <a:rPr lang="en-GB" sz="1500" dirty="0"/>
              <a:t>Intended to work alongside other environmental policies on a range of issues, including birds, habitats, water and invasive alien species. Its goals also align with the new EU 2030 forest strategy, which intends to protect and restore forests across the bloc </a:t>
            </a:r>
          </a:p>
        </p:txBody>
      </p:sp>
      <p:pic>
        <p:nvPicPr>
          <p:cNvPr id="11" name="Picture 2" descr="Image result for ulb llm international business law">
            <a:hlinkClick r:id="rId4"/>
            <a:extLst>
              <a:ext uri="{FF2B5EF4-FFF2-40B4-BE49-F238E27FC236}">
                <a16:creationId xmlns:a16="http://schemas.microsoft.com/office/drawing/2014/main" id="{FD5BC241-0C4A-4D47-AC13-B7CE9A5A812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The geographical spread of the European network of protected areas.">
            <a:extLst>
              <a:ext uri="{FF2B5EF4-FFF2-40B4-BE49-F238E27FC236}">
                <a16:creationId xmlns:a16="http://schemas.microsoft.com/office/drawing/2014/main" id="{A43944C7-E65A-1918-8E67-20178D4294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7577" y="2311268"/>
            <a:ext cx="5171443" cy="38228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386A2A8-6F32-EFC5-B391-F3F0C9571A5F}"/>
              </a:ext>
            </a:extLst>
          </p:cNvPr>
          <p:cNvPicPr>
            <a:picLocks noChangeAspect="1"/>
          </p:cNvPicPr>
          <p:nvPr/>
        </p:nvPicPr>
        <p:blipFill>
          <a:blip r:embed="rId7"/>
          <a:stretch>
            <a:fillRect/>
          </a:stretch>
        </p:blipFill>
        <p:spPr>
          <a:xfrm>
            <a:off x="5867402" y="4598046"/>
            <a:ext cx="2305048" cy="1450330"/>
          </a:xfrm>
          <a:prstGeom prst="rect">
            <a:avLst/>
          </a:prstGeom>
        </p:spPr>
      </p:pic>
    </p:spTree>
    <p:custDataLst>
      <p:tags r:id="rId1"/>
    </p:custDataLst>
    <p:extLst>
      <p:ext uri="{BB962C8B-B14F-4D97-AF65-F5344CB8AC3E}">
        <p14:creationId xmlns:p14="http://schemas.microsoft.com/office/powerpoint/2010/main" val="2140759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Biodiversity: existing regulatory landscape</a:t>
            </a:r>
          </a:p>
        </p:txBody>
      </p:sp>
      <p:grpSp>
        <p:nvGrpSpPr>
          <p:cNvPr id="46" name="Group 45">
            <a:extLst>
              <a:ext uri="{FF2B5EF4-FFF2-40B4-BE49-F238E27FC236}">
                <a16:creationId xmlns:a16="http://schemas.microsoft.com/office/drawing/2014/main" id="{5BF52B1F-71FC-46F1-ACE3-28C6E6B4D855}"/>
              </a:ext>
            </a:extLst>
          </p:cNvPr>
          <p:cNvGrpSpPr/>
          <p:nvPr/>
        </p:nvGrpSpPr>
        <p:grpSpPr>
          <a:xfrm>
            <a:off x="431796" y="1408186"/>
            <a:ext cx="11435069" cy="4839838"/>
            <a:chOff x="1881365" y="1787183"/>
            <a:chExt cx="6797481" cy="3858641"/>
          </a:xfrm>
        </p:grpSpPr>
        <p:sp>
          <p:nvSpPr>
            <p:cNvPr id="53" name="TextBox 52">
              <a:extLst>
                <a:ext uri="{FF2B5EF4-FFF2-40B4-BE49-F238E27FC236}">
                  <a16:creationId xmlns:a16="http://schemas.microsoft.com/office/drawing/2014/main" id="{B7F96D88-424F-4F4A-B104-F50D2D004B10}"/>
                </a:ext>
              </a:extLst>
            </p:cNvPr>
            <p:cNvSpPr txBox="1"/>
            <p:nvPr/>
          </p:nvSpPr>
          <p:spPr>
            <a:xfrm>
              <a:off x="1881365" y="2333194"/>
              <a:ext cx="1604992" cy="662526"/>
            </a:xfrm>
            <a:prstGeom prst="rect">
              <a:avLst/>
            </a:prstGeom>
            <a:solidFill>
              <a:srgbClr val="F7F6F5"/>
            </a:solidFill>
          </p:spPr>
          <p:txBody>
            <a:bodyPr wrap="square" rtlCol="0">
              <a:spAutoFit/>
            </a:bodyPr>
            <a:lstStyle/>
            <a:p>
              <a:pPr marL="171450" indent="-171450">
                <a:buClr>
                  <a:schemeClr val="tx2"/>
                </a:buClr>
                <a:buFont typeface="Arial" panose="020B0604020202020204" pitchFamily="34" charset="0"/>
                <a:buChar char="&gt;"/>
              </a:pPr>
              <a:r>
                <a:rPr lang="en-GB" sz="1200" dirty="0">
                  <a:solidFill>
                    <a:srgbClr val="4D4D4D"/>
                  </a:solidFill>
                </a:rPr>
                <a:t>Planning laws / variety of environmental (land use, fisheries, pollution, marine and water) regulations</a:t>
              </a:r>
            </a:p>
          </p:txBody>
        </p:sp>
        <p:sp>
          <p:nvSpPr>
            <p:cNvPr id="60" name="Rectangle: Top Corners Rounded 59">
              <a:extLst>
                <a:ext uri="{FF2B5EF4-FFF2-40B4-BE49-F238E27FC236}">
                  <a16:creationId xmlns:a16="http://schemas.microsoft.com/office/drawing/2014/main" id="{9C233F2E-BDC6-4310-B1D1-FF2CC9EAEBA1}"/>
                </a:ext>
              </a:extLst>
            </p:cNvPr>
            <p:cNvSpPr/>
            <p:nvPr/>
          </p:nvSpPr>
          <p:spPr>
            <a:xfrm>
              <a:off x="1881366" y="1787183"/>
              <a:ext cx="1604992" cy="548449"/>
            </a:xfrm>
            <a:prstGeom prst="round2SameRect">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rPr>
                <a:t>Local and National Laws</a:t>
              </a:r>
            </a:p>
          </p:txBody>
        </p:sp>
        <p:sp>
          <p:nvSpPr>
            <p:cNvPr id="67" name="Rectangle: Top Corners Rounded 66">
              <a:extLst>
                <a:ext uri="{FF2B5EF4-FFF2-40B4-BE49-F238E27FC236}">
                  <a16:creationId xmlns:a16="http://schemas.microsoft.com/office/drawing/2014/main" id="{A8CD9E28-0EDD-4D6A-A5D3-49A0A81CE640}"/>
                </a:ext>
              </a:extLst>
            </p:cNvPr>
            <p:cNvSpPr/>
            <p:nvPr/>
          </p:nvSpPr>
          <p:spPr>
            <a:xfrm>
              <a:off x="3612194" y="1787183"/>
              <a:ext cx="1604992" cy="548449"/>
            </a:xfrm>
            <a:prstGeom prst="round2SameRect">
              <a:avLst/>
            </a:prstGeom>
            <a:solidFill>
              <a:srgbClr val="CC5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rPr>
                <a:t>UN Global Biodiversity Framework (GBF) (2022)</a:t>
              </a:r>
            </a:p>
          </p:txBody>
        </p:sp>
        <p:sp>
          <p:nvSpPr>
            <p:cNvPr id="71" name="Rectangle: Top Corners Rounded 70">
              <a:extLst>
                <a:ext uri="{FF2B5EF4-FFF2-40B4-BE49-F238E27FC236}">
                  <a16:creationId xmlns:a16="http://schemas.microsoft.com/office/drawing/2014/main" id="{EF9DFC51-F0AC-4D0F-BF2F-12339E424FF2}"/>
                </a:ext>
              </a:extLst>
            </p:cNvPr>
            <p:cNvSpPr/>
            <p:nvPr/>
          </p:nvSpPr>
          <p:spPr>
            <a:xfrm>
              <a:off x="5343022" y="1787183"/>
              <a:ext cx="1604992" cy="548449"/>
            </a:xfrm>
            <a:prstGeom prst="round2SameRect">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rPr>
                <a:t>Disclosure Requirements</a:t>
              </a:r>
            </a:p>
          </p:txBody>
        </p:sp>
        <p:sp>
          <p:nvSpPr>
            <p:cNvPr id="72" name="Rectangle: Top Corners Rounded 71">
              <a:extLst>
                <a:ext uri="{FF2B5EF4-FFF2-40B4-BE49-F238E27FC236}">
                  <a16:creationId xmlns:a16="http://schemas.microsoft.com/office/drawing/2014/main" id="{5D68386E-1850-42D0-ACB8-D1882C6B6358}"/>
                </a:ext>
              </a:extLst>
            </p:cNvPr>
            <p:cNvSpPr/>
            <p:nvPr/>
          </p:nvSpPr>
          <p:spPr>
            <a:xfrm>
              <a:off x="7073854" y="1787183"/>
              <a:ext cx="1604992" cy="548449"/>
            </a:xfrm>
            <a:prstGeom prst="round2SameRect">
              <a:avLst/>
            </a:prstGeom>
            <a:solidFill>
              <a:srgbClr val="99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rPr>
                <a:t>Other</a:t>
              </a:r>
            </a:p>
          </p:txBody>
        </p:sp>
        <p:sp>
          <p:nvSpPr>
            <p:cNvPr id="79" name="TextBox 78">
              <a:extLst>
                <a:ext uri="{FF2B5EF4-FFF2-40B4-BE49-F238E27FC236}">
                  <a16:creationId xmlns:a16="http://schemas.microsoft.com/office/drawing/2014/main" id="{475A5FDE-4C3C-464C-87E2-7D0AC283B582}"/>
                </a:ext>
              </a:extLst>
            </p:cNvPr>
            <p:cNvSpPr txBox="1"/>
            <p:nvPr/>
          </p:nvSpPr>
          <p:spPr>
            <a:xfrm>
              <a:off x="3613215" y="2333194"/>
              <a:ext cx="1604992" cy="3312630"/>
            </a:xfrm>
            <a:prstGeom prst="rect">
              <a:avLst/>
            </a:prstGeom>
            <a:solidFill>
              <a:srgbClr val="F7F6F5"/>
            </a:solidFill>
          </p:spPr>
          <p:txBody>
            <a:bodyPr wrap="square" rtlCol="0">
              <a:spAutoFit/>
            </a:bodyPr>
            <a:lstStyle/>
            <a:p>
              <a:pPr marL="171450" indent="-171450">
                <a:buClr>
                  <a:schemeClr val="tx2"/>
                </a:buClr>
                <a:buFont typeface="Arial" panose="020B0604020202020204" pitchFamily="34" charset="0"/>
                <a:buChar char="&gt;"/>
              </a:pPr>
              <a:r>
                <a:rPr lang="en-GB" sz="1200" dirty="0">
                  <a:solidFill>
                    <a:srgbClr val="4D4D4D"/>
                  </a:solidFill>
                </a:rPr>
                <a:t>All 196 contracting parties committed to setting national targets to implement the GBF</a:t>
              </a:r>
            </a:p>
            <a:p>
              <a:pPr marL="171450" indent="-171450">
                <a:buClr>
                  <a:schemeClr val="tx2"/>
                </a:buClr>
                <a:buFont typeface="Arial" panose="020B0604020202020204" pitchFamily="34" charset="0"/>
                <a:buChar char="&gt;"/>
              </a:pPr>
              <a:r>
                <a:rPr lang="en-GB" sz="1200" dirty="0">
                  <a:solidFill>
                    <a:srgbClr val="4D4D4D"/>
                  </a:solidFill>
                </a:rPr>
                <a:t>Target 15: measures to be taken to encourage large companies and FIs to regularly monitor, assess and disclose risks, dependencies and impacts on biodiversity, including along their value chain and portfolios</a:t>
              </a:r>
            </a:p>
            <a:p>
              <a:pPr marL="171450" indent="-171450">
                <a:buClr>
                  <a:schemeClr val="tx2"/>
                </a:buClr>
                <a:buFont typeface="Arial" panose="020B0604020202020204" pitchFamily="34" charset="0"/>
                <a:buChar char="&gt;"/>
              </a:pPr>
              <a:r>
                <a:rPr lang="en-GB" sz="1200" dirty="0">
                  <a:solidFill>
                    <a:srgbClr val="4D4D4D"/>
                  </a:solidFill>
                </a:rPr>
                <a:t>Sets the stage for mandatory corporate reporting and due diligence</a:t>
              </a:r>
            </a:p>
            <a:p>
              <a:pPr marL="171450" indent="-171450">
                <a:buClr>
                  <a:schemeClr val="tx2"/>
                </a:buClr>
                <a:buFont typeface="Arial" panose="020B0604020202020204" pitchFamily="34" charset="0"/>
                <a:buChar char="&gt;"/>
              </a:pPr>
              <a:r>
                <a:rPr lang="en-GB" sz="1200" dirty="0">
                  <a:solidFill>
                    <a:srgbClr val="4D4D4D"/>
                  </a:solidFill>
                </a:rPr>
                <a:t>Bank-led working group formed by the UN in May 2023 aimed at aligning industry guidance with the GBF</a:t>
              </a:r>
            </a:p>
            <a:p>
              <a:pPr marL="171450" indent="-171450">
                <a:buClr>
                  <a:schemeClr val="tx2"/>
                </a:buClr>
                <a:buFont typeface="Arial" panose="020B0604020202020204" pitchFamily="34" charset="0"/>
                <a:buChar char="&gt;"/>
              </a:pPr>
              <a:r>
                <a:rPr lang="en-GB" sz="1200" dirty="0">
                  <a:solidFill>
                    <a:srgbClr val="4D4D4D"/>
                  </a:solidFill>
                </a:rPr>
                <a:t>UNEP FI, PRI and Finance for Biodiversity Foundation published guidance on the implications of the GBF for responsible investors in April 2023</a:t>
              </a:r>
            </a:p>
          </p:txBody>
        </p:sp>
        <p:sp>
          <p:nvSpPr>
            <p:cNvPr id="80" name="TextBox 79">
              <a:extLst>
                <a:ext uri="{FF2B5EF4-FFF2-40B4-BE49-F238E27FC236}">
                  <a16:creationId xmlns:a16="http://schemas.microsoft.com/office/drawing/2014/main" id="{3E87B67C-E997-4441-9A9D-4DF742AC7A23}"/>
                </a:ext>
              </a:extLst>
            </p:cNvPr>
            <p:cNvSpPr txBox="1"/>
            <p:nvPr/>
          </p:nvSpPr>
          <p:spPr>
            <a:xfrm>
              <a:off x="5344385" y="2333194"/>
              <a:ext cx="1604992" cy="2282034"/>
            </a:xfrm>
            <a:prstGeom prst="rect">
              <a:avLst/>
            </a:prstGeom>
            <a:solidFill>
              <a:srgbClr val="F7F6F5"/>
            </a:solidFill>
          </p:spPr>
          <p:txBody>
            <a:bodyPr wrap="square" rtlCol="0">
              <a:spAutoFit/>
            </a:bodyPr>
            <a:lstStyle/>
            <a:p>
              <a:pPr marL="171450" indent="-171450">
                <a:buClr>
                  <a:schemeClr val="tx2"/>
                </a:buClr>
                <a:buFont typeface="Arial" panose="020B0604020202020204" pitchFamily="34" charset="0"/>
                <a:buChar char="&gt;"/>
              </a:pPr>
              <a:r>
                <a:rPr lang="en-GB" sz="1200" dirty="0">
                  <a:solidFill>
                    <a:srgbClr val="4D4D4D"/>
                  </a:solidFill>
                </a:rPr>
                <a:t>Corporate Sustainability Reporting Directive (CSRD): sustainability reporting</a:t>
              </a:r>
            </a:p>
            <a:p>
              <a:pPr marL="171450" indent="-171450">
                <a:buClr>
                  <a:schemeClr val="tx2"/>
                </a:buClr>
                <a:buFont typeface="Arial" panose="020B0604020202020204" pitchFamily="34" charset="0"/>
                <a:buChar char="&gt;"/>
              </a:pPr>
              <a:r>
                <a:rPr lang="en-GB" sz="1200" dirty="0">
                  <a:solidFill>
                    <a:srgbClr val="4D4D4D"/>
                  </a:solidFill>
                </a:rPr>
                <a:t>Biodiversity and ecosystems standard (ESRS E4) as well as standards on climate change, pollution, water and marine resources, resource use and circular economy</a:t>
              </a:r>
            </a:p>
            <a:p>
              <a:pPr marL="171450" indent="-171450">
                <a:buClr>
                  <a:schemeClr val="tx2"/>
                </a:buClr>
                <a:buFont typeface="Arial" panose="020B0604020202020204" pitchFamily="34" charset="0"/>
                <a:buChar char="&gt;"/>
              </a:pPr>
              <a:r>
                <a:rPr lang="en-GB" sz="1200" dirty="0">
                  <a:solidFill>
                    <a:srgbClr val="4D4D4D"/>
                  </a:solidFill>
                </a:rPr>
                <a:t>IFRS S1 General Requirements for Disclosure of Sustainability-related Financial Information (ISSB S1)</a:t>
              </a:r>
            </a:p>
            <a:p>
              <a:pPr marL="171450" indent="-171450">
                <a:buClr>
                  <a:schemeClr val="tx2"/>
                </a:buClr>
                <a:buFont typeface="Arial" panose="020B0604020202020204" pitchFamily="34" charset="0"/>
                <a:buChar char="&gt;"/>
              </a:pPr>
              <a:r>
                <a:rPr lang="en-GB" sz="1200" dirty="0">
                  <a:solidFill>
                    <a:srgbClr val="4D4D4D"/>
                  </a:solidFill>
                </a:rPr>
                <a:t>Pillar 3 (ESG risks): disclosures by certain listed FIs</a:t>
              </a:r>
            </a:p>
          </p:txBody>
        </p:sp>
        <p:sp>
          <p:nvSpPr>
            <p:cNvPr id="81" name="TextBox 80">
              <a:extLst>
                <a:ext uri="{FF2B5EF4-FFF2-40B4-BE49-F238E27FC236}">
                  <a16:creationId xmlns:a16="http://schemas.microsoft.com/office/drawing/2014/main" id="{DC8325E7-919A-45D4-AB8B-1D380FDE5E50}"/>
                </a:ext>
              </a:extLst>
            </p:cNvPr>
            <p:cNvSpPr txBox="1"/>
            <p:nvPr/>
          </p:nvSpPr>
          <p:spPr>
            <a:xfrm>
              <a:off x="7073004" y="2333194"/>
              <a:ext cx="1604992" cy="1987578"/>
            </a:xfrm>
            <a:prstGeom prst="rect">
              <a:avLst/>
            </a:prstGeom>
            <a:solidFill>
              <a:srgbClr val="F7F6F5"/>
            </a:solidFill>
          </p:spPr>
          <p:txBody>
            <a:bodyPr wrap="square" rtlCol="0">
              <a:spAutoFit/>
            </a:bodyPr>
            <a:lstStyle/>
            <a:p>
              <a:pPr marL="171450" indent="-171450">
                <a:buClr>
                  <a:schemeClr val="tx2"/>
                </a:buClr>
                <a:buFont typeface="Arial" panose="020B0604020202020204" pitchFamily="34" charset="0"/>
                <a:buChar char="&gt;"/>
              </a:pPr>
              <a:r>
                <a:rPr lang="en-GB" sz="1200" dirty="0">
                  <a:solidFill>
                    <a:srgbClr val="4D4D4D"/>
                  </a:solidFill>
                </a:rPr>
                <a:t>Corporate Sustainability Due Diligence Directive (CSDDD): due diligence obligations</a:t>
              </a:r>
            </a:p>
            <a:p>
              <a:pPr marL="171450" indent="-171450">
                <a:buClr>
                  <a:schemeClr val="tx2"/>
                </a:buClr>
                <a:buFont typeface="Arial" panose="020B0604020202020204" pitchFamily="34" charset="0"/>
                <a:buChar char="&gt;"/>
              </a:pPr>
              <a:r>
                <a:rPr lang="en-GB" sz="1200" dirty="0">
                  <a:solidFill>
                    <a:srgbClr val="4D4D4D"/>
                  </a:solidFill>
                </a:rPr>
                <a:t>EU Taxonomy</a:t>
              </a:r>
            </a:p>
            <a:p>
              <a:pPr marL="171450" indent="-171450">
                <a:buClr>
                  <a:schemeClr val="tx2"/>
                </a:buClr>
                <a:buFont typeface="Arial" panose="020B0604020202020204" pitchFamily="34" charset="0"/>
                <a:buChar char="&gt;"/>
              </a:pPr>
              <a:r>
                <a:rPr lang="en-GB" sz="1200" dirty="0">
                  <a:solidFill>
                    <a:srgbClr val="4D4D4D"/>
                  </a:solidFill>
                </a:rPr>
                <a:t>SFDR (sustainable investments, PAIs)</a:t>
              </a:r>
            </a:p>
            <a:p>
              <a:pPr marL="171450" indent="-171450">
                <a:buClr>
                  <a:schemeClr val="tx2"/>
                </a:buClr>
                <a:buFont typeface="Arial" panose="020B0604020202020204" pitchFamily="34" charset="0"/>
                <a:buChar char="&gt;"/>
              </a:pPr>
              <a:r>
                <a:rPr lang="en-GB" sz="1200" dirty="0">
                  <a:solidFill>
                    <a:srgbClr val="4D4D4D"/>
                  </a:solidFill>
                </a:rPr>
                <a:t>UK Sustainability Disclosure Requirements (SDR) (draft)</a:t>
              </a:r>
            </a:p>
            <a:p>
              <a:pPr marL="171450" indent="-171450">
                <a:buClr>
                  <a:schemeClr val="tx2"/>
                </a:buClr>
                <a:buFont typeface="Arial" panose="020B0604020202020204" pitchFamily="34" charset="0"/>
                <a:buChar char="&gt;"/>
              </a:pPr>
              <a:r>
                <a:rPr lang="en-GB" sz="1200" dirty="0">
                  <a:solidFill>
                    <a:srgbClr val="4D4D4D"/>
                  </a:solidFill>
                </a:rPr>
                <a:t>Taskforce on Nature-related Financial Disclosures (TNFD) (18 September 2023)</a:t>
              </a:r>
            </a:p>
            <a:p>
              <a:pPr marL="171450" indent="-171450">
                <a:buClr>
                  <a:schemeClr val="tx2"/>
                </a:buClr>
                <a:buFont typeface="Arial" panose="020B0604020202020204" pitchFamily="34" charset="0"/>
                <a:buChar char="&gt;"/>
              </a:pPr>
              <a:r>
                <a:rPr lang="en-GB" sz="1200" dirty="0">
                  <a:solidFill>
                    <a:srgbClr val="4D4D4D"/>
                  </a:solidFill>
                </a:rPr>
                <a:t>GRI 304 on Biodiversity (Q4 2023)</a:t>
              </a:r>
            </a:p>
            <a:p>
              <a:pPr marL="171450" indent="-171450">
                <a:buClr>
                  <a:schemeClr val="tx2"/>
                </a:buClr>
                <a:buFont typeface="Arial" panose="020B0604020202020204" pitchFamily="34" charset="0"/>
                <a:buChar char="&gt;"/>
              </a:pPr>
              <a:r>
                <a:rPr lang="en-GB" sz="1200" dirty="0">
                  <a:solidFill>
                    <a:srgbClr val="4D4D4D"/>
                  </a:solidFill>
                </a:rPr>
                <a:t>Deforestation regulations</a:t>
              </a:r>
            </a:p>
          </p:txBody>
        </p:sp>
      </p:grpSp>
      <p:pic>
        <p:nvPicPr>
          <p:cNvPr id="3" name="Picture 2" descr="Image result for ulb llm international business law">
            <a:hlinkClick r:id="rId3"/>
            <a:extLst>
              <a:ext uri="{FF2B5EF4-FFF2-40B4-BE49-F238E27FC236}">
                <a16:creationId xmlns:a16="http://schemas.microsoft.com/office/drawing/2014/main" id="{5055A183-A9CC-0250-BC0C-F38AA4624B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66909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normAutofit/>
          </a:bodyPr>
          <a:lstStyle/>
          <a:p>
            <a:r>
              <a:rPr lang="en-GB" dirty="0"/>
              <a:t>Recast EU Environmental Crime Directive</a:t>
            </a:r>
          </a:p>
        </p:txBody>
      </p:sp>
      <p:sp>
        <p:nvSpPr>
          <p:cNvPr id="6" name="Content Placeholder 5">
            <a:extLst>
              <a:ext uri="{FF2B5EF4-FFF2-40B4-BE49-F238E27FC236}">
                <a16:creationId xmlns:a16="http://schemas.microsoft.com/office/drawing/2014/main" id="{E520B011-8BE7-6C8A-8D71-9414F376EAF9}"/>
              </a:ext>
            </a:extLst>
          </p:cNvPr>
          <p:cNvSpPr>
            <a:spLocks noGrp="1"/>
          </p:cNvSpPr>
          <p:nvPr>
            <p:ph sz="quarter" idx="11"/>
          </p:nvPr>
        </p:nvSpPr>
        <p:spPr>
          <a:xfrm>
            <a:off x="260401" y="1312730"/>
            <a:ext cx="11423599" cy="5295265"/>
          </a:xfrm>
        </p:spPr>
        <p:txBody>
          <a:bodyPr>
            <a:normAutofit fontScale="85000" lnSpcReduction="10000"/>
          </a:bodyPr>
          <a:lstStyle/>
          <a:p>
            <a:pPr marL="342900" indent="-342900">
              <a:buClr>
                <a:srgbClr val="AF005F"/>
              </a:buClr>
              <a:buFont typeface="Arial" panose="020B0604020202020204" pitchFamily="34" charset="0"/>
              <a:buChar char="&gt;"/>
            </a:pPr>
            <a:r>
              <a:rPr lang="en-GB" sz="1900" dirty="0"/>
              <a:t>Directive on the protection of the environment through criminal law, replacing the existing Environmental Crime Directive (Directive 2008/99/EC)</a:t>
            </a:r>
          </a:p>
          <a:p>
            <a:pPr marL="342900" indent="-342900">
              <a:buClr>
                <a:srgbClr val="AF005F"/>
              </a:buClr>
              <a:buFont typeface="Arial" panose="020B0604020202020204" pitchFamily="34" charset="0"/>
              <a:buChar char="&gt;"/>
            </a:pPr>
            <a:r>
              <a:rPr lang="en-GB" sz="1900" dirty="0"/>
              <a:t>Provides for tougher penalties and increases the list of environmental crimes at the EU level, from 9 to 18, including timber trafficking, illegal collection, transport and treatment of waste, pollution caused by ships, the use of mercury and fluorinated greenhouse gases, the import of invasive species, the illegal depletion of water resources, as well as serious breaches of legislation on chemicals (connection with AML)</a:t>
            </a:r>
          </a:p>
          <a:p>
            <a:pPr marL="342900" indent="-342900">
              <a:buClr>
                <a:srgbClr val="AF005F"/>
              </a:buClr>
              <a:buFont typeface="Arial" panose="020B0604020202020204" pitchFamily="34" charset="0"/>
              <a:buChar char="&gt;"/>
            </a:pPr>
            <a:r>
              <a:rPr lang="en-GB" sz="1900" dirty="0"/>
              <a:t>“Qualified offence” (= ecocide): offence committed </a:t>
            </a:r>
            <a:r>
              <a:rPr lang="en-GB" sz="1900" u="sng" dirty="0"/>
              <a:t>intentionally</a:t>
            </a:r>
            <a:r>
              <a:rPr lang="en-GB" sz="1900" dirty="0"/>
              <a:t> that causes destruction or “</a:t>
            </a:r>
            <a:r>
              <a:rPr lang="en-GB" sz="1900" i="1" dirty="0"/>
              <a:t>irreversible, widespread and substantial damage</a:t>
            </a:r>
            <a:r>
              <a:rPr lang="en-GB" sz="1900" dirty="0"/>
              <a:t>” or “</a:t>
            </a:r>
            <a:r>
              <a:rPr lang="en-GB" sz="1900" i="1" dirty="0"/>
              <a:t>long-lasting, widespread and substantial damage</a:t>
            </a:r>
            <a:r>
              <a:rPr lang="en-GB" sz="1900" dirty="0"/>
              <a:t>” to an ecosystem of considerable size or environmental value, or to a natural habitat within a protected site, or to the quality of air, soil or water</a:t>
            </a:r>
          </a:p>
          <a:p>
            <a:pPr marL="342900" indent="-342900">
              <a:buClr>
                <a:srgbClr val="AF005F"/>
              </a:buClr>
              <a:buFont typeface="Arial" panose="020B0604020202020204" pitchFamily="34" charset="0"/>
              <a:buChar char="&gt;"/>
            </a:pPr>
            <a:r>
              <a:rPr lang="en-GB" sz="1900" dirty="0"/>
              <a:t>National provisions may go further – e.g. France:</a:t>
            </a:r>
          </a:p>
          <a:p>
            <a:pPr marL="612900" lvl="1" indent="-342900">
              <a:buClr>
                <a:srgbClr val="AF005F"/>
              </a:buClr>
            </a:pPr>
            <a:r>
              <a:rPr lang="en-GB" sz="1900" dirty="0"/>
              <a:t>Ecocide covered by Article L. 231-3 of the French Environment Code</a:t>
            </a:r>
          </a:p>
          <a:p>
            <a:pPr marL="612900" lvl="1" indent="-342900">
              <a:buClr>
                <a:srgbClr val="AF005F"/>
              </a:buClr>
            </a:pPr>
            <a:r>
              <a:rPr lang="en-GB" sz="1900" dirty="0"/>
              <a:t>Erika oil spill case (French Supreme Court; Cass. crim., 25 September 2012, No. 10-82.938): creates notion of “ecological damage” (now covered by Article 1247 of the French Civil Code)</a:t>
            </a:r>
          </a:p>
          <a:p>
            <a:pPr marL="612900" lvl="1" indent="-342900">
              <a:buClr>
                <a:srgbClr val="AF005F"/>
              </a:buClr>
            </a:pPr>
            <a:r>
              <a:rPr lang="en-GB" sz="1900" dirty="0"/>
              <a:t>On 22 September 2023 four environmental NGOs filed a criminal complaint against </a:t>
            </a:r>
            <a:r>
              <a:rPr lang="en-GB" sz="1900" dirty="0" err="1"/>
              <a:t>TotalEnergies</a:t>
            </a:r>
            <a:r>
              <a:rPr lang="en-GB" sz="1900" dirty="0"/>
              <a:t> based on alleged “failure to combat a disaster likely to endanger the safety of people”, “unintentional injury”, “destruction, degradation or deterioration of property belonging to others likely to create a danger to people”, and “manslaughter”. The non-public criminal complaint is reported to generally criticise the company’s impact on the environment over the past years</a:t>
            </a:r>
          </a:p>
          <a:p>
            <a:pPr marL="342900" indent="-342900">
              <a:buClr>
                <a:srgbClr val="AF005F"/>
              </a:buClr>
              <a:buFont typeface="Arial" panose="020B0604020202020204" pitchFamily="34" charset="0"/>
              <a:buChar char="&gt;"/>
            </a:pPr>
            <a:endParaRPr lang="en-GB" sz="1400" dirty="0"/>
          </a:p>
          <a:p>
            <a:pPr marL="342900" indent="-342900">
              <a:buClr>
                <a:srgbClr val="AF005F"/>
              </a:buClr>
              <a:buFont typeface="Arial" panose="020B0604020202020204" pitchFamily="34" charset="0"/>
              <a:buChar char="&gt;"/>
            </a:pPr>
            <a:endParaRPr lang="en-GB" sz="1400" dirty="0"/>
          </a:p>
        </p:txBody>
      </p:sp>
      <p:pic>
        <p:nvPicPr>
          <p:cNvPr id="3" name="Picture 2" descr="Image result for ulb llm international business law">
            <a:hlinkClick r:id="rId4"/>
            <a:extLst>
              <a:ext uri="{FF2B5EF4-FFF2-40B4-BE49-F238E27FC236}">
                <a16:creationId xmlns:a16="http://schemas.microsoft.com/office/drawing/2014/main" id="{080F318A-A021-5476-ADAA-E570C3DC26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468578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MS_OFFICEID" val="London"/>
  <p:tag name="TMS_CULTUREID" val="English-UK"/>
  <p:tag name="TMS_BUSINESSUNITID" val="LinklatersLLP"/>
  <p:tag name="TMS_TEMPLATE_ID" val="HSAltWS"/>
  <p:tag name="VERSION" val="5.0"/>
  <p:tag name="EDITION" val="Meetoo"/>
  <p:tag name="PERSONS" val="&lt;?xml version=&quot;1.0&quot; encoding=&quot;utf-8&quot;?&gt;&lt;ArrayOfPerson xmlns:xsd=&quot;http://www.w3.org/2001/XMLSchema&quot; xmlns:xsi=&quot;http://www.w3.org/2001/XMLSchema-instance&quot; /&gt;"/>
  <p:tag name="PRESGUID" val="df5889b2-ca75-442a-a208-74b22a89051c"/>
</p:tagLst>
</file>

<file path=ppt/tags/tag10.xml><?xml version="1.0" encoding="utf-8"?>
<p:tagLst xmlns:a="http://schemas.openxmlformats.org/drawingml/2006/main" xmlns:r="http://schemas.openxmlformats.org/officeDocument/2006/relationships" xmlns:p="http://schemas.openxmlformats.org/presentationml/2006/main">
  <p:tag name="TITLE" val="Numbered text slide"/>
</p:tagLst>
</file>

<file path=ppt/tags/tag11.xml><?xml version="1.0" encoding="utf-8"?>
<p:tagLst xmlns:a="http://schemas.openxmlformats.org/drawingml/2006/main" xmlns:r="http://schemas.openxmlformats.org/officeDocument/2006/relationships" xmlns:p="http://schemas.openxmlformats.org/presentationml/2006/main">
  <p:tag name="TITLE" val="Ten point diagram"/>
</p:tagLst>
</file>

<file path=ppt/tags/tag12.xml><?xml version="1.0" encoding="utf-8"?>
<p:tagLst xmlns:a="http://schemas.openxmlformats.org/drawingml/2006/main" xmlns:r="http://schemas.openxmlformats.org/officeDocument/2006/relationships" xmlns:p="http://schemas.openxmlformats.org/presentationml/2006/main">
  <p:tag name="TITLE" val="Ten point diagram"/>
</p:tagLst>
</file>

<file path=ppt/tags/tag13.xml><?xml version="1.0" encoding="utf-8"?>
<p:tagLst xmlns:a="http://schemas.openxmlformats.org/drawingml/2006/main" xmlns:r="http://schemas.openxmlformats.org/officeDocument/2006/relationships" xmlns:p="http://schemas.openxmlformats.org/presentationml/2006/main">
  <p:tag name="TITLE" val="Ten point diagram"/>
</p:tagLst>
</file>

<file path=ppt/tags/tag14.xml><?xml version="1.0" encoding="utf-8"?>
<p:tagLst xmlns:a="http://schemas.openxmlformats.org/drawingml/2006/main" xmlns:r="http://schemas.openxmlformats.org/officeDocument/2006/relationships" xmlns:p="http://schemas.openxmlformats.org/presentationml/2006/main">
  <p:tag name="TITLE" val="Seven point diagram"/>
</p:tagLst>
</file>

<file path=ppt/tags/tag2.xml><?xml version="1.0" encoding="utf-8"?>
<p:tagLst xmlns:a="http://schemas.openxmlformats.org/drawingml/2006/main" xmlns:r="http://schemas.openxmlformats.org/officeDocument/2006/relationships" xmlns:p="http://schemas.openxmlformats.org/presentationml/2006/main">
  <p:tag name="LASTMODE" val="&lt;?xml version=&quot;1.0&quot; encoding=&quot;utf-8&quot;?&gt;&lt;int&gt;0&lt;/int&gt;"/>
</p:tagLst>
</file>

<file path=ppt/tags/tag3.xml><?xml version="1.0" encoding="utf-8"?>
<p:tagLst xmlns:a="http://schemas.openxmlformats.org/drawingml/2006/main" xmlns:r="http://schemas.openxmlformats.org/officeDocument/2006/relationships" xmlns:p="http://schemas.openxmlformats.org/presentationml/2006/main">
  <p:tag name="TITLE" val="List – 3 "/>
</p:tagLst>
</file>

<file path=ppt/tags/tag4.xml><?xml version="1.0" encoding="utf-8"?>
<p:tagLst xmlns:a="http://schemas.openxmlformats.org/drawingml/2006/main" xmlns:r="http://schemas.openxmlformats.org/officeDocument/2006/relationships" xmlns:p="http://schemas.openxmlformats.org/presentationml/2006/main">
  <p:tag name="TITLE" val="List – 3 "/>
</p:tagLst>
</file>

<file path=ppt/tags/tag5.xml><?xml version="1.0" encoding="utf-8"?>
<p:tagLst xmlns:a="http://schemas.openxmlformats.org/drawingml/2006/main" xmlns:r="http://schemas.openxmlformats.org/officeDocument/2006/relationships" xmlns:p="http://schemas.openxmlformats.org/presentationml/2006/main">
  <p:tag name="TITLE" val="List – 3 "/>
</p:tagLst>
</file>

<file path=ppt/tags/tag6.xml><?xml version="1.0" encoding="utf-8"?>
<p:tagLst xmlns:a="http://schemas.openxmlformats.org/drawingml/2006/main" xmlns:r="http://schemas.openxmlformats.org/officeDocument/2006/relationships" xmlns:p="http://schemas.openxmlformats.org/presentationml/2006/main">
  <p:tag name="TITLE" val="Ten point diagram"/>
</p:tagLst>
</file>

<file path=ppt/tags/tag7.xml><?xml version="1.0" encoding="utf-8"?>
<p:tagLst xmlns:a="http://schemas.openxmlformats.org/drawingml/2006/main" xmlns:r="http://schemas.openxmlformats.org/officeDocument/2006/relationships" xmlns:p="http://schemas.openxmlformats.org/presentationml/2006/main">
  <p:tag name="TITLE" val="Ten point diagram"/>
</p:tagLst>
</file>

<file path=ppt/tags/tag8.xml><?xml version="1.0" encoding="utf-8"?>
<p:tagLst xmlns:a="http://schemas.openxmlformats.org/drawingml/2006/main" xmlns:r="http://schemas.openxmlformats.org/officeDocument/2006/relationships" xmlns:p="http://schemas.openxmlformats.org/presentationml/2006/main">
  <p:tag name="TITLE" val="Table – 3"/>
</p:tagLst>
</file>

<file path=ppt/tags/tag9.xml><?xml version="1.0" encoding="utf-8"?>
<p:tagLst xmlns:a="http://schemas.openxmlformats.org/drawingml/2006/main" xmlns:r="http://schemas.openxmlformats.org/officeDocument/2006/relationships" xmlns:p="http://schemas.openxmlformats.org/presentationml/2006/main">
  <p:tag name="TITLE" val="Ten point diagram"/>
</p:tagLst>
</file>

<file path=ppt/theme/theme1.xml><?xml version="1.0" encoding="utf-8"?>
<a:theme xmlns:a="http://schemas.openxmlformats.org/drawingml/2006/main" name="Linklaters HouseStyle">
  <a:themeElements>
    <a:clrScheme name="Linklaters HouseStyle colours">
      <a:dk1>
        <a:srgbClr val="000000"/>
      </a:dk1>
      <a:lt1>
        <a:srgbClr val="FFFFFF"/>
      </a:lt1>
      <a:dk2>
        <a:srgbClr val="AF005F"/>
      </a:dk2>
      <a:lt2>
        <a:srgbClr val="969696"/>
      </a:lt2>
      <a:accent1>
        <a:srgbClr val="AF005F"/>
      </a:accent1>
      <a:accent2>
        <a:srgbClr val="BF337F"/>
      </a:accent2>
      <a:accent3>
        <a:srgbClr val="CC5C99"/>
      </a:accent3>
      <a:accent4>
        <a:srgbClr val="808080"/>
      </a:accent4>
      <a:accent5>
        <a:srgbClr val="969696"/>
      </a:accent5>
      <a:accent6>
        <a:srgbClr val="C3C3C3"/>
      </a:accent6>
      <a:hlink>
        <a:srgbClr val="D985B2"/>
      </a:hlink>
      <a:folHlink>
        <a:srgbClr val="ECC4DA"/>
      </a:folHlink>
    </a:clrScheme>
    <a:fontScheme name="Linklaters HouseStyl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6F5F3"/>
        </a:solidFill>
        <a:ln w="9525">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Secondary palette 1">
      <a:srgbClr val="999966"/>
    </a:custClr>
    <a:custClr name="Secondary palette 2">
      <a:srgbClr val="66CCCC"/>
    </a:custClr>
    <a:custClr name="Secondary palette 3">
      <a:srgbClr val="CCCC99"/>
    </a:custClr>
    <a:custClr name="Secondary palette 4">
      <a:srgbClr val="9999CC"/>
    </a:custClr>
    <a:custClr name="Secondary palette 5">
      <a:srgbClr val="669999"/>
    </a:custClr>
    <a:custClr name="Secondary palette 6">
      <a:srgbClr val="666699"/>
    </a:custClr>
    <a:custClr name="Secondary palette 7">
      <a:srgbClr val="99CCFF"/>
    </a:custClr>
    <a:custClr name="Secondary palette 8">
      <a:srgbClr val="99CC99"/>
    </a:custClr>
    <a:custClr name="Secondary palette 9">
      <a:srgbClr val="A9A197"/>
    </a:custClr>
    <a:custClr name="White">
      <a:srgbClr val="FFFFFF"/>
    </a:custClr>
    <a:custClr name="Magenta - 100%">
      <a:srgbClr val="AF005F"/>
    </a:custClr>
    <a:custClr name="Magenta - 80%">
      <a:srgbClr val="BF337F"/>
    </a:custClr>
    <a:custClr name="Magenta - 60%">
      <a:srgbClr val="CC5C99"/>
    </a:custClr>
    <a:custClr name="Magenta - 40%">
      <a:srgbClr val="D985B2"/>
    </a:custClr>
    <a:custClr name="Magenta - 20%">
      <a:srgbClr val="E5ADCC"/>
    </a:custClr>
    <a:custClr name="Magenta - 10%">
      <a:srgbClr val="ECC1DA"/>
    </a:custClr>
    <a:custClr name="Magenta + Black 20%">
      <a:srgbClr val="91004F"/>
    </a:custClr>
    <a:custClr name="Magenta + Black 35%">
      <a:srgbClr val="7B0041"/>
    </a:custClr>
    <a:custClr name="Magenta + Black 50%">
      <a:srgbClr val="660033"/>
    </a:custClr>
    <a:custClr name="White">
      <a:srgbClr val="FFFFFF"/>
    </a:custClr>
    <a:custClr name="Black - 100%">
      <a:srgbClr val="000000"/>
    </a:custClr>
    <a:custClr name="Black - 80%">
      <a:srgbClr val="4D4D4D"/>
    </a:custClr>
    <a:custClr name="Black - 60%">
      <a:srgbClr val="808080"/>
    </a:custClr>
    <a:custClr name="Black - 40%">
      <a:srgbClr val="969696"/>
    </a:custClr>
    <a:custClr name="Black - 20%">
      <a:srgbClr val="C3C3C3"/>
    </a:custClr>
    <a:custClr name="Black - 10%">
      <a:srgbClr val="E6E6E6"/>
    </a:custClr>
    <a:custClr name="White">
      <a:srgbClr val="FFFFFF"/>
    </a:custClr>
    <a:custClr name="White">
      <a:srgbClr val="FFFFFF"/>
    </a:custClr>
    <a:custClr name="White">
      <a:srgbClr val="FFFFFF"/>
    </a:custClr>
    <a:custClr name="White">
      <a:srgbClr val="FFFFFF"/>
    </a:custClr>
    <a:custClr name="Warm Grey 7 - 100%">
      <a:srgbClr val="B0A9A0"/>
    </a:custClr>
    <a:custClr name="Warm Grey 7 - 80%">
      <a:srgbClr val="BFBAB2"/>
    </a:custClr>
    <a:custClr name="Warm Grey 7 - 60%">
      <a:srgbClr val="CFCBC4"/>
    </a:custClr>
    <a:custClr name="Warm Grey 7 - 40%">
      <a:srgbClr val="DFDBD7"/>
    </a:custClr>
    <a:custClr name="Warm Grey 7 - 20%">
      <a:srgbClr val="EFEDEB"/>
    </a:custClr>
    <a:custClr name="Warm Grey 7 - 10%">
      <a:srgbClr val="F7F6F5"/>
    </a:custClr>
    <a:custClr name="White">
      <a:srgbClr val="FFFFFF"/>
    </a:custClr>
    <a:custClr name="Traffic light Red">
      <a:srgbClr val="FF5958"/>
    </a:custClr>
    <a:custClr name="Traffic light Yellow">
      <a:srgbClr val="FCB256"/>
    </a:custClr>
    <a:custClr name="Traffic light Green">
      <a:srgbClr val="8ECC66"/>
    </a:custClr>
    <a:custClr name="Warm Grey 4 - 100%">
      <a:srgbClr val="C9C1B8"/>
    </a:custClr>
    <a:custClr name="Warm Grey 4 - 80%">
      <a:srgbClr val="D9D5CE"/>
    </a:custClr>
    <a:custClr name="Warm Grey 4 - 60%">
      <a:srgbClr val="E2DEDA"/>
    </a:custClr>
    <a:custClr name="Warm Grey 4 - 40%">
      <a:srgbClr val="ECE9E7"/>
    </a:custClr>
    <a:custClr name="Warm Grey 4 - 20%">
      <a:srgbClr val="F6F5F3"/>
    </a:custClr>
    <a:custClr name="Warm Grey 4 - 10%">
      <a:srgbClr val="FAFAF8"/>
    </a:custClr>
    <a:custClr name="White">
      <a:srgbClr val="FFFFFF"/>
    </a:custClr>
    <a:custClr name="Alliance - Allens">
      <a:srgbClr val="0074BF"/>
    </a:custClr>
    <a:custClr name="Alliance - Webber Wentzel">
      <a:srgbClr val="F07D35"/>
    </a:custClr>
    <a:custClr name="Alliance - TTA">
      <a:srgbClr val="007272"/>
    </a:custClr>
  </a:custClrLst>
  <a:extLst>
    <a:ext uri="{05A4C25C-085E-4340-85A3-A5531E510DB2}">
      <thm15:themeFamily xmlns:thm15="http://schemas.microsoft.com/office/thememl/2012/main" name="LL_HSAlt.potx" id="{47752142-66D3-4C08-93DE-208D66FED49A}" vid="{0A24BE4F-54C1-4E97-8CC8-B3707D7AFB57}"/>
    </a:ext>
  </a:extLst>
</a:theme>
</file>

<file path=ppt/theme/theme2.xml><?xml version="1.0" encoding="utf-8"?>
<a:theme xmlns:a="http://schemas.openxmlformats.org/drawingml/2006/main" name="Cover">
  <a:themeElements>
    <a:clrScheme name="Custom 5">
      <a:dk1>
        <a:srgbClr val="000000"/>
      </a:dk1>
      <a:lt1>
        <a:srgbClr val="FFFFFF"/>
      </a:lt1>
      <a:dk2>
        <a:srgbClr val="AE0069"/>
      </a:dk2>
      <a:lt2>
        <a:srgbClr val="B0A9A0"/>
      </a:lt2>
      <a:accent1>
        <a:srgbClr val="66CCCC"/>
      </a:accent1>
      <a:accent2>
        <a:srgbClr val="CCCC99"/>
      </a:accent2>
      <a:accent3>
        <a:srgbClr val="9999CC"/>
      </a:accent3>
      <a:accent4>
        <a:srgbClr val="99CCFF"/>
      </a:accent4>
      <a:accent5>
        <a:srgbClr val="99CC99"/>
      </a:accent5>
      <a:accent6>
        <a:srgbClr val="669999"/>
      </a:accent6>
      <a:hlink>
        <a:srgbClr val="AE0069"/>
      </a:hlink>
      <a:folHlink>
        <a:srgbClr val="AE00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ontrol xmlns="http://schemas.microsoft.com/VisualStudio/2011/storyboarding/control">
  <Id Name="742edbba-e861-4d4e-a962-bab64261bf4b" Revision="1" Stencil="System.MyShapes" StencilVersion="1.0"/>
</Control>
</file>

<file path=customXml/item2.xml><?xml version="1.0" encoding="utf-8"?>
<TMS_Template_ID>0</TMS_Template_ID>
</file>

<file path=customXml/itemProps1.xml><?xml version="1.0" encoding="utf-8"?>
<ds:datastoreItem xmlns:ds="http://schemas.openxmlformats.org/officeDocument/2006/customXml" ds:itemID="{431D6AD4-F4E9-44EB-A3E6-39A8A1B0A79E}">
  <ds:schemaRefs>
    <ds:schemaRef ds:uri="http://schemas.microsoft.com/VisualStudio/2011/storyboarding/control"/>
  </ds:schemaRefs>
</ds:datastoreItem>
</file>

<file path=customXml/itemProps2.xml><?xml version="1.0" encoding="utf-8"?>
<ds:datastoreItem xmlns:ds="http://schemas.openxmlformats.org/officeDocument/2006/customXml" ds:itemID="{15BA08D6-25B3-4B45-9D1E-1A8C975F224D}">
  <ds:schemaRefs/>
</ds:datastoreItem>
</file>

<file path=docProps/app.xml><?xml version="1.0" encoding="utf-8"?>
<Properties xmlns="http://schemas.openxmlformats.org/officeDocument/2006/extended-properties" xmlns:vt="http://schemas.openxmlformats.org/officeDocument/2006/docPropsVTypes">
  <Template>LL_HSAlt</Template>
  <TotalTime>0</TotalTime>
  <Words>4562</Words>
  <Application>Microsoft Office PowerPoint</Application>
  <PresentationFormat>Widescreen</PresentationFormat>
  <Paragraphs>347</Paragraphs>
  <Slides>37</Slides>
  <Notes>24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37</vt:i4>
      </vt:variant>
    </vt:vector>
  </HeadingPairs>
  <TitlesOfParts>
    <vt:vector size="47" baseType="lpstr">
      <vt:lpstr>Gulim</vt:lpstr>
      <vt:lpstr>Arial</vt:lpstr>
      <vt:lpstr>Calibri</vt:lpstr>
      <vt:lpstr>Symbol</vt:lpstr>
      <vt:lpstr>Trade Gothic Next</vt:lpstr>
      <vt:lpstr>TradeGothic</vt:lpstr>
      <vt:lpstr>Webdings</vt:lpstr>
      <vt:lpstr>Wingdings</vt:lpstr>
      <vt:lpstr>Linklaters HouseStyle</vt:lpstr>
      <vt:lpstr>Cover</vt:lpstr>
      <vt:lpstr>PowerPoint Presentation</vt:lpstr>
      <vt:lpstr>PowerPoint Presentation</vt:lpstr>
      <vt:lpstr>Emission trading systems (ETS and ETS2)</vt:lpstr>
      <vt:lpstr>ETS – in figures</vt:lpstr>
      <vt:lpstr>Carbon border adjustment mechanism (CBAM)</vt:lpstr>
      <vt:lpstr>New focus on biodiversity and nature</vt:lpstr>
      <vt:lpstr>EU Nature Restoration Law</vt:lpstr>
      <vt:lpstr>Biodiversity: existing regulatory landscape</vt:lpstr>
      <vt:lpstr>Recast EU Environmental Crime Directive</vt:lpstr>
      <vt:lpstr>EU Deforestation Regulation (EUDR): in a nutshell</vt:lpstr>
      <vt:lpstr>EUDR: Annex I</vt:lpstr>
      <vt:lpstr>EUDR in practice – what are businesses asking their lawyers?</vt:lpstr>
      <vt:lpstr>When does the EUDR apply (timing)? </vt:lpstr>
      <vt:lpstr>EUDR in practice – Scope of application – how far does it go?</vt:lpstr>
      <vt:lpstr>Circular economy</vt:lpstr>
      <vt:lpstr>In practice – PPWR</vt:lpstr>
      <vt:lpstr>PowerPoint Presentation</vt:lpstr>
      <vt:lpstr>EU Pillar of Social Rights Action Plan</vt:lpstr>
      <vt:lpstr>Just transition – NGO campaigns</vt:lpstr>
      <vt:lpstr>‘S’ Regulatory landscape  </vt:lpstr>
      <vt:lpstr>Women on Boards Directive </vt:lpstr>
      <vt:lpstr>Platform Work Directive </vt:lpstr>
      <vt:lpstr>Pay Transparency Directive</vt:lpstr>
      <vt:lpstr>EU Whistleblowing Directive</vt:lpstr>
      <vt:lpstr>EU Whistleblowing Directive – reporting channels: key features</vt:lpstr>
      <vt:lpstr>PowerPoint Presentation</vt:lpstr>
      <vt:lpstr>Corporate purpose – France </vt:lpstr>
      <vt:lpstr>Corporate purpose – Belgium</vt:lpstr>
      <vt:lpstr>Corporate purpose – B Corporation</vt:lpstr>
      <vt:lpstr>Corporate duty of care – The Netherlands</vt:lpstr>
      <vt:lpstr>Directors’ duties – UK</vt:lpstr>
      <vt:lpstr>EU second shareholders’ rights directive (2017/828/EU; SRD II)</vt:lpstr>
      <vt:lpstr>Remuneration disclosure – Scope of application</vt:lpstr>
      <vt:lpstr>Two separate remuneration documents subject to SM approval</vt:lpstr>
      <vt:lpstr>Engagement of institutional investors and asset managers</vt:lpstr>
      <vt:lpstr>Engagement policy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Corporate Sustainability Reporting Directive (CSRD)</dc:title>
  <dc:creator>LL</dc:creator>
  <cp:lastModifiedBy>Guillaume Croisant (Linklaters)</cp:lastModifiedBy>
  <cp:revision>86</cp:revision>
  <dcterms:created xsi:type="dcterms:W3CDTF">2022-11-03T11:34:21Z</dcterms:created>
  <dcterms:modified xsi:type="dcterms:W3CDTF">2025-12-02T14:04:54Z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R.2010-1</vt:lpwstr>
  </property>
  <property fmtid="{D5CDD505-2E9C-101B-9397-08002B2CF9AE}" pid="3" name="FirmName">
    <vt:lpwstr>Linklaters</vt:lpwstr>
  </property>
  <property fmtid="{D5CDD505-2E9C-101B-9397-08002B2CF9AE}" pid="4" name="Pitch">
    <vt:lpwstr>HSAlt</vt:lpwstr>
  </property>
  <property fmtid="{D5CDD505-2E9C-101B-9397-08002B2CF9AE}" pid="5" name="DEDocumentLocation">
    <vt:lpwstr>C:\Users\gcroisan\AppData\Local\Temp\7ac98c3d-e69e-4076-9838-acd8862a76c7.pptx</vt:lpwstr>
  </property>
  <property fmtid="{D5CDD505-2E9C-101B-9397-08002B2CF9AE}" pid="6" name="Client Code">
    <vt:lpwstr>DR</vt:lpwstr>
  </property>
  <property fmtid="{D5CDD505-2E9C-101B-9397-08002B2CF9AE}" pid="7" name="Matter Number">
    <vt:lpwstr>GEN-1010329</vt:lpwstr>
  </property>
  <property fmtid="{D5CDD505-2E9C-101B-9397-08002B2CF9AE}" pid="8" name="Document Number">
    <vt:lpwstr>3037658610</vt:lpwstr>
  </property>
  <property fmtid="{D5CDD505-2E9C-101B-9397-08002B2CF9AE}" pid="9" name="Last Modified">
    <vt:lpwstr>16 Dec 2024</vt:lpwstr>
  </property>
  <property fmtid="{D5CDD505-2E9C-101B-9397-08002B2CF9AE}" pid="10" name="Version">
    <vt:lpwstr>2</vt:lpwstr>
  </property>
</Properties>
</file>