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tags/tag7.xml" ContentType="application/vnd.openxmlformats-officedocument.presentationml.tags+xml"/>
  <Override PartName="/ppt/notesSlides/notesSlide12.xml" ContentType="application/vnd.openxmlformats-officedocument.presentationml.notesSlide+xml"/>
  <Override PartName="/ppt/tags/tag8.xml" ContentType="application/vnd.openxmlformats-officedocument.presentationml.tags+xml"/>
  <Override PartName="/ppt/notesSlides/notesSlide13.xml" ContentType="application/vnd.openxmlformats-officedocument.presentationml.notesSlide+xml"/>
  <Override PartName="/ppt/tags/tag9.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706" r:id="rId3"/>
    <p:sldMasterId id="2147483728" r:id="rId4"/>
  </p:sldMasterIdLst>
  <p:notesMasterIdLst>
    <p:notesMasterId r:id="rId44"/>
  </p:notesMasterIdLst>
  <p:handoutMasterIdLst>
    <p:handoutMasterId r:id="rId45"/>
  </p:handoutMasterIdLst>
  <p:sldIdLst>
    <p:sldId id="4609" r:id="rId5"/>
    <p:sldId id="2147478218" r:id="rId6"/>
    <p:sldId id="2147478200" r:id="rId7"/>
    <p:sldId id="2593" r:id="rId8"/>
    <p:sldId id="2147478223" r:id="rId9"/>
    <p:sldId id="2147478222" r:id="rId10"/>
    <p:sldId id="2147478221" r:id="rId11"/>
    <p:sldId id="2147478230" r:id="rId12"/>
    <p:sldId id="2147478242" r:id="rId13"/>
    <p:sldId id="2147478243" r:id="rId14"/>
    <p:sldId id="2147478198" r:id="rId15"/>
    <p:sldId id="2147478258" r:id="rId16"/>
    <p:sldId id="2147478259" r:id="rId17"/>
    <p:sldId id="2147478231" r:id="rId18"/>
    <p:sldId id="2147478232" r:id="rId19"/>
    <p:sldId id="2147478249" r:id="rId20"/>
    <p:sldId id="599" r:id="rId21"/>
    <p:sldId id="2147478244" r:id="rId22"/>
    <p:sldId id="2147478245" r:id="rId23"/>
    <p:sldId id="2147478248" r:id="rId24"/>
    <p:sldId id="2147478246" r:id="rId25"/>
    <p:sldId id="2147478247" r:id="rId26"/>
    <p:sldId id="602" r:id="rId27"/>
    <p:sldId id="2147478250" r:id="rId28"/>
    <p:sldId id="2147478257" r:id="rId29"/>
    <p:sldId id="2147478251" r:id="rId30"/>
    <p:sldId id="2147478252" r:id="rId31"/>
    <p:sldId id="2147478254" r:id="rId32"/>
    <p:sldId id="2147478253" r:id="rId33"/>
    <p:sldId id="2147478255" r:id="rId34"/>
    <p:sldId id="2581" r:id="rId35"/>
    <p:sldId id="2147478256" r:id="rId36"/>
    <p:sldId id="1456" r:id="rId37"/>
    <p:sldId id="2147478217" r:id="rId38"/>
    <p:sldId id="2147478219" r:id="rId39"/>
    <p:sldId id="866" r:id="rId40"/>
    <p:sldId id="2147478260" r:id="rId41"/>
    <p:sldId id="2147478261" r:id="rId42"/>
    <p:sldId id="401" r:id="rId43"/>
  </p:sldIdLst>
  <p:sldSz cx="12192000" cy="6858000"/>
  <p:notesSz cx="6858000" cy="9144000"/>
  <p:custDataLst>
    <p:tags r:id="rId4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7" userDrawn="1">
          <p15:clr>
            <a:srgbClr val="A4A3A4"/>
          </p15:clr>
        </p15:guide>
        <p15:guide id="2" orient="horz" pos="1140" userDrawn="1">
          <p15:clr>
            <a:srgbClr val="A4A3A4"/>
          </p15:clr>
        </p15:guide>
        <p15:guide id="3" orient="horz" pos="1338" userDrawn="1">
          <p15:clr>
            <a:srgbClr val="A4A3A4"/>
          </p15:clr>
        </p15:guide>
        <p15:guide id="4" orient="horz" pos="3974" userDrawn="1">
          <p15:clr>
            <a:srgbClr val="A4A3A4"/>
          </p15:clr>
        </p15:guide>
        <p15:guide id="5" orient="horz" pos="785" userDrawn="1">
          <p15:clr>
            <a:srgbClr val="A4A3A4"/>
          </p15:clr>
        </p15:guide>
        <p15:guide id="6" orient="horz" pos="4148" userDrawn="1">
          <p15:clr>
            <a:srgbClr val="A4A3A4"/>
          </p15:clr>
        </p15:guide>
        <p15:guide id="7" orient="horz" pos="599" userDrawn="1">
          <p15:clr>
            <a:srgbClr val="A4A3A4"/>
          </p15:clr>
        </p15:guide>
        <p15:guide id="8" pos="272" userDrawn="1">
          <p15:clr>
            <a:srgbClr val="A4A3A4"/>
          </p15:clr>
        </p15:guide>
        <p15:guide id="9" pos="7408"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4A9CD"/>
    <a:srgbClr val="4D4D4D"/>
    <a:srgbClr val="7CBCD9"/>
    <a:srgbClr val="AAABB8"/>
    <a:srgbClr val="B0A9A0"/>
    <a:srgbClr val="BFBAB2"/>
    <a:srgbClr val="CFCBC4"/>
    <a:srgbClr val="DFDBD7"/>
    <a:srgbClr val="ECC4DA"/>
    <a:srgbClr val="D985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73" autoAdjust="0"/>
    <p:restoredTop sz="95097" autoAdjust="0"/>
  </p:normalViewPr>
  <p:slideViewPr>
    <p:cSldViewPr snapToGrid="0" showGuides="1">
      <p:cViewPr varScale="1">
        <p:scale>
          <a:sx n="87" d="100"/>
          <a:sy n="87" d="100"/>
        </p:scale>
        <p:origin x="658" y="293"/>
      </p:cViewPr>
      <p:guideLst>
        <p:guide orient="horz" pos="187"/>
        <p:guide orient="horz" pos="1140"/>
        <p:guide orient="horz" pos="1338"/>
        <p:guide orient="horz" pos="3974"/>
        <p:guide orient="horz" pos="785"/>
        <p:guide orient="horz" pos="4148"/>
        <p:guide orient="horz" pos="599"/>
        <p:guide pos="272"/>
        <p:guide pos="740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72" d="100"/>
          <a:sy n="72" d="100"/>
        </p:scale>
        <p:origin x="2938"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gs" Target="tags/tag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3B4800-137F-4CB6-8075-5FBD5B7CCB7E}" type="slidenum">
              <a:rPr lang="en-GB" smtClean="0"/>
              <a:t>‹#›</a:t>
            </a:fld>
            <a:endParaRPr lang="en-GB"/>
          </a:p>
        </p:txBody>
      </p:sp>
    </p:spTree>
    <p:extLst>
      <p:ext uri="{BB962C8B-B14F-4D97-AF65-F5344CB8AC3E}">
        <p14:creationId xmlns:p14="http://schemas.microsoft.com/office/powerpoint/2010/main" val="30720141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87A06A-650F-4CE8-B8A3-9C9422B0D088}" type="slidenum">
              <a:rPr lang="en-GB" smtClean="0"/>
              <a:t>‹#›</a:t>
            </a:fld>
            <a:endParaRPr lang="en-GB" dirty="0"/>
          </a:p>
        </p:txBody>
      </p:sp>
    </p:spTree>
    <p:extLst>
      <p:ext uri="{BB962C8B-B14F-4D97-AF65-F5344CB8AC3E}">
        <p14:creationId xmlns:p14="http://schemas.microsoft.com/office/powerpoint/2010/main" val="380166849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p>
        </p:txBody>
      </p:sp>
      <p:sp>
        <p:nvSpPr>
          <p:cNvPr id="4" name="Slide Number Placeholder 3"/>
          <p:cNvSpPr>
            <a:spLocks noGrp="1"/>
          </p:cNvSpPr>
          <p:nvPr>
            <p:ph type="sldNum" sz="quarter" idx="5"/>
          </p:nvPr>
        </p:nvSpPr>
        <p:spPr/>
        <p:txBody>
          <a:bodyPr/>
          <a:lstStyle/>
          <a:p>
            <a:fld id="{5C87A06A-650F-4CE8-B8A3-9C9422B0D088}" type="slidenum">
              <a:rPr lang="en-GB" smtClean="0"/>
              <a:t>0</a:t>
            </a:fld>
            <a:endParaRPr lang="en-GB" dirty="0"/>
          </a:p>
        </p:txBody>
      </p:sp>
    </p:spTree>
    <p:extLst>
      <p:ext uri="{BB962C8B-B14F-4D97-AF65-F5344CB8AC3E}">
        <p14:creationId xmlns:p14="http://schemas.microsoft.com/office/powerpoint/2010/main" val="2408123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661CE-19B5-1636-3952-ADF6D6411D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F9DF6A-2FB7-A304-B021-BDBA7F4D67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4A0DB6-523A-74AB-2B18-599223C3D7A8}"/>
              </a:ext>
            </a:extLst>
          </p:cNvPr>
          <p:cNvSpPr>
            <a:spLocks noGrp="1"/>
          </p:cNvSpPr>
          <p:nvPr>
            <p:ph type="body" idx="1"/>
          </p:nvPr>
        </p:nvSpPr>
        <p:spPr/>
        <p:txBody>
          <a:bodyPr/>
          <a:lstStyle/>
          <a:p>
            <a:endParaRPr lang="en-GB" sz="1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5BC3E36-38AD-D1BF-4A1F-8BD07B52FAFD}"/>
              </a:ext>
            </a:extLst>
          </p:cNvPr>
          <p:cNvSpPr>
            <a:spLocks noGrp="1"/>
          </p:cNvSpPr>
          <p:nvPr>
            <p:ph type="sldNum" sz="quarter" idx="5"/>
          </p:nvPr>
        </p:nvSpPr>
        <p:spPr/>
        <p:txBody>
          <a:bodyPr/>
          <a:lstStyle/>
          <a:p>
            <a:fld id="{5C87A06A-650F-4CE8-B8A3-9C9422B0D088}" type="slidenum">
              <a:rPr lang="en-GB" smtClean="0"/>
              <a:t>11</a:t>
            </a:fld>
            <a:endParaRPr lang="en-GB" dirty="0"/>
          </a:p>
        </p:txBody>
      </p:sp>
    </p:spTree>
    <p:extLst>
      <p:ext uri="{BB962C8B-B14F-4D97-AF65-F5344CB8AC3E}">
        <p14:creationId xmlns:p14="http://schemas.microsoft.com/office/powerpoint/2010/main" val="169196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A8229-843A-BDA1-483A-6EC0B32F15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D79CF-9083-9884-80F2-DC180FEAEC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AE2E64-4569-8E9F-AF71-7E60CAD3F8C3}"/>
              </a:ext>
            </a:extLst>
          </p:cNvPr>
          <p:cNvSpPr>
            <a:spLocks noGrp="1"/>
          </p:cNvSpPr>
          <p:nvPr>
            <p:ph type="body" idx="1"/>
          </p:nvPr>
        </p:nvSpPr>
        <p:spPr/>
        <p:txBody>
          <a:bodyPr/>
          <a:lstStyle/>
          <a:p>
            <a:endParaRPr lang="en-GB" sz="1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A383EE0-BCC7-3995-94A9-CCD6904E7706}"/>
              </a:ext>
            </a:extLst>
          </p:cNvPr>
          <p:cNvSpPr>
            <a:spLocks noGrp="1"/>
          </p:cNvSpPr>
          <p:nvPr>
            <p:ph type="sldNum" sz="quarter" idx="5"/>
          </p:nvPr>
        </p:nvSpPr>
        <p:spPr/>
        <p:txBody>
          <a:bodyPr/>
          <a:lstStyle/>
          <a:p>
            <a:fld id="{5C87A06A-650F-4CE8-B8A3-9C9422B0D088}" type="slidenum">
              <a:rPr lang="en-GB" smtClean="0"/>
              <a:t>12</a:t>
            </a:fld>
            <a:endParaRPr lang="en-GB" dirty="0"/>
          </a:p>
        </p:txBody>
      </p:sp>
    </p:spTree>
    <p:extLst>
      <p:ext uri="{BB962C8B-B14F-4D97-AF65-F5344CB8AC3E}">
        <p14:creationId xmlns:p14="http://schemas.microsoft.com/office/powerpoint/2010/main" val="576136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765DEC-6B8C-043C-C5BC-454B769BD4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85635F-765B-6313-5A3D-CECAFE9D72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445D34-2034-EFC0-91C5-4C9F79157ADB}"/>
              </a:ext>
            </a:extLst>
          </p:cNvPr>
          <p:cNvSpPr>
            <a:spLocks noGrp="1"/>
          </p:cNvSpPr>
          <p:nvPr>
            <p:ph type="body" idx="1"/>
          </p:nvPr>
        </p:nvSpPr>
        <p:spPr/>
        <p:txBody>
          <a:bodyPr/>
          <a:lstStyle/>
          <a:p>
            <a:endParaRPr lang="en-GB" sz="1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C40F13-557E-FE92-8999-3F1305B3DDDE}"/>
              </a:ext>
            </a:extLst>
          </p:cNvPr>
          <p:cNvSpPr>
            <a:spLocks noGrp="1"/>
          </p:cNvSpPr>
          <p:nvPr>
            <p:ph type="sldNum" sz="quarter" idx="5"/>
          </p:nvPr>
        </p:nvSpPr>
        <p:spPr/>
        <p:txBody>
          <a:bodyPr/>
          <a:lstStyle/>
          <a:p>
            <a:fld id="{5C87A06A-650F-4CE8-B8A3-9C9422B0D088}" type="slidenum">
              <a:rPr lang="en-GB" smtClean="0"/>
              <a:t>13</a:t>
            </a:fld>
            <a:endParaRPr lang="en-GB" dirty="0"/>
          </a:p>
        </p:txBody>
      </p:sp>
    </p:spTree>
    <p:extLst>
      <p:ext uri="{BB962C8B-B14F-4D97-AF65-F5344CB8AC3E}">
        <p14:creationId xmlns:p14="http://schemas.microsoft.com/office/powerpoint/2010/main" val="555746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4B48E-4D6F-5C09-69E3-F475A515B3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FCE736-ABD7-E32C-6824-669AF4DDC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33CEF1-37C1-BB15-3388-DFDFC32A679D}"/>
              </a:ext>
            </a:extLst>
          </p:cNvPr>
          <p:cNvSpPr>
            <a:spLocks noGrp="1"/>
          </p:cNvSpPr>
          <p:nvPr>
            <p:ph type="body" idx="1"/>
          </p:nvPr>
        </p:nvSpPr>
        <p:spPr/>
        <p:txBody>
          <a:bodyPr/>
          <a:lstStyle/>
          <a:p>
            <a:endParaRPr lang="en-GB" sz="1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D57A1FF-ED05-E3F7-3FF0-73BAFD9C143E}"/>
              </a:ext>
            </a:extLst>
          </p:cNvPr>
          <p:cNvSpPr>
            <a:spLocks noGrp="1"/>
          </p:cNvSpPr>
          <p:nvPr>
            <p:ph type="sldNum" sz="quarter" idx="5"/>
          </p:nvPr>
        </p:nvSpPr>
        <p:spPr/>
        <p:txBody>
          <a:bodyPr/>
          <a:lstStyle/>
          <a:p>
            <a:fld id="{5C87A06A-650F-4CE8-B8A3-9C9422B0D088}" type="slidenum">
              <a:rPr lang="en-GB" smtClean="0"/>
              <a:t>14</a:t>
            </a:fld>
            <a:endParaRPr lang="en-GB" dirty="0"/>
          </a:p>
        </p:txBody>
      </p:sp>
    </p:spTree>
    <p:extLst>
      <p:ext uri="{BB962C8B-B14F-4D97-AF65-F5344CB8AC3E}">
        <p14:creationId xmlns:p14="http://schemas.microsoft.com/office/powerpoint/2010/main" val="54303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6087A-59F4-45B7-613C-0542A7DAD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B7603A-794A-89DA-F942-CFDB31A4F9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1A95C4-89EB-9362-264F-252BFDD9C313}"/>
              </a:ext>
            </a:extLst>
          </p:cNvPr>
          <p:cNvSpPr>
            <a:spLocks noGrp="1"/>
          </p:cNvSpPr>
          <p:nvPr>
            <p:ph type="body" idx="1"/>
          </p:nvPr>
        </p:nvSpPr>
        <p:spPr/>
        <p:txBody>
          <a:bodyPr/>
          <a:lstStyle/>
          <a:p>
            <a:endParaRPr lang="en-GB" sz="1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E870A5-CF97-43AC-C2D5-1C8323BABEE6}"/>
              </a:ext>
            </a:extLst>
          </p:cNvPr>
          <p:cNvSpPr>
            <a:spLocks noGrp="1"/>
          </p:cNvSpPr>
          <p:nvPr>
            <p:ph type="sldNum" sz="quarter" idx="5"/>
          </p:nvPr>
        </p:nvSpPr>
        <p:spPr/>
        <p:txBody>
          <a:bodyPr/>
          <a:lstStyle/>
          <a:p>
            <a:fld id="{5C87A06A-650F-4CE8-B8A3-9C9422B0D088}" type="slidenum">
              <a:rPr lang="en-GB" smtClean="0"/>
              <a:t>15</a:t>
            </a:fld>
            <a:endParaRPr lang="en-GB" dirty="0"/>
          </a:p>
        </p:txBody>
      </p:sp>
    </p:spTree>
    <p:extLst>
      <p:ext uri="{BB962C8B-B14F-4D97-AF65-F5344CB8AC3E}">
        <p14:creationId xmlns:p14="http://schemas.microsoft.com/office/powerpoint/2010/main" val="23992270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5A23D-B39C-D807-28FC-59DB03111D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338746-6ECB-7ABA-F76E-36CB7E9121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9B49D5-7486-68ED-AE3F-1EE649D3005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F90B141-1421-3F64-F6F6-081487331972}"/>
              </a:ext>
            </a:extLst>
          </p:cNvPr>
          <p:cNvSpPr>
            <a:spLocks noGrp="1"/>
          </p:cNvSpPr>
          <p:nvPr>
            <p:ph type="sldNum" sz="quarter" idx="5"/>
          </p:nvPr>
        </p:nvSpPr>
        <p:spPr/>
        <p:txBody>
          <a:bodyPr/>
          <a:lstStyle/>
          <a:p>
            <a:fld id="{5C87A06A-650F-4CE8-B8A3-9C9422B0D088}" type="slidenum">
              <a:rPr lang="en-GB" smtClean="0"/>
              <a:t>17</a:t>
            </a:fld>
            <a:endParaRPr lang="en-GB" dirty="0"/>
          </a:p>
        </p:txBody>
      </p:sp>
    </p:spTree>
    <p:extLst>
      <p:ext uri="{BB962C8B-B14F-4D97-AF65-F5344CB8AC3E}">
        <p14:creationId xmlns:p14="http://schemas.microsoft.com/office/powerpoint/2010/main" val="944645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1FD2C-444D-5C26-5209-E8C694185D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CCE5B5-97E4-7BDE-67BD-C4BB6EB600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A19683-74AD-3067-8788-C9CC8F80ADF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1B82BCD-8B85-F27E-5C14-06649726A791}"/>
              </a:ext>
            </a:extLst>
          </p:cNvPr>
          <p:cNvSpPr>
            <a:spLocks noGrp="1"/>
          </p:cNvSpPr>
          <p:nvPr>
            <p:ph type="sldNum" sz="quarter" idx="5"/>
          </p:nvPr>
        </p:nvSpPr>
        <p:spPr/>
        <p:txBody>
          <a:bodyPr/>
          <a:lstStyle/>
          <a:p>
            <a:fld id="{5C87A06A-650F-4CE8-B8A3-9C9422B0D088}" type="slidenum">
              <a:rPr lang="en-GB" smtClean="0"/>
              <a:t>18</a:t>
            </a:fld>
            <a:endParaRPr lang="en-GB" dirty="0"/>
          </a:p>
        </p:txBody>
      </p:sp>
    </p:spTree>
    <p:extLst>
      <p:ext uri="{BB962C8B-B14F-4D97-AF65-F5344CB8AC3E}">
        <p14:creationId xmlns:p14="http://schemas.microsoft.com/office/powerpoint/2010/main" val="4736291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7EAF9-0B0A-E222-D17F-474FD2BD76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525151-6100-6FE8-15FB-414C3A4DAF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629B17-DE9D-6AB4-B9C1-380BB4099D5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3D68A2B-013C-6208-84CF-15CC0AD47EFC}"/>
              </a:ext>
            </a:extLst>
          </p:cNvPr>
          <p:cNvSpPr>
            <a:spLocks noGrp="1"/>
          </p:cNvSpPr>
          <p:nvPr>
            <p:ph type="sldNum" sz="quarter" idx="5"/>
          </p:nvPr>
        </p:nvSpPr>
        <p:spPr/>
        <p:txBody>
          <a:bodyPr/>
          <a:lstStyle/>
          <a:p>
            <a:fld id="{5C87A06A-650F-4CE8-B8A3-9C9422B0D088}" type="slidenum">
              <a:rPr lang="en-GB" smtClean="0"/>
              <a:t>19</a:t>
            </a:fld>
            <a:endParaRPr lang="en-GB" dirty="0"/>
          </a:p>
        </p:txBody>
      </p:sp>
    </p:spTree>
    <p:extLst>
      <p:ext uri="{BB962C8B-B14F-4D97-AF65-F5344CB8AC3E}">
        <p14:creationId xmlns:p14="http://schemas.microsoft.com/office/powerpoint/2010/main" val="39681361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CD960-3E2C-2323-5E87-C73AFDACF2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85A5E4-E852-D2E9-AF32-0F0D86F5BD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823276-F272-31B4-75AA-F624FEAB127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02AE34A-D5C1-0FBB-D0FB-8F5856B726BA}"/>
              </a:ext>
            </a:extLst>
          </p:cNvPr>
          <p:cNvSpPr>
            <a:spLocks noGrp="1"/>
          </p:cNvSpPr>
          <p:nvPr>
            <p:ph type="sldNum" sz="quarter" idx="5"/>
          </p:nvPr>
        </p:nvSpPr>
        <p:spPr/>
        <p:txBody>
          <a:bodyPr/>
          <a:lstStyle/>
          <a:p>
            <a:fld id="{5C87A06A-650F-4CE8-B8A3-9C9422B0D088}" type="slidenum">
              <a:rPr lang="en-GB" smtClean="0"/>
              <a:t>20</a:t>
            </a:fld>
            <a:endParaRPr lang="en-GB" dirty="0"/>
          </a:p>
        </p:txBody>
      </p:sp>
    </p:spTree>
    <p:extLst>
      <p:ext uri="{BB962C8B-B14F-4D97-AF65-F5344CB8AC3E}">
        <p14:creationId xmlns:p14="http://schemas.microsoft.com/office/powerpoint/2010/main" val="4120164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C472B-A5A1-EAC5-A98C-DA933FF987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8714B7-F6CE-77DF-17C1-DB25FD6B43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F17134-91D9-8163-2DDD-6E9B68C5774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FE9A161-4F64-5069-F4B2-C19D522DAC8C}"/>
              </a:ext>
            </a:extLst>
          </p:cNvPr>
          <p:cNvSpPr>
            <a:spLocks noGrp="1"/>
          </p:cNvSpPr>
          <p:nvPr>
            <p:ph type="sldNum" sz="quarter" idx="5"/>
          </p:nvPr>
        </p:nvSpPr>
        <p:spPr/>
        <p:txBody>
          <a:bodyPr/>
          <a:lstStyle/>
          <a:p>
            <a:fld id="{5C87A06A-650F-4CE8-B8A3-9C9422B0D088}" type="slidenum">
              <a:rPr lang="en-GB" smtClean="0"/>
              <a:t>21</a:t>
            </a:fld>
            <a:endParaRPr lang="en-GB" dirty="0"/>
          </a:p>
        </p:txBody>
      </p:sp>
    </p:spTree>
    <p:extLst>
      <p:ext uri="{BB962C8B-B14F-4D97-AF65-F5344CB8AC3E}">
        <p14:creationId xmlns:p14="http://schemas.microsoft.com/office/powerpoint/2010/main" val="1452815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latin typeface="Arial" panose="020B0604020202020204" pitchFamily="34" charset="0"/>
                <a:cs typeface="Arial" panose="020B0604020202020204" pitchFamily="34" charset="0"/>
              </a:rPr>
              <a:t>GILLY</a:t>
            </a:r>
          </a:p>
        </p:txBody>
      </p:sp>
      <p:sp>
        <p:nvSpPr>
          <p:cNvPr id="4" name="Slide Number Placeholder 3"/>
          <p:cNvSpPr>
            <a:spLocks noGrp="1"/>
          </p:cNvSpPr>
          <p:nvPr>
            <p:ph type="sldNum" sz="quarter" idx="5"/>
          </p:nvPr>
        </p:nvSpPr>
        <p:spPr/>
        <p:txBody>
          <a:bodyPr/>
          <a:lstStyle/>
          <a:p>
            <a:fld id="{5C87A06A-650F-4CE8-B8A3-9C9422B0D088}" type="slidenum">
              <a:rPr lang="en-GB" smtClean="0"/>
              <a:t>3</a:t>
            </a:fld>
            <a:endParaRPr lang="en-GB" dirty="0"/>
          </a:p>
        </p:txBody>
      </p:sp>
    </p:spTree>
    <p:extLst>
      <p:ext uri="{BB962C8B-B14F-4D97-AF65-F5344CB8AC3E}">
        <p14:creationId xmlns:p14="http://schemas.microsoft.com/office/powerpoint/2010/main" val="3792048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22</a:t>
            </a:fld>
            <a:endParaRPr lang="en-GB" dirty="0"/>
          </a:p>
        </p:txBody>
      </p:sp>
    </p:spTree>
    <p:extLst>
      <p:ext uri="{BB962C8B-B14F-4D97-AF65-F5344CB8AC3E}">
        <p14:creationId xmlns:p14="http://schemas.microsoft.com/office/powerpoint/2010/main" val="992685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FB250-3799-790B-662C-B611674E8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61A70E-548D-177A-5348-D5B7005724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B3E665-A914-FD59-8DCC-2BD42279659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BE152B-8BE1-F748-CEDF-93395833318C}"/>
              </a:ext>
            </a:extLst>
          </p:cNvPr>
          <p:cNvSpPr>
            <a:spLocks noGrp="1"/>
          </p:cNvSpPr>
          <p:nvPr>
            <p:ph type="sldNum" sz="quarter" idx="5"/>
          </p:nvPr>
        </p:nvSpPr>
        <p:spPr/>
        <p:txBody>
          <a:bodyPr/>
          <a:lstStyle/>
          <a:p>
            <a:fld id="{5C87A06A-650F-4CE8-B8A3-9C9422B0D088}" type="slidenum">
              <a:rPr lang="en-GB" smtClean="0"/>
              <a:t>23</a:t>
            </a:fld>
            <a:endParaRPr lang="en-GB" dirty="0"/>
          </a:p>
        </p:txBody>
      </p:sp>
    </p:spTree>
    <p:extLst>
      <p:ext uri="{BB962C8B-B14F-4D97-AF65-F5344CB8AC3E}">
        <p14:creationId xmlns:p14="http://schemas.microsoft.com/office/powerpoint/2010/main" val="35797350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7C702-11E9-E6A3-80E6-4694A4CB2E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BE494C-ED85-FD3E-D0BC-F5B3F90B10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970B80-199B-F839-A624-E6D715D10E8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F3E8912-D53C-8F83-A5B9-54269063AA06}"/>
              </a:ext>
            </a:extLst>
          </p:cNvPr>
          <p:cNvSpPr>
            <a:spLocks noGrp="1"/>
          </p:cNvSpPr>
          <p:nvPr>
            <p:ph type="sldNum" sz="quarter" idx="5"/>
          </p:nvPr>
        </p:nvSpPr>
        <p:spPr/>
        <p:txBody>
          <a:bodyPr/>
          <a:lstStyle/>
          <a:p>
            <a:fld id="{5C87A06A-650F-4CE8-B8A3-9C9422B0D088}" type="slidenum">
              <a:rPr lang="en-GB" smtClean="0"/>
              <a:t>24</a:t>
            </a:fld>
            <a:endParaRPr lang="en-GB" dirty="0"/>
          </a:p>
        </p:txBody>
      </p:sp>
    </p:spTree>
    <p:extLst>
      <p:ext uri="{BB962C8B-B14F-4D97-AF65-F5344CB8AC3E}">
        <p14:creationId xmlns:p14="http://schemas.microsoft.com/office/powerpoint/2010/main" val="17830144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95326-7557-6D0C-A21F-BF15AD25F9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8AE564-71AC-FCF0-E539-245B67436E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E481EE-481C-42D4-A890-69FFE8D3D02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80F5A8D-138F-0683-B5E9-DB7DE17F9061}"/>
              </a:ext>
            </a:extLst>
          </p:cNvPr>
          <p:cNvSpPr>
            <a:spLocks noGrp="1"/>
          </p:cNvSpPr>
          <p:nvPr>
            <p:ph type="sldNum" sz="quarter" idx="5"/>
          </p:nvPr>
        </p:nvSpPr>
        <p:spPr/>
        <p:txBody>
          <a:bodyPr/>
          <a:lstStyle/>
          <a:p>
            <a:fld id="{5C87A06A-650F-4CE8-B8A3-9C9422B0D088}" type="slidenum">
              <a:rPr lang="en-GB" smtClean="0"/>
              <a:t>25</a:t>
            </a:fld>
            <a:endParaRPr lang="en-GB" dirty="0"/>
          </a:p>
        </p:txBody>
      </p:sp>
    </p:spTree>
    <p:extLst>
      <p:ext uri="{BB962C8B-B14F-4D97-AF65-F5344CB8AC3E}">
        <p14:creationId xmlns:p14="http://schemas.microsoft.com/office/powerpoint/2010/main" val="42020497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92FC1-4A35-A42F-3A20-014C3093D5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E00383-A2CB-6AD4-3654-1A8CBB8693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83B9B0-67FF-7EA4-8E1F-4D48CA4BF65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C39E8E3-4E12-F013-FA60-C84237774602}"/>
              </a:ext>
            </a:extLst>
          </p:cNvPr>
          <p:cNvSpPr>
            <a:spLocks noGrp="1"/>
          </p:cNvSpPr>
          <p:nvPr>
            <p:ph type="sldNum" sz="quarter" idx="5"/>
          </p:nvPr>
        </p:nvSpPr>
        <p:spPr/>
        <p:txBody>
          <a:bodyPr/>
          <a:lstStyle/>
          <a:p>
            <a:fld id="{5C87A06A-650F-4CE8-B8A3-9C9422B0D088}" type="slidenum">
              <a:rPr lang="en-GB" smtClean="0"/>
              <a:t>26</a:t>
            </a:fld>
            <a:endParaRPr lang="en-GB" dirty="0"/>
          </a:p>
        </p:txBody>
      </p:sp>
    </p:spTree>
    <p:extLst>
      <p:ext uri="{BB962C8B-B14F-4D97-AF65-F5344CB8AC3E}">
        <p14:creationId xmlns:p14="http://schemas.microsoft.com/office/powerpoint/2010/main" val="18279057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06245-9023-9913-CD07-C897FD5EE7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655541-1EE0-3E53-4E5B-45CF55B3BC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8DB7E9-C29F-9842-6BE7-54D6442648C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5BFE139-864C-B62D-E737-40D6A85BA4F8}"/>
              </a:ext>
            </a:extLst>
          </p:cNvPr>
          <p:cNvSpPr>
            <a:spLocks noGrp="1"/>
          </p:cNvSpPr>
          <p:nvPr>
            <p:ph type="sldNum" sz="quarter" idx="5"/>
          </p:nvPr>
        </p:nvSpPr>
        <p:spPr/>
        <p:txBody>
          <a:bodyPr/>
          <a:lstStyle/>
          <a:p>
            <a:fld id="{5C87A06A-650F-4CE8-B8A3-9C9422B0D088}" type="slidenum">
              <a:rPr lang="en-GB" smtClean="0"/>
              <a:t>27</a:t>
            </a:fld>
            <a:endParaRPr lang="en-GB" dirty="0"/>
          </a:p>
        </p:txBody>
      </p:sp>
    </p:spTree>
    <p:extLst>
      <p:ext uri="{BB962C8B-B14F-4D97-AF65-F5344CB8AC3E}">
        <p14:creationId xmlns:p14="http://schemas.microsoft.com/office/powerpoint/2010/main" val="3006809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4D27D-D88E-0097-F8A9-5278320486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CFC370-3447-591B-9977-300C62521F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5DD1F2-8DA2-F6B9-FF80-7301861209B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F11226F-C06F-29C0-A199-0693E1576D35}"/>
              </a:ext>
            </a:extLst>
          </p:cNvPr>
          <p:cNvSpPr>
            <a:spLocks noGrp="1"/>
          </p:cNvSpPr>
          <p:nvPr>
            <p:ph type="sldNum" sz="quarter" idx="5"/>
          </p:nvPr>
        </p:nvSpPr>
        <p:spPr/>
        <p:txBody>
          <a:bodyPr/>
          <a:lstStyle/>
          <a:p>
            <a:fld id="{5C87A06A-650F-4CE8-B8A3-9C9422B0D088}" type="slidenum">
              <a:rPr lang="en-GB" smtClean="0"/>
              <a:t>28</a:t>
            </a:fld>
            <a:endParaRPr lang="en-GB" dirty="0"/>
          </a:p>
        </p:txBody>
      </p:sp>
    </p:spTree>
    <p:extLst>
      <p:ext uri="{BB962C8B-B14F-4D97-AF65-F5344CB8AC3E}">
        <p14:creationId xmlns:p14="http://schemas.microsoft.com/office/powerpoint/2010/main" val="1726091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827C2-FD09-3895-38A8-40A8AF0DB2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01B8D6-7288-4A21-77DF-561F8D7003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E3D5F4-E9CC-7CC9-688A-07B403F01C6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F28A805-1353-8EB5-219B-4D654226AB6F}"/>
              </a:ext>
            </a:extLst>
          </p:cNvPr>
          <p:cNvSpPr>
            <a:spLocks noGrp="1"/>
          </p:cNvSpPr>
          <p:nvPr>
            <p:ph type="sldNum" sz="quarter" idx="5"/>
          </p:nvPr>
        </p:nvSpPr>
        <p:spPr/>
        <p:txBody>
          <a:bodyPr/>
          <a:lstStyle/>
          <a:p>
            <a:fld id="{5C87A06A-650F-4CE8-B8A3-9C9422B0D088}" type="slidenum">
              <a:rPr lang="en-GB" smtClean="0"/>
              <a:t>29</a:t>
            </a:fld>
            <a:endParaRPr lang="en-GB" dirty="0"/>
          </a:p>
        </p:txBody>
      </p:sp>
    </p:spTree>
    <p:extLst>
      <p:ext uri="{BB962C8B-B14F-4D97-AF65-F5344CB8AC3E}">
        <p14:creationId xmlns:p14="http://schemas.microsoft.com/office/powerpoint/2010/main" val="38677936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61A12-92F4-AAE8-80C6-C769927405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4354C4-C85C-007F-93C3-18EE7B966A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71FBA8-3A38-B16B-12D8-0EDFAF2BB28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30ABA4E-6DCA-367A-A4C9-734C42F3D24E}"/>
              </a:ext>
            </a:extLst>
          </p:cNvPr>
          <p:cNvSpPr>
            <a:spLocks noGrp="1"/>
          </p:cNvSpPr>
          <p:nvPr>
            <p:ph type="sldNum" sz="quarter" idx="5"/>
          </p:nvPr>
        </p:nvSpPr>
        <p:spPr/>
        <p:txBody>
          <a:bodyPr/>
          <a:lstStyle/>
          <a:p>
            <a:fld id="{5C87A06A-650F-4CE8-B8A3-9C9422B0D088}" type="slidenum">
              <a:rPr lang="en-GB" smtClean="0"/>
              <a:t>31</a:t>
            </a:fld>
            <a:endParaRPr lang="en-GB" dirty="0"/>
          </a:p>
        </p:txBody>
      </p:sp>
    </p:spTree>
    <p:extLst>
      <p:ext uri="{BB962C8B-B14F-4D97-AF65-F5344CB8AC3E}">
        <p14:creationId xmlns:p14="http://schemas.microsoft.com/office/powerpoint/2010/main" val="22157404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6">
            <a:extLst>
              <a:ext uri="{FF2B5EF4-FFF2-40B4-BE49-F238E27FC236}">
                <a16:creationId xmlns:a16="http://schemas.microsoft.com/office/drawing/2014/main" id="{5590C4A4-ED8D-45AA-BEF0-E4208BD7D6B3}"/>
              </a:ext>
            </a:extLst>
          </p:cNvPr>
          <p:cNvSpPr>
            <a:spLocks noGrp="1" noChangeArrowheads="1"/>
          </p:cNvSpPr>
          <p:nvPr>
            <p:ph type="ftr" sz="quarter" idx="4"/>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r>
              <a:rPr lang="en-GB" altLang="en-US" sz="800">
                <a:latin typeface="Arial" panose="020B0604020202020204" pitchFamily="34" charset="0"/>
                <a:cs typeface="Arial" panose="020B0604020202020204" pitchFamily="34" charset="0"/>
              </a:rPr>
              <a:t>A12669205/2.2a/31 Mar 2011</a:t>
            </a:r>
          </a:p>
        </p:txBody>
      </p:sp>
      <p:sp>
        <p:nvSpPr>
          <p:cNvPr id="57347" name="Rectangle 7">
            <a:extLst>
              <a:ext uri="{FF2B5EF4-FFF2-40B4-BE49-F238E27FC236}">
                <a16:creationId xmlns:a16="http://schemas.microsoft.com/office/drawing/2014/main" id="{BF954177-FC9D-4258-BC82-538D6990C259}"/>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032138C-7026-4254-94F5-BD53FFBED2C6}" type="slidenum">
              <a:rPr lang="en-GB" altLang="en-US" sz="1000" smtClean="0">
                <a:latin typeface="Arial" panose="020B0604020202020204" pitchFamily="34" charset="0"/>
              </a:rPr>
              <a:pPr>
                <a:spcBef>
                  <a:spcPct val="0"/>
                </a:spcBef>
              </a:pPr>
              <a:t>38</a:t>
            </a:fld>
            <a:endParaRPr lang="en-GB" altLang="en-US" sz="1000">
              <a:latin typeface="Arial" panose="020B0604020202020204" pitchFamily="34" charset="0"/>
            </a:endParaRPr>
          </a:p>
        </p:txBody>
      </p:sp>
      <p:sp>
        <p:nvSpPr>
          <p:cNvPr id="57348" name="Rectangle 2">
            <a:extLst>
              <a:ext uri="{FF2B5EF4-FFF2-40B4-BE49-F238E27FC236}">
                <a16:creationId xmlns:a16="http://schemas.microsoft.com/office/drawing/2014/main" id="{BF0FF073-189E-429D-848C-436DC509BFB8}"/>
              </a:ext>
            </a:extLst>
          </p:cNvPr>
          <p:cNvSpPr>
            <a:spLocks noGrp="1" noRot="1" noChangeAspect="1" noChangeArrowheads="1" noTextEdit="1"/>
          </p:cNvSpPr>
          <p:nvPr>
            <p:ph type="sldImg"/>
          </p:nvPr>
        </p:nvSpPr>
        <p:spPr>
          <a:ln/>
        </p:spPr>
      </p:sp>
      <p:sp>
        <p:nvSpPr>
          <p:cNvPr id="57349" name="Rectangle 3">
            <a:extLst>
              <a:ext uri="{FF2B5EF4-FFF2-40B4-BE49-F238E27FC236}">
                <a16:creationId xmlns:a16="http://schemas.microsoft.com/office/drawing/2014/main" id="{B9648A16-C1B8-41DD-85B7-F6DB4714E3B0}"/>
              </a:ext>
            </a:extLst>
          </p:cNvPr>
          <p:cNvSpPr>
            <a:spLocks noGrp="1" noChangeArrowheads="1"/>
          </p:cNvSpPr>
          <p:nvPr>
            <p:ph type="body" idx="1"/>
          </p:nvPr>
        </p:nvSpPr>
        <p:spPr>
          <a:xfrm>
            <a:off x="906163" y="5110886"/>
            <a:ext cx="4969686" cy="4840533"/>
          </a:xfrm>
          <a:noFill/>
        </p:spPr>
        <p:txBody>
          <a:bodyPr/>
          <a:lstStyle/>
          <a:p>
            <a:pPr eaLnBrk="1" hangingPunct="1"/>
            <a:endParaRPr lang="en-US" altLang="en-US"/>
          </a:p>
        </p:txBody>
      </p:sp>
    </p:spTree>
    <p:extLst>
      <p:ext uri="{BB962C8B-B14F-4D97-AF65-F5344CB8AC3E}">
        <p14:creationId xmlns:p14="http://schemas.microsoft.com/office/powerpoint/2010/main" val="3295794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4</a:t>
            </a:fld>
            <a:endParaRPr lang="en-GB" dirty="0"/>
          </a:p>
        </p:txBody>
      </p:sp>
    </p:spTree>
    <p:extLst>
      <p:ext uri="{BB962C8B-B14F-4D97-AF65-F5344CB8AC3E}">
        <p14:creationId xmlns:p14="http://schemas.microsoft.com/office/powerpoint/2010/main" val="464714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5</a:t>
            </a:fld>
            <a:endParaRPr lang="en-GB" dirty="0"/>
          </a:p>
        </p:txBody>
      </p:sp>
    </p:spTree>
    <p:extLst>
      <p:ext uri="{BB962C8B-B14F-4D97-AF65-F5344CB8AC3E}">
        <p14:creationId xmlns:p14="http://schemas.microsoft.com/office/powerpoint/2010/main" val="3010312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C87A06A-650F-4CE8-B8A3-9C9422B0D088}" type="slidenum">
              <a:rPr lang="en-GB" smtClean="0"/>
              <a:t>6</a:t>
            </a:fld>
            <a:endParaRPr lang="en-GB" dirty="0"/>
          </a:p>
        </p:txBody>
      </p:sp>
    </p:spTree>
    <p:extLst>
      <p:ext uri="{BB962C8B-B14F-4D97-AF65-F5344CB8AC3E}">
        <p14:creationId xmlns:p14="http://schemas.microsoft.com/office/powerpoint/2010/main" val="745643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E4DAF-A3FA-15FA-0496-848B153702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C07AD6-9A61-B0CB-D409-960FB1F47A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80B149-851C-03D8-C556-63167B81298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DCC562D-0237-C77D-3D74-B12CB747F6A9}"/>
              </a:ext>
            </a:extLst>
          </p:cNvPr>
          <p:cNvSpPr>
            <a:spLocks noGrp="1"/>
          </p:cNvSpPr>
          <p:nvPr>
            <p:ph type="sldNum" sz="quarter" idx="5"/>
          </p:nvPr>
        </p:nvSpPr>
        <p:spPr/>
        <p:txBody>
          <a:bodyPr/>
          <a:lstStyle/>
          <a:p>
            <a:fld id="{5C87A06A-650F-4CE8-B8A3-9C9422B0D088}" type="slidenum">
              <a:rPr lang="en-GB" smtClean="0"/>
              <a:t>7</a:t>
            </a:fld>
            <a:endParaRPr lang="en-GB" dirty="0"/>
          </a:p>
        </p:txBody>
      </p:sp>
    </p:spTree>
    <p:extLst>
      <p:ext uri="{BB962C8B-B14F-4D97-AF65-F5344CB8AC3E}">
        <p14:creationId xmlns:p14="http://schemas.microsoft.com/office/powerpoint/2010/main" val="1344215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01C57-D516-B877-1A6E-16D95BE557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6CE9D-09D8-A46E-6D2A-5F7F1F236F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25FDDE-050F-5D6A-4F6B-8C9B067F5C5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F740A9E-4D62-9BBC-CDE7-4F84281414CA}"/>
              </a:ext>
            </a:extLst>
          </p:cNvPr>
          <p:cNvSpPr>
            <a:spLocks noGrp="1"/>
          </p:cNvSpPr>
          <p:nvPr>
            <p:ph type="sldNum" sz="quarter" idx="5"/>
          </p:nvPr>
        </p:nvSpPr>
        <p:spPr/>
        <p:txBody>
          <a:bodyPr/>
          <a:lstStyle/>
          <a:p>
            <a:fld id="{5C87A06A-650F-4CE8-B8A3-9C9422B0D088}" type="slidenum">
              <a:rPr lang="en-GB" smtClean="0"/>
              <a:t>8</a:t>
            </a:fld>
            <a:endParaRPr lang="en-GB" dirty="0"/>
          </a:p>
        </p:txBody>
      </p:sp>
    </p:spTree>
    <p:extLst>
      <p:ext uri="{BB962C8B-B14F-4D97-AF65-F5344CB8AC3E}">
        <p14:creationId xmlns:p14="http://schemas.microsoft.com/office/powerpoint/2010/main" val="3545629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72703-6D16-5AF6-AB7C-DB51C07D00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98A21F-AA54-D88B-BDE0-D93119EFD5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0B2812-5107-E751-9160-6DA13AA3DD7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AA4BAFB-2088-3362-A64C-B1D9D0E14EDA}"/>
              </a:ext>
            </a:extLst>
          </p:cNvPr>
          <p:cNvSpPr>
            <a:spLocks noGrp="1"/>
          </p:cNvSpPr>
          <p:nvPr>
            <p:ph type="sldNum" sz="quarter" idx="5"/>
          </p:nvPr>
        </p:nvSpPr>
        <p:spPr/>
        <p:txBody>
          <a:bodyPr/>
          <a:lstStyle/>
          <a:p>
            <a:fld id="{5C87A06A-650F-4CE8-B8A3-9C9422B0D088}" type="slidenum">
              <a:rPr lang="en-GB" smtClean="0"/>
              <a:t>9</a:t>
            </a:fld>
            <a:endParaRPr lang="en-GB" dirty="0"/>
          </a:p>
        </p:txBody>
      </p:sp>
    </p:spTree>
    <p:extLst>
      <p:ext uri="{BB962C8B-B14F-4D97-AF65-F5344CB8AC3E}">
        <p14:creationId xmlns:p14="http://schemas.microsoft.com/office/powerpoint/2010/main" val="3222874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5C87A06A-650F-4CE8-B8A3-9C9422B0D088}" type="slidenum">
              <a:rPr lang="en-GB" smtClean="0"/>
              <a:t>10</a:t>
            </a:fld>
            <a:endParaRPr lang="en-GB" dirty="0"/>
          </a:p>
        </p:txBody>
      </p:sp>
    </p:spTree>
    <p:extLst>
      <p:ext uri="{BB962C8B-B14F-4D97-AF65-F5344CB8AC3E}">
        <p14:creationId xmlns:p14="http://schemas.microsoft.com/office/powerpoint/2010/main" val="15362930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14.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Master" Target="../slideMasters/slideMaster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2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Master" Target="../slideMasters/slideMaster2.xml"/><Relationship Id="rId4" Type="http://schemas.openxmlformats.org/officeDocument/2006/relationships/image" Target="../media/image32.jpe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8.sv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Master" Target="../slideMasters/slideMaster2.xml"/><Relationship Id="rId4" Type="http://schemas.openxmlformats.org/officeDocument/2006/relationships/image" Target="../media/image41.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1.jpeg"/><Relationship Id="rId1" Type="http://schemas.openxmlformats.org/officeDocument/2006/relationships/slideMaster" Target="../slideMasters/slideMaster2.xml"/><Relationship Id="rId4" Type="http://schemas.openxmlformats.org/officeDocument/2006/relationships/image" Target="../media/image40.jpe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Master" Target="../slideMasters/slideMaster2.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Master" Target="../slideMasters/slideMaster2.xml"/><Relationship Id="rId4" Type="http://schemas.openxmlformats.org/officeDocument/2006/relationships/image" Target="../media/image39.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5.svg"/><Relationship Id="rId7" Type="http://schemas.openxmlformats.org/officeDocument/2006/relationships/image" Target="../media/image59.svg"/><Relationship Id="rId2" Type="http://schemas.openxmlformats.org/officeDocument/2006/relationships/image" Target="../media/image54.png"/><Relationship Id="rId1" Type="http://schemas.openxmlformats.org/officeDocument/2006/relationships/slideMaster" Target="../slideMasters/slideMaster2.xml"/><Relationship Id="rId6" Type="http://schemas.openxmlformats.org/officeDocument/2006/relationships/image" Target="../media/image58.png"/><Relationship Id="rId5" Type="http://schemas.openxmlformats.org/officeDocument/2006/relationships/image" Target="../media/image57.svg"/><Relationship Id="rId4" Type="http://schemas.openxmlformats.org/officeDocument/2006/relationships/image" Target="../media/image56.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Master" Target="../slideMasters/slideMaster2.xml"/><Relationship Id="rId4" Type="http://schemas.openxmlformats.org/officeDocument/2006/relationships/image" Target="../media/image6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5.svg"/><Relationship Id="rId7" Type="http://schemas.openxmlformats.org/officeDocument/2006/relationships/image" Target="../media/image69.svg"/><Relationship Id="rId2" Type="http://schemas.openxmlformats.org/officeDocument/2006/relationships/image" Target="../media/image64.png"/><Relationship Id="rId1" Type="http://schemas.openxmlformats.org/officeDocument/2006/relationships/slideMaster" Target="../slideMasters/slideMaster2.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Master" Target="../slideMasters/slideMaster2.xml"/><Relationship Id="rId4" Type="http://schemas.openxmlformats.org/officeDocument/2006/relationships/image" Target="../media/image73.jpe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5.svg"/><Relationship Id="rId7" Type="http://schemas.openxmlformats.org/officeDocument/2006/relationships/image" Target="../media/image79.svg"/><Relationship Id="rId2" Type="http://schemas.openxmlformats.org/officeDocument/2006/relationships/image" Target="../media/image74.png"/><Relationship Id="rId1" Type="http://schemas.openxmlformats.org/officeDocument/2006/relationships/slideMaster" Target="../slideMasters/slideMaster2.xml"/><Relationship Id="rId6" Type="http://schemas.openxmlformats.org/officeDocument/2006/relationships/image" Target="../media/image78.png"/><Relationship Id="rId5" Type="http://schemas.openxmlformats.org/officeDocument/2006/relationships/image" Target="../media/image77.svg"/><Relationship Id="rId4" Type="http://schemas.openxmlformats.org/officeDocument/2006/relationships/image" Target="../media/image76.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80.jpeg"/><Relationship Id="rId1" Type="http://schemas.openxmlformats.org/officeDocument/2006/relationships/slideMaster" Target="../slideMasters/slideMaster2.xml"/><Relationship Id="rId4" Type="http://schemas.openxmlformats.org/officeDocument/2006/relationships/image" Target="../media/image81.jpe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3.svg"/><Relationship Id="rId7" Type="http://schemas.openxmlformats.org/officeDocument/2006/relationships/image" Target="../media/image87.svg"/><Relationship Id="rId2" Type="http://schemas.openxmlformats.org/officeDocument/2006/relationships/image" Target="../media/image82.png"/><Relationship Id="rId1" Type="http://schemas.openxmlformats.org/officeDocument/2006/relationships/slideMaster" Target="../slideMasters/slideMaster2.xml"/><Relationship Id="rId6" Type="http://schemas.openxmlformats.org/officeDocument/2006/relationships/image" Target="../media/image86.png"/><Relationship Id="rId5" Type="http://schemas.openxmlformats.org/officeDocument/2006/relationships/image" Target="../media/image85.svg"/><Relationship Id="rId4" Type="http://schemas.openxmlformats.org/officeDocument/2006/relationships/image" Target="../media/image8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12800" y="374650"/>
            <a:ext cx="11347400" cy="856800"/>
          </a:xfrm>
        </p:spPr>
        <p:txBody>
          <a:bodyPr>
            <a:noAutofit/>
          </a:bodyPr>
          <a:lstStyle>
            <a:lvl1pPr>
              <a:defRPr sz="2800"/>
            </a:lvl1pPr>
          </a:lstStyle>
          <a:p>
            <a:r>
              <a:rPr lang="en-GB" dirty="0"/>
              <a:t>Click to edit Master title style</a:t>
            </a:r>
          </a:p>
        </p:txBody>
      </p:sp>
      <p:sp>
        <p:nvSpPr>
          <p:cNvPr id="3" name="Subtitle 2"/>
          <p:cNvSpPr>
            <a:spLocks noGrp="1"/>
          </p:cNvSpPr>
          <p:nvPr>
            <p:ph type="subTitle" idx="1"/>
          </p:nvPr>
        </p:nvSpPr>
        <p:spPr>
          <a:xfrm>
            <a:off x="412800" y="1810800"/>
            <a:ext cx="11323200" cy="963000"/>
          </a:xfrm>
        </p:spPr>
        <p:txBody>
          <a:bodyPr lIns="0">
            <a:noAutofit/>
          </a:bodyPr>
          <a:lstStyle>
            <a:lvl1pPr marL="0" indent="0" algn="l">
              <a:lnSpc>
                <a:spcPct val="100000"/>
              </a:lnSpc>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p>
        </p:txBody>
      </p:sp>
      <p:sp>
        <p:nvSpPr>
          <p:cNvPr id="4" name="Line 8">
            <a:extLst>
              <a:ext uri="{FF2B5EF4-FFF2-40B4-BE49-F238E27FC236}">
                <a16:creationId xmlns:a16="http://schemas.microsoft.com/office/drawing/2014/main" id="{9608128A-FC67-4B60-A9D3-CB7FD63C577C}"/>
              </a:ext>
            </a:extLst>
          </p:cNvPr>
          <p:cNvSpPr>
            <a:spLocks noChangeShapeType="1"/>
          </p:cNvSpPr>
          <p:nvPr userDrawn="1"/>
        </p:nvSpPr>
        <p:spPr bwMode="auto">
          <a:xfrm>
            <a:off x="431800" y="1245697"/>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sp>
        <p:nvSpPr>
          <p:cNvPr id="5" name="Line 8">
            <a:extLst>
              <a:ext uri="{FF2B5EF4-FFF2-40B4-BE49-F238E27FC236}">
                <a16:creationId xmlns:a16="http://schemas.microsoft.com/office/drawing/2014/main" id="{AD7C0C3F-40C9-41B9-9B82-D9EA201FAC94}"/>
              </a:ext>
            </a:extLst>
          </p:cNvPr>
          <p:cNvSpPr>
            <a:spLocks noChangeShapeType="1"/>
          </p:cNvSpPr>
          <p:nvPr userDrawn="1"/>
        </p:nvSpPr>
        <p:spPr bwMode="auto">
          <a:xfrm>
            <a:off x="431800" y="6309320"/>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pic>
        <p:nvPicPr>
          <p:cNvPr id="7" name="Picture 6">
            <a:extLst>
              <a:ext uri="{FF2B5EF4-FFF2-40B4-BE49-F238E27FC236}">
                <a16:creationId xmlns:a16="http://schemas.microsoft.com/office/drawing/2014/main" id="{F1BD24D1-1693-42D9-87F9-925D8DAE86CD}"/>
              </a:ext>
            </a:extLst>
          </p:cNvPr>
          <p:cNvPicPr>
            <a:picLocks/>
          </p:cNvPicPr>
          <p:nvPr userDrawn="1"/>
        </p:nvPicPr>
        <p:blipFill>
          <a:blip r:embed="rId2"/>
          <a:stretch>
            <a:fillRect/>
          </a:stretch>
        </p:blipFill>
        <p:spPr>
          <a:xfrm>
            <a:off x="431800" y="6407150"/>
            <a:ext cx="1014984" cy="164592"/>
          </a:xfrm>
          <a:prstGeom prst="rect">
            <a:avLst/>
          </a:prstGeom>
        </p:spPr>
      </p:pic>
    </p:spTree>
    <p:extLst>
      <p:ext uri="{BB962C8B-B14F-4D97-AF65-F5344CB8AC3E}">
        <p14:creationId xmlns:p14="http://schemas.microsoft.com/office/powerpoint/2010/main" val="1394653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over_Emphasis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AAAA4FE-50BD-9042-9C0C-F1580437B9F1}"/>
              </a:ext>
            </a:extLst>
          </p:cNvPr>
          <p:cNvSpPr>
            <a:spLocks noChangeAspect="1"/>
          </p:cNvSpPr>
          <p:nvPr/>
        </p:nvSpPr>
        <p:spPr>
          <a:xfrm>
            <a:off x="9860044" y="2140813"/>
            <a:ext cx="1687980" cy="1688723"/>
          </a:xfrm>
          <a:custGeom>
            <a:avLst/>
            <a:gdLst>
              <a:gd name="connsiteX0" fmla="*/ 0 w 1687980"/>
              <a:gd name="connsiteY0" fmla="*/ 0 h 1688723"/>
              <a:gd name="connsiteX1" fmla="*/ 0 w 1687980"/>
              <a:gd name="connsiteY1" fmla="*/ 844742 h 1688723"/>
              <a:gd name="connsiteX2" fmla="*/ 844371 w 1687980"/>
              <a:gd name="connsiteY2" fmla="*/ 1688723 h 1688723"/>
              <a:gd name="connsiteX3" fmla="*/ 1687980 w 1687980"/>
              <a:gd name="connsiteY3" fmla="*/ 843981 h 1688723"/>
              <a:gd name="connsiteX4" fmla="*/ 843990 w 1687980"/>
              <a:gd name="connsiteY4" fmla="*/ 0 h 1688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80" h="1688723">
                <a:moveTo>
                  <a:pt x="0" y="0"/>
                </a:moveTo>
                <a:lnTo>
                  <a:pt x="0" y="844742"/>
                </a:lnTo>
                <a:cubicBezTo>
                  <a:pt x="210" y="1311071"/>
                  <a:pt x="378248" y="1688934"/>
                  <a:pt x="844371" y="1688723"/>
                </a:cubicBezTo>
                <a:cubicBezTo>
                  <a:pt x="1310493" y="1688513"/>
                  <a:pt x="1688190" y="1310309"/>
                  <a:pt x="1687980" y="843981"/>
                </a:cubicBezTo>
                <a:cubicBezTo>
                  <a:pt x="1687770" y="377801"/>
                  <a:pt x="1309964" y="0"/>
                  <a:pt x="843990" y="0"/>
                </a:cubicBezTo>
                <a:close/>
              </a:path>
            </a:pathLst>
          </a:custGeom>
          <a:blipFill>
            <a:blip r:embed="rId2"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58F9F86-1698-1147-BA1E-80556965F360}"/>
              </a:ext>
            </a:extLst>
          </p:cNvPr>
          <p:cNvSpPr>
            <a:spLocks noChangeAspect="1"/>
          </p:cNvSpPr>
          <p:nvPr/>
        </p:nvSpPr>
        <p:spPr>
          <a:xfrm>
            <a:off x="8839505" y="3916059"/>
            <a:ext cx="2510957" cy="2512139"/>
          </a:xfrm>
          <a:custGeom>
            <a:avLst/>
            <a:gdLst>
              <a:gd name="connsiteX0" fmla="*/ 0 w 2510957"/>
              <a:gd name="connsiteY0" fmla="*/ 1256032 h 2512139"/>
              <a:gd name="connsiteX1" fmla="*/ 1255251 w 2510957"/>
              <a:gd name="connsiteY1" fmla="*/ 2512139 h 2512139"/>
              <a:gd name="connsiteX2" fmla="*/ 1255479 w 2510957"/>
              <a:gd name="connsiteY2" fmla="*/ 2512139 h 2512139"/>
              <a:gd name="connsiteX3" fmla="*/ 2510958 w 2510957"/>
              <a:gd name="connsiteY3" fmla="*/ 2512139 h 2512139"/>
              <a:gd name="connsiteX4" fmla="*/ 2510958 w 2510957"/>
              <a:gd name="connsiteY4" fmla="*/ 1256032 h 2512139"/>
              <a:gd name="connsiteX5" fmla="*/ 1255479 w 2510957"/>
              <a:gd name="connsiteY5" fmla="*/ 0 h 2512139"/>
              <a:gd name="connsiteX6" fmla="*/ 0 w 2510957"/>
              <a:gd name="connsiteY6" fmla="*/ 1256032 h 25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957" h="2512139">
                <a:moveTo>
                  <a:pt x="0" y="1256032"/>
                </a:moveTo>
                <a:cubicBezTo>
                  <a:pt x="-84" y="1949677"/>
                  <a:pt x="561911" y="2512055"/>
                  <a:pt x="1255251" y="2512139"/>
                </a:cubicBezTo>
                <a:cubicBezTo>
                  <a:pt x="1255327" y="2512139"/>
                  <a:pt x="1255403" y="2512139"/>
                  <a:pt x="1255479" y="2512139"/>
                </a:cubicBezTo>
                <a:lnTo>
                  <a:pt x="2510958" y="2512139"/>
                </a:lnTo>
                <a:lnTo>
                  <a:pt x="2510958" y="1256032"/>
                </a:lnTo>
                <a:cubicBezTo>
                  <a:pt x="2510958" y="562345"/>
                  <a:pt x="1948861" y="0"/>
                  <a:pt x="1255479" y="0"/>
                </a:cubicBezTo>
                <a:cubicBezTo>
                  <a:pt x="562097" y="0"/>
                  <a:pt x="0" y="562345"/>
                  <a:pt x="0" y="1256032"/>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B73AE44-BF8F-A449-ABC8-DA6E16D22591}"/>
              </a:ext>
            </a:extLst>
          </p:cNvPr>
          <p:cNvSpPr>
            <a:spLocks noChangeAspect="1"/>
          </p:cNvSpPr>
          <p:nvPr/>
        </p:nvSpPr>
        <p:spPr>
          <a:xfrm>
            <a:off x="5928250" y="951959"/>
            <a:ext cx="3710632" cy="3712190"/>
          </a:xfrm>
          <a:custGeom>
            <a:avLst/>
            <a:gdLst>
              <a:gd name="connsiteX0" fmla="*/ 1855317 w 3710632"/>
              <a:gd name="connsiteY0" fmla="*/ 0 h 3712190"/>
              <a:gd name="connsiteX1" fmla="*/ 0 w 3710632"/>
              <a:gd name="connsiteY1" fmla="*/ 1856133 h 3712190"/>
              <a:gd name="connsiteX2" fmla="*/ 1855317 w 3710632"/>
              <a:gd name="connsiteY2" fmla="*/ 3712190 h 3712190"/>
              <a:gd name="connsiteX3" fmla="*/ 3710633 w 3710632"/>
              <a:gd name="connsiteY3" fmla="*/ 1856133 h 3712190"/>
              <a:gd name="connsiteX4" fmla="*/ 3710633 w 3710632"/>
              <a:gd name="connsiteY4" fmla="*/ 0 h 371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632" h="3712190">
                <a:moveTo>
                  <a:pt x="1855317" y="0"/>
                </a:moveTo>
                <a:cubicBezTo>
                  <a:pt x="830591" y="0"/>
                  <a:pt x="0" y="831033"/>
                  <a:pt x="0" y="1856133"/>
                </a:cubicBezTo>
                <a:cubicBezTo>
                  <a:pt x="0" y="2881234"/>
                  <a:pt x="830591" y="3712190"/>
                  <a:pt x="1855317" y="3712190"/>
                </a:cubicBezTo>
                <a:cubicBezTo>
                  <a:pt x="2880042" y="3712190"/>
                  <a:pt x="3710633" y="2881234"/>
                  <a:pt x="3710633" y="1856133"/>
                </a:cubicBezTo>
                <a:lnTo>
                  <a:pt x="3710633" y="0"/>
                </a:lnTo>
                <a:close/>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847629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ver_Emphasis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AAAA4FE-50BD-9042-9C0C-F1580437B9F1}"/>
              </a:ext>
            </a:extLst>
          </p:cNvPr>
          <p:cNvSpPr>
            <a:spLocks noChangeAspect="1"/>
          </p:cNvSpPr>
          <p:nvPr/>
        </p:nvSpPr>
        <p:spPr>
          <a:xfrm>
            <a:off x="9860044" y="2140813"/>
            <a:ext cx="1687980" cy="1688723"/>
          </a:xfrm>
          <a:custGeom>
            <a:avLst/>
            <a:gdLst>
              <a:gd name="connsiteX0" fmla="*/ 0 w 1687980"/>
              <a:gd name="connsiteY0" fmla="*/ 0 h 1688723"/>
              <a:gd name="connsiteX1" fmla="*/ 0 w 1687980"/>
              <a:gd name="connsiteY1" fmla="*/ 844742 h 1688723"/>
              <a:gd name="connsiteX2" fmla="*/ 844371 w 1687980"/>
              <a:gd name="connsiteY2" fmla="*/ 1688723 h 1688723"/>
              <a:gd name="connsiteX3" fmla="*/ 1687980 w 1687980"/>
              <a:gd name="connsiteY3" fmla="*/ 843981 h 1688723"/>
              <a:gd name="connsiteX4" fmla="*/ 843990 w 1687980"/>
              <a:gd name="connsiteY4" fmla="*/ 0 h 1688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80" h="1688723">
                <a:moveTo>
                  <a:pt x="0" y="0"/>
                </a:moveTo>
                <a:lnTo>
                  <a:pt x="0" y="844742"/>
                </a:lnTo>
                <a:cubicBezTo>
                  <a:pt x="210" y="1311071"/>
                  <a:pt x="378248" y="1688934"/>
                  <a:pt x="844371" y="1688723"/>
                </a:cubicBezTo>
                <a:cubicBezTo>
                  <a:pt x="1310493" y="1688513"/>
                  <a:pt x="1688190" y="1310309"/>
                  <a:pt x="1687980" y="843981"/>
                </a:cubicBezTo>
                <a:cubicBezTo>
                  <a:pt x="1687770" y="377801"/>
                  <a:pt x="1309964" y="0"/>
                  <a:pt x="843990" y="0"/>
                </a:cubicBezTo>
                <a:close/>
              </a:path>
            </a:pathLst>
          </a:custGeom>
          <a:blipFill>
            <a:blip r:embed="rId2"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58F9F86-1698-1147-BA1E-80556965F360}"/>
              </a:ext>
            </a:extLst>
          </p:cNvPr>
          <p:cNvSpPr>
            <a:spLocks noChangeAspect="1"/>
          </p:cNvSpPr>
          <p:nvPr/>
        </p:nvSpPr>
        <p:spPr>
          <a:xfrm>
            <a:off x="8839505" y="3916059"/>
            <a:ext cx="2510957" cy="2512139"/>
          </a:xfrm>
          <a:custGeom>
            <a:avLst/>
            <a:gdLst>
              <a:gd name="connsiteX0" fmla="*/ 0 w 2510957"/>
              <a:gd name="connsiteY0" fmla="*/ 1256032 h 2512139"/>
              <a:gd name="connsiteX1" fmla="*/ 1255251 w 2510957"/>
              <a:gd name="connsiteY1" fmla="*/ 2512139 h 2512139"/>
              <a:gd name="connsiteX2" fmla="*/ 1255479 w 2510957"/>
              <a:gd name="connsiteY2" fmla="*/ 2512139 h 2512139"/>
              <a:gd name="connsiteX3" fmla="*/ 2510958 w 2510957"/>
              <a:gd name="connsiteY3" fmla="*/ 2512139 h 2512139"/>
              <a:gd name="connsiteX4" fmla="*/ 2510958 w 2510957"/>
              <a:gd name="connsiteY4" fmla="*/ 1256032 h 2512139"/>
              <a:gd name="connsiteX5" fmla="*/ 1255479 w 2510957"/>
              <a:gd name="connsiteY5" fmla="*/ 0 h 2512139"/>
              <a:gd name="connsiteX6" fmla="*/ 0 w 2510957"/>
              <a:gd name="connsiteY6" fmla="*/ 1256032 h 25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957" h="2512139">
                <a:moveTo>
                  <a:pt x="0" y="1256032"/>
                </a:moveTo>
                <a:cubicBezTo>
                  <a:pt x="-84" y="1949677"/>
                  <a:pt x="561911" y="2512055"/>
                  <a:pt x="1255251" y="2512139"/>
                </a:cubicBezTo>
                <a:cubicBezTo>
                  <a:pt x="1255327" y="2512139"/>
                  <a:pt x="1255403" y="2512139"/>
                  <a:pt x="1255479" y="2512139"/>
                </a:cubicBezTo>
                <a:lnTo>
                  <a:pt x="2510958" y="2512139"/>
                </a:lnTo>
                <a:lnTo>
                  <a:pt x="2510958" y="1256032"/>
                </a:lnTo>
                <a:cubicBezTo>
                  <a:pt x="2510958" y="562345"/>
                  <a:pt x="1948861" y="0"/>
                  <a:pt x="1255479" y="0"/>
                </a:cubicBezTo>
                <a:cubicBezTo>
                  <a:pt x="562097" y="0"/>
                  <a:pt x="0" y="562345"/>
                  <a:pt x="0" y="1256032"/>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B73AE44-BF8F-A449-ABC8-DA6E16D22591}"/>
              </a:ext>
            </a:extLst>
          </p:cNvPr>
          <p:cNvSpPr>
            <a:spLocks noChangeAspect="1"/>
          </p:cNvSpPr>
          <p:nvPr/>
        </p:nvSpPr>
        <p:spPr>
          <a:xfrm>
            <a:off x="5928250" y="951959"/>
            <a:ext cx="3710632" cy="3712190"/>
          </a:xfrm>
          <a:custGeom>
            <a:avLst/>
            <a:gdLst>
              <a:gd name="connsiteX0" fmla="*/ 1855317 w 3710632"/>
              <a:gd name="connsiteY0" fmla="*/ 0 h 3712190"/>
              <a:gd name="connsiteX1" fmla="*/ 0 w 3710632"/>
              <a:gd name="connsiteY1" fmla="*/ 1856133 h 3712190"/>
              <a:gd name="connsiteX2" fmla="*/ 1855317 w 3710632"/>
              <a:gd name="connsiteY2" fmla="*/ 3712190 h 3712190"/>
              <a:gd name="connsiteX3" fmla="*/ 3710633 w 3710632"/>
              <a:gd name="connsiteY3" fmla="*/ 1856133 h 3712190"/>
              <a:gd name="connsiteX4" fmla="*/ 3710633 w 3710632"/>
              <a:gd name="connsiteY4" fmla="*/ 0 h 371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632" h="3712190">
                <a:moveTo>
                  <a:pt x="1855317" y="0"/>
                </a:moveTo>
                <a:cubicBezTo>
                  <a:pt x="830591" y="0"/>
                  <a:pt x="0" y="831033"/>
                  <a:pt x="0" y="1856133"/>
                </a:cubicBezTo>
                <a:cubicBezTo>
                  <a:pt x="0" y="2881234"/>
                  <a:pt x="830591" y="3712190"/>
                  <a:pt x="1855317" y="3712190"/>
                </a:cubicBezTo>
                <a:cubicBezTo>
                  <a:pt x="2880042" y="3712190"/>
                  <a:pt x="3710633" y="2881234"/>
                  <a:pt x="3710633" y="1856133"/>
                </a:cubicBezTo>
                <a:lnTo>
                  <a:pt x="3710633" y="0"/>
                </a:lnTo>
                <a:close/>
              </a:path>
            </a:pathLst>
          </a:custGeom>
          <a:blipFill dpi="0" rotWithShape="1">
            <a:blip r:embed="rId4"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12163529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over_Emphasis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AAAA4FE-50BD-9042-9C0C-F1580437B9F1}"/>
              </a:ext>
            </a:extLst>
          </p:cNvPr>
          <p:cNvSpPr>
            <a:spLocks noChangeAspect="1"/>
          </p:cNvSpPr>
          <p:nvPr/>
        </p:nvSpPr>
        <p:spPr>
          <a:xfrm>
            <a:off x="9860044" y="2140813"/>
            <a:ext cx="1687980" cy="1688723"/>
          </a:xfrm>
          <a:custGeom>
            <a:avLst/>
            <a:gdLst>
              <a:gd name="connsiteX0" fmla="*/ 0 w 1687980"/>
              <a:gd name="connsiteY0" fmla="*/ 0 h 1688723"/>
              <a:gd name="connsiteX1" fmla="*/ 0 w 1687980"/>
              <a:gd name="connsiteY1" fmla="*/ 844742 h 1688723"/>
              <a:gd name="connsiteX2" fmla="*/ 844371 w 1687980"/>
              <a:gd name="connsiteY2" fmla="*/ 1688723 h 1688723"/>
              <a:gd name="connsiteX3" fmla="*/ 1687980 w 1687980"/>
              <a:gd name="connsiteY3" fmla="*/ 843981 h 1688723"/>
              <a:gd name="connsiteX4" fmla="*/ 843990 w 1687980"/>
              <a:gd name="connsiteY4" fmla="*/ 0 h 1688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80" h="1688723">
                <a:moveTo>
                  <a:pt x="0" y="0"/>
                </a:moveTo>
                <a:lnTo>
                  <a:pt x="0" y="844742"/>
                </a:lnTo>
                <a:cubicBezTo>
                  <a:pt x="210" y="1311071"/>
                  <a:pt x="378248" y="1688934"/>
                  <a:pt x="844371" y="1688723"/>
                </a:cubicBezTo>
                <a:cubicBezTo>
                  <a:pt x="1310493" y="1688513"/>
                  <a:pt x="1688190" y="1310309"/>
                  <a:pt x="1687980" y="843981"/>
                </a:cubicBezTo>
                <a:cubicBezTo>
                  <a:pt x="1687770" y="377801"/>
                  <a:pt x="1309964" y="0"/>
                  <a:pt x="843990" y="0"/>
                </a:cubicBez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22" b="22"/>
            </a:stretch>
          </a:blipFill>
          <a:ln w="76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58F9F86-1698-1147-BA1E-80556965F360}"/>
              </a:ext>
            </a:extLst>
          </p:cNvPr>
          <p:cNvSpPr>
            <a:spLocks noChangeAspect="1"/>
          </p:cNvSpPr>
          <p:nvPr/>
        </p:nvSpPr>
        <p:spPr>
          <a:xfrm>
            <a:off x="8839505" y="3916059"/>
            <a:ext cx="2510957" cy="2512139"/>
          </a:xfrm>
          <a:custGeom>
            <a:avLst/>
            <a:gdLst>
              <a:gd name="connsiteX0" fmla="*/ 0 w 2510957"/>
              <a:gd name="connsiteY0" fmla="*/ 1256032 h 2512139"/>
              <a:gd name="connsiteX1" fmla="*/ 1255251 w 2510957"/>
              <a:gd name="connsiteY1" fmla="*/ 2512139 h 2512139"/>
              <a:gd name="connsiteX2" fmla="*/ 1255479 w 2510957"/>
              <a:gd name="connsiteY2" fmla="*/ 2512139 h 2512139"/>
              <a:gd name="connsiteX3" fmla="*/ 2510958 w 2510957"/>
              <a:gd name="connsiteY3" fmla="*/ 2512139 h 2512139"/>
              <a:gd name="connsiteX4" fmla="*/ 2510958 w 2510957"/>
              <a:gd name="connsiteY4" fmla="*/ 1256032 h 2512139"/>
              <a:gd name="connsiteX5" fmla="*/ 1255479 w 2510957"/>
              <a:gd name="connsiteY5" fmla="*/ 0 h 2512139"/>
              <a:gd name="connsiteX6" fmla="*/ 0 w 2510957"/>
              <a:gd name="connsiteY6" fmla="*/ 1256032 h 251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0957" h="2512139">
                <a:moveTo>
                  <a:pt x="0" y="1256032"/>
                </a:moveTo>
                <a:cubicBezTo>
                  <a:pt x="-84" y="1949677"/>
                  <a:pt x="561911" y="2512055"/>
                  <a:pt x="1255251" y="2512139"/>
                </a:cubicBezTo>
                <a:cubicBezTo>
                  <a:pt x="1255327" y="2512139"/>
                  <a:pt x="1255403" y="2512139"/>
                  <a:pt x="1255479" y="2512139"/>
                </a:cubicBezTo>
                <a:lnTo>
                  <a:pt x="2510958" y="2512139"/>
                </a:lnTo>
                <a:lnTo>
                  <a:pt x="2510958" y="1256032"/>
                </a:lnTo>
                <a:cubicBezTo>
                  <a:pt x="2510958" y="562345"/>
                  <a:pt x="1948861" y="0"/>
                  <a:pt x="1255479" y="0"/>
                </a:cubicBezTo>
                <a:cubicBezTo>
                  <a:pt x="562097" y="0"/>
                  <a:pt x="0" y="562345"/>
                  <a:pt x="0" y="1256032"/>
                </a:cubicBezTo>
              </a:path>
            </a:pathLst>
          </a:custGeom>
          <a: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24" b="24"/>
            </a:stretch>
          </a:blipFill>
          <a:ln w="76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B73AE44-BF8F-A449-ABC8-DA6E16D22591}"/>
              </a:ext>
            </a:extLst>
          </p:cNvPr>
          <p:cNvSpPr>
            <a:spLocks noChangeAspect="1"/>
          </p:cNvSpPr>
          <p:nvPr/>
        </p:nvSpPr>
        <p:spPr>
          <a:xfrm>
            <a:off x="5928250" y="951959"/>
            <a:ext cx="3710632" cy="3712190"/>
          </a:xfrm>
          <a:custGeom>
            <a:avLst/>
            <a:gdLst>
              <a:gd name="connsiteX0" fmla="*/ 1855317 w 3710632"/>
              <a:gd name="connsiteY0" fmla="*/ 0 h 3712190"/>
              <a:gd name="connsiteX1" fmla="*/ 0 w 3710632"/>
              <a:gd name="connsiteY1" fmla="*/ 1856133 h 3712190"/>
              <a:gd name="connsiteX2" fmla="*/ 1855317 w 3710632"/>
              <a:gd name="connsiteY2" fmla="*/ 3712190 h 3712190"/>
              <a:gd name="connsiteX3" fmla="*/ 3710633 w 3710632"/>
              <a:gd name="connsiteY3" fmla="*/ 1856133 h 3712190"/>
              <a:gd name="connsiteX4" fmla="*/ 3710633 w 3710632"/>
              <a:gd name="connsiteY4" fmla="*/ 0 h 37121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0632" h="3712190">
                <a:moveTo>
                  <a:pt x="1855317" y="0"/>
                </a:moveTo>
                <a:cubicBezTo>
                  <a:pt x="830591" y="0"/>
                  <a:pt x="0" y="831033"/>
                  <a:pt x="0" y="1856133"/>
                </a:cubicBezTo>
                <a:cubicBezTo>
                  <a:pt x="0" y="2881234"/>
                  <a:pt x="830591" y="3712190"/>
                  <a:pt x="1855317" y="3712190"/>
                </a:cubicBezTo>
                <a:cubicBezTo>
                  <a:pt x="2880042" y="3712190"/>
                  <a:pt x="3710633" y="2881234"/>
                  <a:pt x="3710633" y="1856133"/>
                </a:cubicBezTo>
                <a:lnTo>
                  <a:pt x="3710633" y="0"/>
                </a:lnTo>
                <a:close/>
              </a:path>
            </a:pathLst>
          </a:custGeom>
          <a: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21" b="21"/>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4402478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4"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653601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4"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04540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3678" t="-1984" r="220" b="-1392"/>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38" b="38"/>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2032" t="1424" r="-982" b="-4358"/>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9253205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ver_Emphasis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BBC3F88-3E09-3C47-9F39-0BD082A47167}"/>
              </a:ext>
            </a:extLst>
          </p:cNvPr>
          <p:cNvSpPr>
            <a:spLocks noChangeAspect="1"/>
          </p:cNvSpPr>
          <p:nvPr/>
        </p:nvSpPr>
        <p:spPr>
          <a:xfrm>
            <a:off x="7233568" y="1004971"/>
            <a:ext cx="2374696" cy="2373595"/>
          </a:xfrm>
          <a:custGeom>
            <a:avLst/>
            <a:gdLst>
              <a:gd name="connsiteX0" fmla="*/ 0 w 2374696"/>
              <a:gd name="connsiteY0" fmla="*/ 0 h 2373595"/>
              <a:gd name="connsiteX1" fmla="*/ 0 w 2374696"/>
              <a:gd name="connsiteY1" fmla="*/ 1186798 h 2373595"/>
              <a:gd name="connsiteX2" fmla="*/ 1187348 w 2374696"/>
              <a:gd name="connsiteY2" fmla="*/ 2373596 h 2373595"/>
              <a:gd name="connsiteX3" fmla="*/ 1187348 w 2374696"/>
              <a:gd name="connsiteY3" fmla="*/ 2373596 h 2373595"/>
              <a:gd name="connsiteX4" fmla="*/ 2374697 w 2374696"/>
              <a:gd name="connsiteY4" fmla="*/ 1186798 h 2373595"/>
              <a:gd name="connsiteX5" fmla="*/ 1187348 w 2374696"/>
              <a:gd name="connsiteY5" fmla="*/ 0 h 237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4696" h="2373595">
                <a:moveTo>
                  <a:pt x="0" y="0"/>
                </a:moveTo>
                <a:lnTo>
                  <a:pt x="0" y="1186798"/>
                </a:lnTo>
                <a:cubicBezTo>
                  <a:pt x="0" y="1842248"/>
                  <a:pt x="531594" y="2373596"/>
                  <a:pt x="1187348" y="2373596"/>
                </a:cubicBezTo>
                <a:lnTo>
                  <a:pt x="1187348" y="2373596"/>
                </a:lnTo>
                <a:cubicBezTo>
                  <a:pt x="1843103" y="2373596"/>
                  <a:pt x="2374697" y="1842249"/>
                  <a:pt x="2374697" y="1186798"/>
                </a:cubicBezTo>
                <a:cubicBezTo>
                  <a:pt x="2374697" y="531348"/>
                  <a:pt x="1843103" y="0"/>
                  <a:pt x="1187348" y="0"/>
                </a:cubicBezTo>
                <a:close/>
              </a:path>
            </a:pathLst>
          </a:custGeom>
          <a:blipFill>
            <a:blip r:embed="rId2"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8ED2821-7C3C-084E-B124-A3A15C511AD3}"/>
              </a:ext>
            </a:extLst>
          </p:cNvPr>
          <p:cNvSpPr>
            <a:spLocks noChangeAspect="1"/>
          </p:cNvSpPr>
          <p:nvPr/>
        </p:nvSpPr>
        <p:spPr>
          <a:xfrm>
            <a:off x="6926178" y="3336219"/>
            <a:ext cx="1271168" cy="1270579"/>
          </a:xfrm>
          <a:custGeom>
            <a:avLst/>
            <a:gdLst>
              <a:gd name="connsiteX0" fmla="*/ 0 w 1271168"/>
              <a:gd name="connsiteY0" fmla="*/ 635366 h 1270579"/>
              <a:gd name="connsiteX1" fmla="*/ 0 w 1271168"/>
              <a:gd name="connsiteY1" fmla="*/ 1270579 h 1270579"/>
              <a:gd name="connsiteX2" fmla="*/ 635584 w 1271168"/>
              <a:gd name="connsiteY2" fmla="*/ 1270579 h 1270579"/>
              <a:gd name="connsiteX3" fmla="*/ 1271169 w 1271168"/>
              <a:gd name="connsiteY3" fmla="*/ 635290 h 1270579"/>
              <a:gd name="connsiteX4" fmla="*/ 635584 w 1271168"/>
              <a:gd name="connsiteY4" fmla="*/ 0 h 1270579"/>
              <a:gd name="connsiteX5" fmla="*/ 0 w 1271168"/>
              <a:gd name="connsiteY5" fmla="*/ 635290 h 1270579"/>
              <a:gd name="connsiteX6" fmla="*/ 0 w 1271168"/>
              <a:gd name="connsiteY6" fmla="*/ 635366 h 127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168" h="1270579">
                <a:moveTo>
                  <a:pt x="0" y="635366"/>
                </a:moveTo>
                <a:lnTo>
                  <a:pt x="0" y="1270579"/>
                </a:lnTo>
                <a:lnTo>
                  <a:pt x="635584" y="1270579"/>
                </a:lnTo>
                <a:cubicBezTo>
                  <a:pt x="986608" y="1270579"/>
                  <a:pt x="1271169" y="986150"/>
                  <a:pt x="1271169" y="635290"/>
                </a:cubicBezTo>
                <a:cubicBezTo>
                  <a:pt x="1271169" y="284429"/>
                  <a:pt x="986608" y="0"/>
                  <a:pt x="635584" y="0"/>
                </a:cubicBezTo>
                <a:cubicBezTo>
                  <a:pt x="284561" y="0"/>
                  <a:pt x="0" y="284429"/>
                  <a:pt x="0" y="635290"/>
                </a:cubicBezTo>
                <a:cubicBezTo>
                  <a:pt x="0" y="635315"/>
                  <a:pt x="0" y="635340"/>
                  <a:pt x="0" y="635366"/>
                </a:cubicBezTo>
              </a:path>
            </a:pathLst>
          </a:custGeom>
          <a:blipFill>
            <a:blip r:embed="rId3"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99ED873-CB0F-764F-971A-15FD19614AEA}"/>
              </a:ext>
            </a:extLst>
          </p:cNvPr>
          <p:cNvSpPr>
            <a:spLocks noChangeAspect="1"/>
          </p:cNvSpPr>
          <p:nvPr/>
        </p:nvSpPr>
        <p:spPr>
          <a:xfrm>
            <a:off x="8223787" y="3213746"/>
            <a:ext cx="3271418" cy="3269749"/>
          </a:xfrm>
          <a:custGeom>
            <a:avLst/>
            <a:gdLst>
              <a:gd name="connsiteX0" fmla="*/ 0 w 3271418"/>
              <a:gd name="connsiteY0" fmla="*/ 1634875 h 3269749"/>
              <a:gd name="connsiteX1" fmla="*/ 1636090 w 3271418"/>
              <a:gd name="connsiteY1" fmla="*/ 3269749 h 3269749"/>
              <a:gd name="connsiteX2" fmla="*/ 3271418 w 3271418"/>
              <a:gd name="connsiteY2" fmla="*/ 3269749 h 3269749"/>
              <a:gd name="connsiteX3" fmla="*/ 3271418 w 3271418"/>
              <a:gd name="connsiteY3" fmla="*/ 1634875 h 3269749"/>
              <a:gd name="connsiteX4" fmla="*/ 1636090 w 3271418"/>
              <a:gd name="connsiteY4" fmla="*/ 0 h 3269749"/>
              <a:gd name="connsiteX5" fmla="*/ 0 w 3271418"/>
              <a:gd name="connsiteY5" fmla="*/ 1634875 h 326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1418" h="3269749">
                <a:moveTo>
                  <a:pt x="0" y="1634875"/>
                </a:moveTo>
                <a:cubicBezTo>
                  <a:pt x="0" y="2537807"/>
                  <a:pt x="732358" y="3269749"/>
                  <a:pt x="1636090" y="3269749"/>
                </a:cubicBezTo>
                <a:lnTo>
                  <a:pt x="3271418" y="3269749"/>
                </a:lnTo>
                <a:lnTo>
                  <a:pt x="3271418" y="1634875"/>
                </a:lnTo>
                <a:cubicBezTo>
                  <a:pt x="3271418" y="731943"/>
                  <a:pt x="2539060" y="0"/>
                  <a:pt x="1636090" y="0"/>
                </a:cubicBezTo>
                <a:cubicBezTo>
                  <a:pt x="733120" y="0"/>
                  <a:pt x="0" y="731943"/>
                  <a:pt x="0" y="1634875"/>
                </a:cubicBezTo>
              </a:path>
            </a:pathLst>
          </a:custGeom>
          <a:blipFill>
            <a:blip r:embed="rId2"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Tree>
    <p:extLst>
      <p:ext uri="{BB962C8B-B14F-4D97-AF65-F5344CB8AC3E}">
        <p14:creationId xmlns:p14="http://schemas.microsoft.com/office/powerpoint/2010/main" val="22637838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over_Emphasis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BBC3F88-3E09-3C47-9F39-0BD082A47167}"/>
              </a:ext>
            </a:extLst>
          </p:cNvPr>
          <p:cNvSpPr>
            <a:spLocks noChangeAspect="1"/>
          </p:cNvSpPr>
          <p:nvPr/>
        </p:nvSpPr>
        <p:spPr>
          <a:xfrm>
            <a:off x="7233568" y="1004971"/>
            <a:ext cx="2374696" cy="2373595"/>
          </a:xfrm>
          <a:custGeom>
            <a:avLst/>
            <a:gdLst>
              <a:gd name="connsiteX0" fmla="*/ 0 w 2374696"/>
              <a:gd name="connsiteY0" fmla="*/ 0 h 2373595"/>
              <a:gd name="connsiteX1" fmla="*/ 0 w 2374696"/>
              <a:gd name="connsiteY1" fmla="*/ 1186798 h 2373595"/>
              <a:gd name="connsiteX2" fmla="*/ 1187348 w 2374696"/>
              <a:gd name="connsiteY2" fmla="*/ 2373596 h 2373595"/>
              <a:gd name="connsiteX3" fmla="*/ 1187348 w 2374696"/>
              <a:gd name="connsiteY3" fmla="*/ 2373596 h 2373595"/>
              <a:gd name="connsiteX4" fmla="*/ 2374697 w 2374696"/>
              <a:gd name="connsiteY4" fmla="*/ 1186798 h 2373595"/>
              <a:gd name="connsiteX5" fmla="*/ 1187348 w 2374696"/>
              <a:gd name="connsiteY5" fmla="*/ 0 h 237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4696" h="2373595">
                <a:moveTo>
                  <a:pt x="0" y="0"/>
                </a:moveTo>
                <a:lnTo>
                  <a:pt x="0" y="1186798"/>
                </a:lnTo>
                <a:cubicBezTo>
                  <a:pt x="0" y="1842248"/>
                  <a:pt x="531594" y="2373596"/>
                  <a:pt x="1187348" y="2373596"/>
                </a:cubicBezTo>
                <a:lnTo>
                  <a:pt x="1187348" y="2373596"/>
                </a:lnTo>
                <a:cubicBezTo>
                  <a:pt x="1843103" y="2373596"/>
                  <a:pt x="2374697" y="1842249"/>
                  <a:pt x="2374697" y="1186798"/>
                </a:cubicBezTo>
                <a:cubicBezTo>
                  <a:pt x="2374697" y="531348"/>
                  <a:pt x="1843103" y="0"/>
                  <a:pt x="1187348" y="0"/>
                </a:cubicBezTo>
                <a:close/>
              </a:path>
            </a:pathLst>
          </a:custGeom>
          <a:blipFill>
            <a:blip r:embed="rId2"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8ED2821-7C3C-084E-B124-A3A15C511AD3}"/>
              </a:ext>
            </a:extLst>
          </p:cNvPr>
          <p:cNvSpPr>
            <a:spLocks noChangeAspect="1"/>
          </p:cNvSpPr>
          <p:nvPr/>
        </p:nvSpPr>
        <p:spPr>
          <a:xfrm>
            <a:off x="6926178" y="3336219"/>
            <a:ext cx="1271168" cy="1270579"/>
          </a:xfrm>
          <a:custGeom>
            <a:avLst/>
            <a:gdLst>
              <a:gd name="connsiteX0" fmla="*/ 0 w 1271168"/>
              <a:gd name="connsiteY0" fmla="*/ 635366 h 1270579"/>
              <a:gd name="connsiteX1" fmla="*/ 0 w 1271168"/>
              <a:gd name="connsiteY1" fmla="*/ 1270579 h 1270579"/>
              <a:gd name="connsiteX2" fmla="*/ 635584 w 1271168"/>
              <a:gd name="connsiteY2" fmla="*/ 1270579 h 1270579"/>
              <a:gd name="connsiteX3" fmla="*/ 1271169 w 1271168"/>
              <a:gd name="connsiteY3" fmla="*/ 635290 h 1270579"/>
              <a:gd name="connsiteX4" fmla="*/ 635584 w 1271168"/>
              <a:gd name="connsiteY4" fmla="*/ 0 h 1270579"/>
              <a:gd name="connsiteX5" fmla="*/ 0 w 1271168"/>
              <a:gd name="connsiteY5" fmla="*/ 635290 h 1270579"/>
              <a:gd name="connsiteX6" fmla="*/ 0 w 1271168"/>
              <a:gd name="connsiteY6" fmla="*/ 635366 h 127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168" h="1270579">
                <a:moveTo>
                  <a:pt x="0" y="635366"/>
                </a:moveTo>
                <a:lnTo>
                  <a:pt x="0" y="1270579"/>
                </a:lnTo>
                <a:lnTo>
                  <a:pt x="635584" y="1270579"/>
                </a:lnTo>
                <a:cubicBezTo>
                  <a:pt x="986608" y="1270579"/>
                  <a:pt x="1271169" y="986150"/>
                  <a:pt x="1271169" y="635290"/>
                </a:cubicBezTo>
                <a:cubicBezTo>
                  <a:pt x="1271169" y="284429"/>
                  <a:pt x="986608" y="0"/>
                  <a:pt x="635584" y="0"/>
                </a:cubicBezTo>
                <a:cubicBezTo>
                  <a:pt x="284561" y="0"/>
                  <a:pt x="0" y="284429"/>
                  <a:pt x="0" y="635290"/>
                </a:cubicBezTo>
                <a:cubicBezTo>
                  <a:pt x="0" y="635315"/>
                  <a:pt x="0" y="635340"/>
                  <a:pt x="0" y="635366"/>
                </a:cubicBezTo>
              </a:path>
            </a:pathLst>
          </a:custGeom>
          <a:blipFill>
            <a:blip r:embed="rId3"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99ED873-CB0F-764F-971A-15FD19614AEA}"/>
              </a:ext>
            </a:extLst>
          </p:cNvPr>
          <p:cNvSpPr>
            <a:spLocks noChangeAspect="1"/>
          </p:cNvSpPr>
          <p:nvPr/>
        </p:nvSpPr>
        <p:spPr>
          <a:xfrm>
            <a:off x="8223787" y="3213746"/>
            <a:ext cx="3271418" cy="3269749"/>
          </a:xfrm>
          <a:custGeom>
            <a:avLst/>
            <a:gdLst>
              <a:gd name="connsiteX0" fmla="*/ 0 w 3271418"/>
              <a:gd name="connsiteY0" fmla="*/ 1634875 h 3269749"/>
              <a:gd name="connsiteX1" fmla="*/ 1636090 w 3271418"/>
              <a:gd name="connsiteY1" fmla="*/ 3269749 h 3269749"/>
              <a:gd name="connsiteX2" fmla="*/ 3271418 w 3271418"/>
              <a:gd name="connsiteY2" fmla="*/ 3269749 h 3269749"/>
              <a:gd name="connsiteX3" fmla="*/ 3271418 w 3271418"/>
              <a:gd name="connsiteY3" fmla="*/ 1634875 h 3269749"/>
              <a:gd name="connsiteX4" fmla="*/ 1636090 w 3271418"/>
              <a:gd name="connsiteY4" fmla="*/ 0 h 3269749"/>
              <a:gd name="connsiteX5" fmla="*/ 0 w 3271418"/>
              <a:gd name="connsiteY5" fmla="*/ 1634875 h 326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1418" h="3269749">
                <a:moveTo>
                  <a:pt x="0" y="1634875"/>
                </a:moveTo>
                <a:cubicBezTo>
                  <a:pt x="0" y="2537807"/>
                  <a:pt x="732358" y="3269749"/>
                  <a:pt x="1636090" y="3269749"/>
                </a:cubicBezTo>
                <a:lnTo>
                  <a:pt x="3271418" y="3269749"/>
                </a:lnTo>
                <a:lnTo>
                  <a:pt x="3271418" y="1634875"/>
                </a:lnTo>
                <a:cubicBezTo>
                  <a:pt x="3271418" y="731943"/>
                  <a:pt x="2539060" y="0"/>
                  <a:pt x="1636090" y="0"/>
                </a:cubicBezTo>
                <a:cubicBezTo>
                  <a:pt x="733120" y="0"/>
                  <a:pt x="0" y="731943"/>
                  <a:pt x="0" y="1634875"/>
                </a:cubicBezTo>
              </a:path>
            </a:pathLst>
          </a:custGeom>
          <a:blipFill>
            <a:blip r:embed="rId4" cstate="screen">
              <a:extLst>
                <a:ext uri="{28A0092B-C50C-407E-A947-70E740481C1C}">
                  <a14:useLocalDpi xmlns:a14="http://schemas.microsoft.com/office/drawing/2010/main"/>
                </a:ext>
              </a:extLst>
            </a:blip>
            <a:stretch>
              <a:fillRect/>
            </a:stretch>
          </a:blipFill>
          <a:ln w="7620" cap="flat">
            <a:noFill/>
            <a:prstDash val="solid"/>
            <a:miter/>
          </a:ln>
        </p:spPr>
        <p:txBody>
          <a:bodyPr rtlCol="0" anchor="ctr"/>
          <a:lstStyle/>
          <a:p>
            <a:endParaRPr lang="en-US"/>
          </a:p>
        </p:txBody>
      </p:sp>
    </p:spTree>
    <p:extLst>
      <p:ext uri="{BB962C8B-B14F-4D97-AF65-F5344CB8AC3E}">
        <p14:creationId xmlns:p14="http://schemas.microsoft.com/office/powerpoint/2010/main" val="33694167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ver_Emphasis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BBC3F88-3E09-3C47-9F39-0BD082A47167}"/>
              </a:ext>
            </a:extLst>
          </p:cNvPr>
          <p:cNvSpPr>
            <a:spLocks noChangeAspect="1"/>
          </p:cNvSpPr>
          <p:nvPr/>
        </p:nvSpPr>
        <p:spPr>
          <a:xfrm>
            <a:off x="7233568" y="1004971"/>
            <a:ext cx="2374696" cy="2373595"/>
          </a:xfrm>
          <a:custGeom>
            <a:avLst/>
            <a:gdLst>
              <a:gd name="connsiteX0" fmla="*/ 0 w 2374696"/>
              <a:gd name="connsiteY0" fmla="*/ 0 h 2373595"/>
              <a:gd name="connsiteX1" fmla="*/ 0 w 2374696"/>
              <a:gd name="connsiteY1" fmla="*/ 1186798 h 2373595"/>
              <a:gd name="connsiteX2" fmla="*/ 1187348 w 2374696"/>
              <a:gd name="connsiteY2" fmla="*/ 2373596 h 2373595"/>
              <a:gd name="connsiteX3" fmla="*/ 1187348 w 2374696"/>
              <a:gd name="connsiteY3" fmla="*/ 2373596 h 2373595"/>
              <a:gd name="connsiteX4" fmla="*/ 2374697 w 2374696"/>
              <a:gd name="connsiteY4" fmla="*/ 1186798 h 2373595"/>
              <a:gd name="connsiteX5" fmla="*/ 1187348 w 2374696"/>
              <a:gd name="connsiteY5" fmla="*/ 0 h 237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74696" h="2373595">
                <a:moveTo>
                  <a:pt x="0" y="0"/>
                </a:moveTo>
                <a:lnTo>
                  <a:pt x="0" y="1186798"/>
                </a:lnTo>
                <a:cubicBezTo>
                  <a:pt x="0" y="1842248"/>
                  <a:pt x="531594" y="2373596"/>
                  <a:pt x="1187348" y="2373596"/>
                </a:cubicBezTo>
                <a:lnTo>
                  <a:pt x="1187348" y="2373596"/>
                </a:lnTo>
                <a:cubicBezTo>
                  <a:pt x="1843103" y="2373596"/>
                  <a:pt x="2374697" y="1842249"/>
                  <a:pt x="2374697" y="1186798"/>
                </a:cubicBezTo>
                <a:cubicBezTo>
                  <a:pt x="2374697" y="531348"/>
                  <a:pt x="1843103" y="0"/>
                  <a:pt x="1187348" y="0"/>
                </a:cubicBez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23" r="23"/>
            </a:stretch>
          </a:blipFill>
          <a:ln w="762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8ED2821-7C3C-084E-B124-A3A15C511AD3}"/>
              </a:ext>
            </a:extLst>
          </p:cNvPr>
          <p:cNvSpPr>
            <a:spLocks noChangeAspect="1"/>
          </p:cNvSpPr>
          <p:nvPr/>
        </p:nvSpPr>
        <p:spPr>
          <a:xfrm>
            <a:off x="6926178" y="3336219"/>
            <a:ext cx="1271168" cy="1270579"/>
          </a:xfrm>
          <a:custGeom>
            <a:avLst/>
            <a:gdLst>
              <a:gd name="connsiteX0" fmla="*/ 0 w 1271168"/>
              <a:gd name="connsiteY0" fmla="*/ 635366 h 1270579"/>
              <a:gd name="connsiteX1" fmla="*/ 0 w 1271168"/>
              <a:gd name="connsiteY1" fmla="*/ 1270579 h 1270579"/>
              <a:gd name="connsiteX2" fmla="*/ 635584 w 1271168"/>
              <a:gd name="connsiteY2" fmla="*/ 1270579 h 1270579"/>
              <a:gd name="connsiteX3" fmla="*/ 1271169 w 1271168"/>
              <a:gd name="connsiteY3" fmla="*/ 635290 h 1270579"/>
              <a:gd name="connsiteX4" fmla="*/ 635584 w 1271168"/>
              <a:gd name="connsiteY4" fmla="*/ 0 h 1270579"/>
              <a:gd name="connsiteX5" fmla="*/ 0 w 1271168"/>
              <a:gd name="connsiteY5" fmla="*/ 635290 h 1270579"/>
              <a:gd name="connsiteX6" fmla="*/ 0 w 1271168"/>
              <a:gd name="connsiteY6" fmla="*/ 635366 h 127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1168" h="1270579">
                <a:moveTo>
                  <a:pt x="0" y="635366"/>
                </a:moveTo>
                <a:lnTo>
                  <a:pt x="0" y="1270579"/>
                </a:lnTo>
                <a:lnTo>
                  <a:pt x="635584" y="1270579"/>
                </a:lnTo>
                <a:cubicBezTo>
                  <a:pt x="986608" y="1270579"/>
                  <a:pt x="1271169" y="986150"/>
                  <a:pt x="1271169" y="635290"/>
                </a:cubicBezTo>
                <a:cubicBezTo>
                  <a:pt x="1271169" y="284429"/>
                  <a:pt x="986608" y="0"/>
                  <a:pt x="635584" y="0"/>
                </a:cubicBezTo>
                <a:cubicBezTo>
                  <a:pt x="284561" y="0"/>
                  <a:pt x="0" y="284429"/>
                  <a:pt x="0" y="635290"/>
                </a:cubicBezTo>
                <a:cubicBezTo>
                  <a:pt x="0" y="635315"/>
                  <a:pt x="0" y="635340"/>
                  <a:pt x="0" y="635366"/>
                </a:cubicBezTo>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23" r="23"/>
            </a:stretch>
          </a:blipFill>
          <a:ln w="762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99ED873-CB0F-764F-971A-15FD19614AEA}"/>
              </a:ext>
            </a:extLst>
          </p:cNvPr>
          <p:cNvSpPr>
            <a:spLocks noChangeAspect="1"/>
          </p:cNvSpPr>
          <p:nvPr/>
        </p:nvSpPr>
        <p:spPr>
          <a:xfrm>
            <a:off x="8223787" y="3213746"/>
            <a:ext cx="3271418" cy="3269749"/>
          </a:xfrm>
          <a:custGeom>
            <a:avLst/>
            <a:gdLst>
              <a:gd name="connsiteX0" fmla="*/ 0 w 3271418"/>
              <a:gd name="connsiteY0" fmla="*/ 1634875 h 3269749"/>
              <a:gd name="connsiteX1" fmla="*/ 1636090 w 3271418"/>
              <a:gd name="connsiteY1" fmla="*/ 3269749 h 3269749"/>
              <a:gd name="connsiteX2" fmla="*/ 3271418 w 3271418"/>
              <a:gd name="connsiteY2" fmla="*/ 3269749 h 3269749"/>
              <a:gd name="connsiteX3" fmla="*/ 3271418 w 3271418"/>
              <a:gd name="connsiteY3" fmla="*/ 1634875 h 3269749"/>
              <a:gd name="connsiteX4" fmla="*/ 1636090 w 3271418"/>
              <a:gd name="connsiteY4" fmla="*/ 0 h 3269749"/>
              <a:gd name="connsiteX5" fmla="*/ 0 w 3271418"/>
              <a:gd name="connsiteY5" fmla="*/ 1634875 h 3269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1418" h="3269749">
                <a:moveTo>
                  <a:pt x="0" y="1634875"/>
                </a:moveTo>
                <a:cubicBezTo>
                  <a:pt x="0" y="2537807"/>
                  <a:pt x="732358" y="3269749"/>
                  <a:pt x="1636090" y="3269749"/>
                </a:cubicBezTo>
                <a:lnTo>
                  <a:pt x="3271418" y="3269749"/>
                </a:lnTo>
                <a:lnTo>
                  <a:pt x="3271418" y="1634875"/>
                </a:lnTo>
                <a:cubicBezTo>
                  <a:pt x="3271418" y="731943"/>
                  <a:pt x="2539060" y="0"/>
                  <a:pt x="1636090" y="0"/>
                </a:cubicBezTo>
                <a:cubicBezTo>
                  <a:pt x="733120" y="0"/>
                  <a:pt x="0" y="731943"/>
                  <a:pt x="0" y="1634875"/>
                </a:cubicBezTo>
              </a:path>
            </a:pathLst>
          </a:custGeom>
          <a: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808" t="-1271" r="-1794" b="-1381"/>
            </a:stretch>
          </a:blipFill>
          <a:ln w="7620" cap="flat">
            <a:noFill/>
            <a:prstDash val="solid"/>
            <a:miter/>
          </a:ln>
        </p:spPr>
        <p:txBody>
          <a:bodyPr rtlCol="0" anchor="ctr"/>
          <a:lstStyle/>
          <a:p>
            <a:endParaRPr lang="en-US"/>
          </a:p>
        </p:txBody>
      </p:sp>
    </p:spTree>
    <p:extLst>
      <p:ext uri="{BB962C8B-B14F-4D97-AF65-F5344CB8AC3E}">
        <p14:creationId xmlns:p14="http://schemas.microsoft.com/office/powerpoint/2010/main" val="18574833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ver_Horizontal_01">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62FB1B3-8133-6A49-BCB7-55F4BB90A6BB}"/>
              </a:ext>
            </a:extLst>
          </p:cNvPr>
          <p:cNvSpPr/>
          <p:nvPr/>
        </p:nvSpPr>
        <p:spPr>
          <a:xfrm>
            <a:off x="6540088" y="2841343"/>
            <a:ext cx="2351357"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3" y="1803400"/>
                  <a:pt x="1809750" y="1399695"/>
                  <a:pt x="1809750" y="901700"/>
                </a:cubicBezTo>
                <a:lnTo>
                  <a:pt x="1809750" y="901700"/>
                </a:lnTo>
                <a:cubicBezTo>
                  <a:pt x="1809750" y="403704"/>
                  <a:pt x="1404623" y="0"/>
                  <a:pt x="904875" y="0"/>
                </a:cubicBezTo>
                <a:cubicBezTo>
                  <a:pt x="405127" y="0"/>
                  <a:pt x="0" y="403704"/>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5502E79-DED8-B641-9270-134F03B93331}"/>
              </a:ext>
            </a:extLst>
          </p:cNvPr>
          <p:cNvSpPr/>
          <p:nvPr/>
        </p:nvSpPr>
        <p:spPr>
          <a:xfrm>
            <a:off x="9200835" y="2841343"/>
            <a:ext cx="2351357" cy="2343107"/>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7" y="1803400"/>
                  <a:pt x="904875" y="1803400"/>
                </a:cubicBezTo>
                <a:lnTo>
                  <a:pt x="904875" y="1803400"/>
                </a:lnTo>
                <a:cubicBezTo>
                  <a:pt x="1404623" y="1803400"/>
                  <a:pt x="1809750" y="1399695"/>
                  <a:pt x="1809750" y="901700"/>
                </a:cubicBezTo>
                <a:cubicBezTo>
                  <a:pt x="1809750" y="403704"/>
                  <a:pt x="1404623" y="0"/>
                  <a:pt x="904875"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C9EF43F-872A-B548-9F8F-9A470847D4C5}"/>
              </a:ext>
            </a:extLst>
          </p:cNvPr>
          <p:cNvSpPr/>
          <p:nvPr/>
        </p:nvSpPr>
        <p:spPr>
          <a:xfrm>
            <a:off x="3879342" y="2841343"/>
            <a:ext cx="2351357"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04672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2800" y="374650"/>
            <a:ext cx="11347400" cy="856800"/>
          </a:xfrm>
        </p:spPr>
        <p:txBody>
          <a:bodyPr>
            <a:noAutofit/>
          </a:bodyPr>
          <a:lstStyle/>
          <a:p>
            <a:r>
              <a:rPr lang="en-US"/>
              <a:t>Click to edit Master title style</a:t>
            </a:r>
            <a:endParaRPr lang="en-GB" dirty="0"/>
          </a:p>
        </p:txBody>
      </p:sp>
      <p:sp>
        <p:nvSpPr>
          <p:cNvPr id="5" name="Content Placeholder 4"/>
          <p:cNvSpPr>
            <a:spLocks noGrp="1"/>
          </p:cNvSpPr>
          <p:nvPr>
            <p:ph sz="quarter" idx="11"/>
          </p:nvPr>
        </p:nvSpPr>
        <p:spPr>
          <a:xfrm>
            <a:off x="412800" y="1810800"/>
            <a:ext cx="11323200" cy="4341600"/>
          </a:xfrm>
        </p:spPr>
        <p:txBody>
          <a:bodyPr/>
          <a:lstStyle>
            <a:lvl1pPr>
              <a:lnSpc>
                <a:spcPct val="100000"/>
              </a:lnSpc>
              <a:defRPr/>
            </a:lvl1pPr>
            <a:lvl2pPr marL="270000" indent="-270000">
              <a:lnSpc>
                <a:spcPct val="100000"/>
              </a:lnSpc>
              <a:buFont typeface="Arial" panose="020B0604020202020204" pitchFamily="34" charset="0"/>
              <a:buChar char="&gt;"/>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9857121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over_Horizontal_01">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62FB1B3-8133-6A49-BCB7-55F4BB90A6BB}"/>
              </a:ext>
            </a:extLst>
          </p:cNvPr>
          <p:cNvSpPr/>
          <p:nvPr/>
        </p:nvSpPr>
        <p:spPr>
          <a:xfrm>
            <a:off x="6540086" y="2852360"/>
            <a:ext cx="2351357"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3" y="1803400"/>
                  <a:pt x="1809750" y="1399695"/>
                  <a:pt x="1809750" y="901700"/>
                </a:cubicBezTo>
                <a:lnTo>
                  <a:pt x="1809750" y="901700"/>
                </a:lnTo>
                <a:cubicBezTo>
                  <a:pt x="1809750" y="403704"/>
                  <a:pt x="1404623" y="0"/>
                  <a:pt x="904875" y="0"/>
                </a:cubicBezTo>
                <a:cubicBezTo>
                  <a:pt x="405127" y="0"/>
                  <a:pt x="0" y="403704"/>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5502E79-DED8-B641-9270-134F03B93331}"/>
              </a:ext>
            </a:extLst>
          </p:cNvPr>
          <p:cNvSpPr/>
          <p:nvPr/>
        </p:nvSpPr>
        <p:spPr>
          <a:xfrm>
            <a:off x="9200830" y="2852360"/>
            <a:ext cx="2351356" cy="2343106"/>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7" y="1803400"/>
                  <a:pt x="904875" y="1803400"/>
                </a:cubicBezTo>
                <a:lnTo>
                  <a:pt x="904875" y="1803400"/>
                </a:lnTo>
                <a:cubicBezTo>
                  <a:pt x="1404623" y="1803400"/>
                  <a:pt x="1809750" y="1399695"/>
                  <a:pt x="1809750" y="901700"/>
                </a:cubicBezTo>
                <a:cubicBezTo>
                  <a:pt x="1809750" y="403704"/>
                  <a:pt x="1404623" y="0"/>
                  <a:pt x="904875" y="0"/>
                </a:cubicBezTo>
                <a:lnTo>
                  <a:pt x="0" y="0"/>
                </a:lnTo>
                <a:close/>
              </a:path>
            </a:pathLst>
          </a:custGeom>
          <a:blipFill>
            <a:blip r:embed="rId3"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C9EF43F-872A-B548-9F8F-9A470847D4C5}"/>
              </a:ext>
            </a:extLst>
          </p:cNvPr>
          <p:cNvSpPr/>
          <p:nvPr/>
        </p:nvSpPr>
        <p:spPr>
          <a:xfrm>
            <a:off x="3879341" y="2852360"/>
            <a:ext cx="2351357"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blipFill>
            <a:blip r:embed="rId4"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6614915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ver_Horizontal_01">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62FB1B3-8133-6A49-BCB7-55F4BB90A6BB}"/>
              </a:ext>
            </a:extLst>
          </p:cNvPr>
          <p:cNvSpPr/>
          <p:nvPr/>
        </p:nvSpPr>
        <p:spPr>
          <a:xfrm>
            <a:off x="6540087" y="2841344"/>
            <a:ext cx="2351357"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3" y="1803400"/>
                  <a:pt x="1809750" y="1399695"/>
                  <a:pt x="1809750" y="901700"/>
                </a:cubicBezTo>
                <a:lnTo>
                  <a:pt x="1809750" y="901700"/>
                </a:lnTo>
                <a:cubicBezTo>
                  <a:pt x="1809750" y="403704"/>
                  <a:pt x="1404623" y="0"/>
                  <a:pt x="904875" y="0"/>
                </a:cubicBezTo>
                <a:cubicBezTo>
                  <a:pt x="405127" y="0"/>
                  <a:pt x="0" y="403704"/>
                  <a:pt x="0" y="901700"/>
                </a:cubicBezTo>
                <a:lnTo>
                  <a:pt x="0" y="180340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175" r="175"/>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5502E79-DED8-B641-9270-134F03B93331}"/>
              </a:ext>
            </a:extLst>
          </p:cNvPr>
          <p:cNvSpPr/>
          <p:nvPr/>
        </p:nvSpPr>
        <p:spPr>
          <a:xfrm>
            <a:off x="9200830" y="2841343"/>
            <a:ext cx="2351357" cy="2343107"/>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7" y="1803400"/>
                  <a:pt x="904875" y="1803400"/>
                </a:cubicBezTo>
                <a:lnTo>
                  <a:pt x="904875" y="1803400"/>
                </a:lnTo>
                <a:cubicBezTo>
                  <a:pt x="1404623" y="1803400"/>
                  <a:pt x="1809750" y="1399695"/>
                  <a:pt x="1809750" y="901700"/>
                </a:cubicBezTo>
                <a:cubicBezTo>
                  <a:pt x="1809750" y="403704"/>
                  <a:pt x="1404623" y="0"/>
                  <a:pt x="904875" y="0"/>
                </a:cubicBezTo>
                <a:lnTo>
                  <a:pt x="0" y="0"/>
                </a:lnTo>
                <a:close/>
              </a:path>
            </a:pathLst>
          </a:custGeom>
          <a: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4814" t="-1062" r="-421" b="-4542"/>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C9EF43F-872A-B548-9F8F-9A470847D4C5}"/>
              </a:ext>
            </a:extLst>
          </p:cNvPr>
          <p:cNvSpPr/>
          <p:nvPr/>
        </p:nvSpPr>
        <p:spPr>
          <a:xfrm>
            <a:off x="3879342" y="2841344"/>
            <a:ext cx="2351357"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4"/>
                  <a:pt x="0" y="901700"/>
                </a:cubicBezTo>
                <a:lnTo>
                  <a:pt x="0" y="901700"/>
                </a:lnTo>
                <a:cubicBezTo>
                  <a:pt x="0" y="1399695"/>
                  <a:pt x="405126" y="1803400"/>
                  <a:pt x="904875" y="1803400"/>
                </a:cubicBezTo>
                <a:cubicBezTo>
                  <a:pt x="1404623" y="1803400"/>
                  <a:pt x="1809750" y="1399695"/>
                  <a:pt x="1809750" y="901700"/>
                </a:cubicBezTo>
                <a:lnTo>
                  <a:pt x="180975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885" t="-1062" r="176"/>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528203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ver_Horizontal_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DA7C632-1776-6243-98AF-2AEF6DB88C19}"/>
              </a:ext>
            </a:extLst>
          </p:cNvPr>
          <p:cNvSpPr/>
          <p:nvPr/>
        </p:nvSpPr>
        <p:spPr>
          <a:xfrm>
            <a:off x="6540090" y="2841342"/>
            <a:ext cx="2351358" cy="2343107"/>
          </a:xfrm>
          <a:custGeom>
            <a:avLst/>
            <a:gdLst>
              <a:gd name="connsiteX0" fmla="*/ 1809750 w 1809750"/>
              <a:gd name="connsiteY0" fmla="*/ 901700 h 1803400"/>
              <a:gd name="connsiteX1" fmla="*/ 904875 w 1809750"/>
              <a:gd name="connsiteY1" fmla="*/ 0 h 1803400"/>
              <a:gd name="connsiteX2" fmla="*/ 904875 w 1809750"/>
              <a:gd name="connsiteY2" fmla="*/ 0 h 1803400"/>
              <a:gd name="connsiteX3" fmla="*/ 0 w 1809750"/>
              <a:gd name="connsiteY3" fmla="*/ 901700 h 1803400"/>
              <a:gd name="connsiteX4" fmla="*/ 904875 w 1809750"/>
              <a:gd name="connsiteY4" fmla="*/ 1803400 h 1803400"/>
              <a:gd name="connsiteX5" fmla="*/ 180975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1809750" y="901700"/>
                </a:moveTo>
                <a:cubicBezTo>
                  <a:pt x="1809750" y="403705"/>
                  <a:pt x="1404624" y="0"/>
                  <a:pt x="904875" y="0"/>
                </a:cubicBezTo>
                <a:lnTo>
                  <a:pt x="904875" y="0"/>
                </a:lnTo>
                <a:cubicBezTo>
                  <a:pt x="405126" y="0"/>
                  <a:pt x="0" y="403705"/>
                  <a:pt x="0" y="901700"/>
                </a:cubicBezTo>
                <a:cubicBezTo>
                  <a:pt x="0" y="1399695"/>
                  <a:pt x="405126" y="1803400"/>
                  <a:pt x="904875" y="1803400"/>
                </a:cubicBezTo>
                <a:lnTo>
                  <a:pt x="180975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22ABCEF-D7B6-4041-8344-5EF512D1197F}"/>
              </a:ext>
            </a:extLst>
          </p:cNvPr>
          <p:cNvSpPr/>
          <p:nvPr userDrawn="1"/>
        </p:nvSpPr>
        <p:spPr>
          <a:xfrm>
            <a:off x="9200836" y="2841342"/>
            <a:ext cx="2351358" cy="2343107"/>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0A0A371-CC6E-F640-91C6-ACC43937AED5}"/>
              </a:ext>
            </a:extLst>
          </p:cNvPr>
          <p:cNvSpPr/>
          <p:nvPr/>
        </p:nvSpPr>
        <p:spPr>
          <a:xfrm>
            <a:off x="3879343" y="2841342"/>
            <a:ext cx="2351358" cy="2343107"/>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0974109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over_Horizontal_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DA7C632-1776-6243-98AF-2AEF6DB88C19}"/>
              </a:ext>
            </a:extLst>
          </p:cNvPr>
          <p:cNvSpPr/>
          <p:nvPr/>
        </p:nvSpPr>
        <p:spPr>
          <a:xfrm>
            <a:off x="6540089" y="2841340"/>
            <a:ext cx="2351359" cy="2343109"/>
          </a:xfrm>
          <a:custGeom>
            <a:avLst/>
            <a:gdLst>
              <a:gd name="connsiteX0" fmla="*/ 1809750 w 1809750"/>
              <a:gd name="connsiteY0" fmla="*/ 901700 h 1803400"/>
              <a:gd name="connsiteX1" fmla="*/ 904875 w 1809750"/>
              <a:gd name="connsiteY1" fmla="*/ 0 h 1803400"/>
              <a:gd name="connsiteX2" fmla="*/ 904875 w 1809750"/>
              <a:gd name="connsiteY2" fmla="*/ 0 h 1803400"/>
              <a:gd name="connsiteX3" fmla="*/ 0 w 1809750"/>
              <a:gd name="connsiteY3" fmla="*/ 901700 h 1803400"/>
              <a:gd name="connsiteX4" fmla="*/ 904875 w 1809750"/>
              <a:gd name="connsiteY4" fmla="*/ 1803400 h 1803400"/>
              <a:gd name="connsiteX5" fmla="*/ 180975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1809750" y="901700"/>
                </a:moveTo>
                <a:cubicBezTo>
                  <a:pt x="1809750" y="403705"/>
                  <a:pt x="1404624" y="0"/>
                  <a:pt x="904875" y="0"/>
                </a:cubicBezTo>
                <a:lnTo>
                  <a:pt x="904875" y="0"/>
                </a:lnTo>
                <a:cubicBezTo>
                  <a:pt x="405126" y="0"/>
                  <a:pt x="0" y="403705"/>
                  <a:pt x="0" y="901700"/>
                </a:cubicBezTo>
                <a:cubicBezTo>
                  <a:pt x="0" y="1399695"/>
                  <a:pt x="405126" y="1803400"/>
                  <a:pt x="904875" y="1803400"/>
                </a:cubicBezTo>
                <a:lnTo>
                  <a:pt x="180975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22ABCEF-D7B6-4041-8344-5EF512D1197F}"/>
              </a:ext>
            </a:extLst>
          </p:cNvPr>
          <p:cNvSpPr/>
          <p:nvPr/>
        </p:nvSpPr>
        <p:spPr>
          <a:xfrm>
            <a:off x="9200836" y="2841342"/>
            <a:ext cx="2351358" cy="2343108"/>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3"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0A0A371-CC6E-F640-91C6-ACC43937AED5}"/>
              </a:ext>
            </a:extLst>
          </p:cNvPr>
          <p:cNvSpPr/>
          <p:nvPr/>
        </p:nvSpPr>
        <p:spPr>
          <a:xfrm>
            <a:off x="3879343" y="2841341"/>
            <a:ext cx="2351358" cy="2343108"/>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4"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6875443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ver_Horizontal_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DA7C632-1776-6243-98AF-2AEF6DB88C19}"/>
              </a:ext>
            </a:extLst>
          </p:cNvPr>
          <p:cNvSpPr/>
          <p:nvPr/>
        </p:nvSpPr>
        <p:spPr>
          <a:xfrm>
            <a:off x="6540089" y="2841339"/>
            <a:ext cx="2351360" cy="2343110"/>
          </a:xfrm>
          <a:custGeom>
            <a:avLst/>
            <a:gdLst>
              <a:gd name="connsiteX0" fmla="*/ 1809750 w 1809750"/>
              <a:gd name="connsiteY0" fmla="*/ 901700 h 1803400"/>
              <a:gd name="connsiteX1" fmla="*/ 904875 w 1809750"/>
              <a:gd name="connsiteY1" fmla="*/ 0 h 1803400"/>
              <a:gd name="connsiteX2" fmla="*/ 904875 w 1809750"/>
              <a:gd name="connsiteY2" fmla="*/ 0 h 1803400"/>
              <a:gd name="connsiteX3" fmla="*/ 0 w 1809750"/>
              <a:gd name="connsiteY3" fmla="*/ 901700 h 1803400"/>
              <a:gd name="connsiteX4" fmla="*/ 904875 w 1809750"/>
              <a:gd name="connsiteY4" fmla="*/ 1803400 h 1803400"/>
              <a:gd name="connsiteX5" fmla="*/ 180975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1809750" y="901700"/>
                </a:moveTo>
                <a:cubicBezTo>
                  <a:pt x="1809750" y="403705"/>
                  <a:pt x="1404624" y="0"/>
                  <a:pt x="904875" y="0"/>
                </a:cubicBezTo>
                <a:lnTo>
                  <a:pt x="904875" y="0"/>
                </a:lnTo>
                <a:cubicBezTo>
                  <a:pt x="405126" y="0"/>
                  <a:pt x="0" y="403705"/>
                  <a:pt x="0" y="901700"/>
                </a:cubicBezTo>
                <a:cubicBezTo>
                  <a:pt x="0" y="1399695"/>
                  <a:pt x="405126" y="1803400"/>
                  <a:pt x="904875" y="1803400"/>
                </a:cubicBezTo>
                <a:lnTo>
                  <a:pt x="1809750" y="180340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175" r="175"/>
            </a:stretch>
          </a:blipFill>
          <a:ln w="952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22ABCEF-D7B6-4041-8344-5EF512D1197F}"/>
              </a:ext>
            </a:extLst>
          </p:cNvPr>
          <p:cNvSpPr/>
          <p:nvPr/>
        </p:nvSpPr>
        <p:spPr>
          <a:xfrm>
            <a:off x="9200834" y="2841339"/>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175" r="175"/>
            </a:stretch>
          </a:bli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0A0A371-CC6E-F640-91C6-ACC43937AED5}"/>
              </a:ext>
            </a:extLst>
          </p:cNvPr>
          <p:cNvSpPr/>
          <p:nvPr/>
        </p:nvSpPr>
        <p:spPr>
          <a:xfrm>
            <a:off x="3879344" y="2841339"/>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175" r="175"/>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15521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ver_Horizontal_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2204CDD7-5E65-D640-997A-5B72633A898F}"/>
              </a:ext>
            </a:extLst>
          </p:cNvPr>
          <p:cNvSpPr/>
          <p:nvPr/>
        </p:nvSpPr>
        <p:spPr>
          <a:xfrm>
            <a:off x="6540084" y="2841339"/>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2F1902-A4FD-B240-94C2-D5A7DF06FB7F}"/>
              </a:ext>
            </a:extLst>
          </p:cNvPr>
          <p:cNvSpPr/>
          <p:nvPr/>
        </p:nvSpPr>
        <p:spPr>
          <a:xfrm>
            <a:off x="9200834" y="2841339"/>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102A508-E68A-644D-B9E1-2183D47DC30A}"/>
              </a:ext>
            </a:extLst>
          </p:cNvPr>
          <p:cNvSpPr/>
          <p:nvPr/>
        </p:nvSpPr>
        <p:spPr>
          <a:xfrm>
            <a:off x="3879334" y="2841339"/>
            <a:ext cx="2351360" cy="2343110"/>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6" y="1803400"/>
                  <a:pt x="904875" y="1803400"/>
                </a:cubicBezTo>
                <a:lnTo>
                  <a:pt x="904875" y="1803400"/>
                </a:lnTo>
                <a:cubicBezTo>
                  <a:pt x="1404624" y="1803400"/>
                  <a:pt x="1809750" y="1399695"/>
                  <a:pt x="1809750" y="901700"/>
                </a:cubicBezTo>
                <a:cubicBezTo>
                  <a:pt x="1809750" y="403705"/>
                  <a:pt x="1404624" y="0"/>
                  <a:pt x="904875"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9485425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over_Horizontal_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2204CDD7-5E65-D640-997A-5B72633A898F}"/>
              </a:ext>
            </a:extLst>
          </p:cNvPr>
          <p:cNvSpPr/>
          <p:nvPr/>
        </p:nvSpPr>
        <p:spPr>
          <a:xfrm>
            <a:off x="6540080" y="2841339"/>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2F1902-A4FD-B240-94C2-D5A7DF06FB7F}"/>
              </a:ext>
            </a:extLst>
          </p:cNvPr>
          <p:cNvSpPr/>
          <p:nvPr/>
        </p:nvSpPr>
        <p:spPr>
          <a:xfrm>
            <a:off x="9200826" y="2841339"/>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3"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102A508-E68A-644D-B9E1-2183D47DC30A}"/>
              </a:ext>
            </a:extLst>
          </p:cNvPr>
          <p:cNvSpPr/>
          <p:nvPr/>
        </p:nvSpPr>
        <p:spPr>
          <a:xfrm>
            <a:off x="3879332" y="2841339"/>
            <a:ext cx="2351360" cy="2343110"/>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6" y="1803400"/>
                  <a:pt x="904875" y="1803400"/>
                </a:cubicBezTo>
                <a:lnTo>
                  <a:pt x="904875" y="1803400"/>
                </a:lnTo>
                <a:cubicBezTo>
                  <a:pt x="1404624" y="1803400"/>
                  <a:pt x="1809750" y="1399695"/>
                  <a:pt x="1809750" y="901700"/>
                </a:cubicBezTo>
                <a:cubicBezTo>
                  <a:pt x="1809750" y="403705"/>
                  <a:pt x="1404624" y="0"/>
                  <a:pt x="904875" y="0"/>
                </a:cubicBezTo>
                <a:lnTo>
                  <a:pt x="0" y="0"/>
                </a:lnTo>
                <a:close/>
              </a:path>
            </a:pathLst>
          </a:custGeom>
          <a:blipFill>
            <a:blip r:embed="rId4" cstate="screen">
              <a:extLst>
                <a:ext uri="{28A0092B-C50C-407E-A947-70E740481C1C}">
                  <a14:useLocalDpi xmlns:a14="http://schemas.microsoft.com/office/drawing/2010/main"/>
                </a:ext>
              </a:extLst>
            </a:blip>
            <a:stretch>
              <a:fillRect/>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7471532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ver_Horizontal_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2204CDD7-5E65-D640-997A-5B72633A898F}"/>
              </a:ext>
            </a:extLst>
          </p:cNvPr>
          <p:cNvSpPr/>
          <p:nvPr/>
        </p:nvSpPr>
        <p:spPr>
          <a:xfrm>
            <a:off x="6540078" y="2841338"/>
            <a:ext cx="2351360" cy="2343110"/>
          </a:xfrm>
          <a:custGeom>
            <a:avLst/>
            <a:gdLst>
              <a:gd name="connsiteX0" fmla="*/ 904875 w 1809750"/>
              <a:gd name="connsiteY0" fmla="*/ 0 h 1803400"/>
              <a:gd name="connsiteX1" fmla="*/ 0 w 1809750"/>
              <a:gd name="connsiteY1" fmla="*/ 901700 h 1803400"/>
              <a:gd name="connsiteX2" fmla="*/ 0 w 1809750"/>
              <a:gd name="connsiteY2" fmla="*/ 901700 h 1803400"/>
              <a:gd name="connsiteX3" fmla="*/ 904875 w 1809750"/>
              <a:gd name="connsiteY3" fmla="*/ 1803400 h 1803400"/>
              <a:gd name="connsiteX4" fmla="*/ 1809750 w 1809750"/>
              <a:gd name="connsiteY4" fmla="*/ 901700 h 1803400"/>
              <a:gd name="connsiteX5" fmla="*/ 180975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0"/>
                </a:moveTo>
                <a:cubicBezTo>
                  <a:pt x="405126" y="0"/>
                  <a:pt x="0" y="403705"/>
                  <a:pt x="0" y="901700"/>
                </a:cubicBezTo>
                <a:lnTo>
                  <a:pt x="0" y="901700"/>
                </a:lnTo>
                <a:cubicBezTo>
                  <a:pt x="0" y="1399695"/>
                  <a:pt x="405126" y="1803400"/>
                  <a:pt x="904875" y="1803400"/>
                </a:cubicBezTo>
                <a:cubicBezTo>
                  <a:pt x="1404624" y="1803400"/>
                  <a:pt x="1809750" y="1399695"/>
                  <a:pt x="1809750" y="901700"/>
                </a:cubicBezTo>
                <a:lnTo>
                  <a:pt x="180975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175" r="175"/>
            </a:stretch>
          </a:bli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02F1902-A4FD-B240-94C2-D5A7DF06FB7F}"/>
              </a:ext>
            </a:extLst>
          </p:cNvPr>
          <p:cNvSpPr/>
          <p:nvPr/>
        </p:nvSpPr>
        <p:spPr>
          <a:xfrm>
            <a:off x="9200822" y="2841337"/>
            <a:ext cx="2351360" cy="2343110"/>
          </a:xfrm>
          <a:custGeom>
            <a:avLst/>
            <a:gdLst>
              <a:gd name="connsiteX0" fmla="*/ 904875 w 1809750"/>
              <a:gd name="connsiteY0" fmla="*/ 1803400 h 1803400"/>
              <a:gd name="connsiteX1" fmla="*/ 1809750 w 1809750"/>
              <a:gd name="connsiteY1" fmla="*/ 901700 h 1803400"/>
              <a:gd name="connsiteX2" fmla="*/ 1809750 w 1809750"/>
              <a:gd name="connsiteY2" fmla="*/ 901700 h 1803400"/>
              <a:gd name="connsiteX3" fmla="*/ 904875 w 1809750"/>
              <a:gd name="connsiteY3" fmla="*/ 0 h 1803400"/>
              <a:gd name="connsiteX4" fmla="*/ 0 w 1809750"/>
              <a:gd name="connsiteY4" fmla="*/ 901700 h 1803400"/>
              <a:gd name="connsiteX5" fmla="*/ 0 w 1809750"/>
              <a:gd name="connsiteY5" fmla="*/ 180340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904875" y="1803400"/>
                </a:moveTo>
                <a:cubicBezTo>
                  <a:pt x="1404624" y="1803400"/>
                  <a:pt x="1809750" y="1399695"/>
                  <a:pt x="1809750" y="901700"/>
                </a:cubicBezTo>
                <a:lnTo>
                  <a:pt x="1809750" y="901700"/>
                </a:lnTo>
                <a:cubicBezTo>
                  <a:pt x="1809750" y="403705"/>
                  <a:pt x="1404624" y="0"/>
                  <a:pt x="904875" y="0"/>
                </a:cubicBezTo>
                <a:cubicBezTo>
                  <a:pt x="405126" y="0"/>
                  <a:pt x="0" y="403705"/>
                  <a:pt x="0" y="901700"/>
                </a:cubicBezTo>
                <a:lnTo>
                  <a:pt x="0" y="180340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175" r="175"/>
            </a:stretch>
          </a:bli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102A508-E68A-644D-B9E1-2183D47DC30A}"/>
              </a:ext>
            </a:extLst>
          </p:cNvPr>
          <p:cNvSpPr/>
          <p:nvPr/>
        </p:nvSpPr>
        <p:spPr>
          <a:xfrm>
            <a:off x="3879331" y="2841338"/>
            <a:ext cx="2351359" cy="2343109"/>
          </a:xfrm>
          <a:custGeom>
            <a:avLst/>
            <a:gdLst>
              <a:gd name="connsiteX0" fmla="*/ 0 w 1809750"/>
              <a:gd name="connsiteY0" fmla="*/ 901700 h 1803400"/>
              <a:gd name="connsiteX1" fmla="*/ 904875 w 1809750"/>
              <a:gd name="connsiteY1" fmla="*/ 1803400 h 1803400"/>
              <a:gd name="connsiteX2" fmla="*/ 904875 w 1809750"/>
              <a:gd name="connsiteY2" fmla="*/ 1803400 h 1803400"/>
              <a:gd name="connsiteX3" fmla="*/ 1809750 w 1809750"/>
              <a:gd name="connsiteY3" fmla="*/ 901700 h 1803400"/>
              <a:gd name="connsiteX4" fmla="*/ 904875 w 1809750"/>
              <a:gd name="connsiteY4" fmla="*/ 0 h 1803400"/>
              <a:gd name="connsiteX5" fmla="*/ 0 w 1809750"/>
              <a:gd name="connsiteY5" fmla="*/ 0 h 180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0" h="1803400">
                <a:moveTo>
                  <a:pt x="0" y="901700"/>
                </a:moveTo>
                <a:cubicBezTo>
                  <a:pt x="0" y="1399695"/>
                  <a:pt x="405126" y="1803400"/>
                  <a:pt x="904875" y="1803400"/>
                </a:cubicBezTo>
                <a:lnTo>
                  <a:pt x="904875" y="1803400"/>
                </a:lnTo>
                <a:cubicBezTo>
                  <a:pt x="1404624" y="1803400"/>
                  <a:pt x="1809750" y="1399695"/>
                  <a:pt x="1809750" y="901700"/>
                </a:cubicBezTo>
                <a:cubicBezTo>
                  <a:pt x="1809750" y="403705"/>
                  <a:pt x="1404624" y="0"/>
                  <a:pt x="904875" y="0"/>
                </a:cubicBezTo>
                <a:lnTo>
                  <a:pt x="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l="175" r="175"/>
            </a:stretch>
          </a:blip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0063303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ver_Vertical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FDBA56A-B191-1544-84E0-B125C0431B20}"/>
              </a:ext>
            </a:extLst>
          </p:cNvPr>
          <p:cNvSpPr/>
          <p:nvPr/>
        </p:nvSpPr>
        <p:spPr>
          <a:xfrm>
            <a:off x="9617725" y="267869"/>
            <a:ext cx="1928117" cy="1934906"/>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965BC-32D2-884B-A491-23E0726CD883}"/>
              </a:ext>
            </a:extLst>
          </p:cNvPr>
          <p:cNvSpPr/>
          <p:nvPr/>
        </p:nvSpPr>
        <p:spPr>
          <a:xfrm>
            <a:off x="9617725" y="2457368"/>
            <a:ext cx="1928117" cy="1934906"/>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5F0440-A401-6A4F-9DA4-3E0EF8D9338F}"/>
              </a:ext>
            </a:extLst>
          </p:cNvPr>
          <p:cNvSpPr/>
          <p:nvPr/>
        </p:nvSpPr>
        <p:spPr>
          <a:xfrm>
            <a:off x="9617725" y="4646867"/>
            <a:ext cx="1928117" cy="1934906"/>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5872962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Cover_Vertical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FDBA56A-B191-1544-84E0-B125C0431B20}"/>
              </a:ext>
            </a:extLst>
          </p:cNvPr>
          <p:cNvSpPr/>
          <p:nvPr/>
        </p:nvSpPr>
        <p:spPr>
          <a:xfrm>
            <a:off x="9617725" y="276226"/>
            <a:ext cx="1928116" cy="1934905"/>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965BC-32D2-884B-A491-23E0726CD883}"/>
              </a:ext>
            </a:extLst>
          </p:cNvPr>
          <p:cNvSpPr/>
          <p:nvPr/>
        </p:nvSpPr>
        <p:spPr>
          <a:xfrm>
            <a:off x="9617725" y="2457368"/>
            <a:ext cx="1928117" cy="1934906"/>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3"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5F0440-A401-6A4F-9DA4-3E0EF8D9338F}"/>
              </a:ext>
            </a:extLst>
          </p:cNvPr>
          <p:cNvSpPr/>
          <p:nvPr/>
        </p:nvSpPr>
        <p:spPr>
          <a:xfrm>
            <a:off x="9617725" y="4638510"/>
            <a:ext cx="1928116" cy="1934905"/>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4"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828428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Tree>
    <p:extLst>
      <p:ext uri="{BB962C8B-B14F-4D97-AF65-F5344CB8AC3E}">
        <p14:creationId xmlns:p14="http://schemas.microsoft.com/office/powerpoint/2010/main" val="38379095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ver_Vertical_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FDBA56A-B191-1544-84E0-B125C0431B20}"/>
              </a:ext>
            </a:extLst>
          </p:cNvPr>
          <p:cNvSpPr/>
          <p:nvPr/>
        </p:nvSpPr>
        <p:spPr>
          <a:xfrm>
            <a:off x="9617725" y="267869"/>
            <a:ext cx="1936446" cy="1943264"/>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175" b="175"/>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965BC-32D2-884B-A491-23E0726CD883}"/>
              </a:ext>
            </a:extLst>
          </p:cNvPr>
          <p:cNvSpPr/>
          <p:nvPr/>
        </p:nvSpPr>
        <p:spPr>
          <a:xfrm>
            <a:off x="9609396" y="2449010"/>
            <a:ext cx="1936446" cy="1943264"/>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175" b="175"/>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5F0440-A401-6A4F-9DA4-3E0EF8D9338F}"/>
              </a:ext>
            </a:extLst>
          </p:cNvPr>
          <p:cNvSpPr/>
          <p:nvPr/>
        </p:nvSpPr>
        <p:spPr>
          <a:xfrm>
            <a:off x="9609395" y="4646866"/>
            <a:ext cx="1944775" cy="1951623"/>
          </a:xfrm>
          <a:custGeom>
            <a:avLst/>
            <a:gdLst>
              <a:gd name="connsiteX0" fmla="*/ 0 w 1803400"/>
              <a:gd name="connsiteY0" fmla="*/ 904875 h 1809750"/>
              <a:gd name="connsiteX1" fmla="*/ 901700 w 1803400"/>
              <a:gd name="connsiteY1" fmla="*/ 1809750 h 1809750"/>
              <a:gd name="connsiteX2" fmla="*/ 901700 w 1803400"/>
              <a:gd name="connsiteY2" fmla="*/ 1809750 h 1809750"/>
              <a:gd name="connsiteX3" fmla="*/ 1803400 w 1803400"/>
              <a:gd name="connsiteY3" fmla="*/ 904875 h 1809750"/>
              <a:gd name="connsiteX4" fmla="*/ 901700 w 1803400"/>
              <a:gd name="connsiteY4" fmla="*/ 0 h 1809750"/>
              <a:gd name="connsiteX5" fmla="*/ 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0" y="904875"/>
                </a:moveTo>
                <a:cubicBezTo>
                  <a:pt x="0" y="1404624"/>
                  <a:pt x="403705" y="1809750"/>
                  <a:pt x="901700" y="1809750"/>
                </a:cubicBezTo>
                <a:lnTo>
                  <a:pt x="901700" y="1809750"/>
                </a:lnTo>
                <a:cubicBezTo>
                  <a:pt x="1399695" y="1809750"/>
                  <a:pt x="1803400" y="1404624"/>
                  <a:pt x="1803400" y="904875"/>
                </a:cubicBezTo>
                <a:cubicBezTo>
                  <a:pt x="1803400" y="405126"/>
                  <a:pt x="1399695" y="0"/>
                  <a:pt x="901700" y="0"/>
                </a:cubicBezTo>
                <a:lnTo>
                  <a:pt x="0" y="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175" b="175"/>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16394239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ver_Vertical_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B75C65EA-E386-F047-81CD-C11593CFC6A3}"/>
              </a:ext>
            </a:extLst>
          </p:cNvPr>
          <p:cNvSpPr/>
          <p:nvPr/>
        </p:nvSpPr>
        <p:spPr>
          <a:xfrm>
            <a:off x="9606708" y="23179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A63C839-BFF2-9F40-8A3C-CABBBED3FB1E}"/>
              </a:ext>
            </a:extLst>
          </p:cNvPr>
          <p:cNvSpPr/>
          <p:nvPr/>
        </p:nvSpPr>
        <p:spPr>
          <a:xfrm>
            <a:off x="9606708" y="2433802"/>
            <a:ext cx="1939134" cy="1945962"/>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2CB077-EE69-154F-A4A2-10CC2688D581}"/>
              </a:ext>
            </a:extLst>
          </p:cNvPr>
          <p:cNvSpPr/>
          <p:nvPr/>
        </p:nvSpPr>
        <p:spPr>
          <a:xfrm>
            <a:off x="9606708" y="4635811"/>
            <a:ext cx="1939133" cy="1945962"/>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40587279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Cover_Vertical_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B75C65EA-E386-F047-81CD-C11593CFC6A3}"/>
              </a:ext>
            </a:extLst>
          </p:cNvPr>
          <p:cNvSpPr/>
          <p:nvPr/>
        </p:nvSpPr>
        <p:spPr>
          <a:xfrm>
            <a:off x="9606708" y="23179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A63C839-BFF2-9F40-8A3C-CABBBED3FB1E}"/>
              </a:ext>
            </a:extLst>
          </p:cNvPr>
          <p:cNvSpPr/>
          <p:nvPr/>
        </p:nvSpPr>
        <p:spPr>
          <a:xfrm>
            <a:off x="9606707" y="2433801"/>
            <a:ext cx="1941879" cy="1948717"/>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3"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2CB077-EE69-154F-A4A2-10CC2688D581}"/>
              </a:ext>
            </a:extLst>
          </p:cNvPr>
          <p:cNvSpPr/>
          <p:nvPr/>
        </p:nvSpPr>
        <p:spPr>
          <a:xfrm>
            <a:off x="9603964" y="4633056"/>
            <a:ext cx="1941878" cy="1948717"/>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4"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6029685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over_Vertical_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B75C65EA-E386-F047-81CD-C11593CFC6A3}"/>
              </a:ext>
            </a:extLst>
          </p:cNvPr>
          <p:cNvSpPr/>
          <p:nvPr/>
        </p:nvSpPr>
        <p:spPr>
          <a:xfrm>
            <a:off x="9606789" y="23179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l="-5082" t="-4891" r="-5274" b="-5079"/>
            </a:stretch>
          </a:blipFill>
          <a:ln w="947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A63C839-BFF2-9F40-8A3C-CABBBED3FB1E}"/>
              </a:ext>
            </a:extLst>
          </p:cNvPr>
          <p:cNvSpPr/>
          <p:nvPr/>
        </p:nvSpPr>
        <p:spPr>
          <a:xfrm>
            <a:off x="9606707" y="2433801"/>
            <a:ext cx="1939135" cy="1945963"/>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t="175" b="175"/>
            </a:stretch>
          </a:blipFill>
          <a:ln w="947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32CB077-EE69-154F-A4A2-10CC2688D581}"/>
              </a:ext>
            </a:extLst>
          </p:cNvPr>
          <p:cNvSpPr/>
          <p:nvPr/>
        </p:nvSpPr>
        <p:spPr>
          <a:xfrm>
            <a:off x="9584386" y="4635811"/>
            <a:ext cx="1961455" cy="1968363"/>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175" b="175"/>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2484778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ver_Vertical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F35D4C3-C00D-3D45-8AD4-1A4B5FC607A7}"/>
              </a:ext>
            </a:extLst>
          </p:cNvPr>
          <p:cNvSpPr/>
          <p:nvPr/>
        </p:nvSpPr>
        <p:spPr>
          <a:xfrm>
            <a:off x="9606708" y="231792"/>
            <a:ext cx="1939134" cy="1945962"/>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522D626-5B4A-9044-B4C0-36A9112DB0F3}"/>
              </a:ext>
            </a:extLst>
          </p:cNvPr>
          <p:cNvSpPr/>
          <p:nvPr/>
        </p:nvSpPr>
        <p:spPr>
          <a:xfrm>
            <a:off x="9606708" y="2433802"/>
            <a:ext cx="1939134" cy="1945962"/>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D9FCA-2BCF-0746-9880-DAAED5554090}"/>
              </a:ext>
            </a:extLst>
          </p:cNvPr>
          <p:cNvSpPr/>
          <p:nvPr/>
        </p:nvSpPr>
        <p:spPr>
          <a:xfrm>
            <a:off x="9606708" y="4635811"/>
            <a:ext cx="1939133" cy="1945962"/>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13139754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Cover_Vertical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F35D4C3-C00D-3D45-8AD4-1A4B5FC607A7}"/>
              </a:ext>
            </a:extLst>
          </p:cNvPr>
          <p:cNvSpPr/>
          <p:nvPr/>
        </p:nvSpPr>
        <p:spPr>
          <a:xfrm>
            <a:off x="9606708" y="231794"/>
            <a:ext cx="1939132" cy="1945960"/>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522D626-5B4A-9044-B4C0-36A9112DB0F3}"/>
              </a:ext>
            </a:extLst>
          </p:cNvPr>
          <p:cNvSpPr/>
          <p:nvPr/>
        </p:nvSpPr>
        <p:spPr>
          <a:xfrm>
            <a:off x="9606709" y="2433800"/>
            <a:ext cx="1939133" cy="1945961"/>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3"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D9FCA-2BCF-0746-9880-DAAED5554090}"/>
              </a:ext>
            </a:extLst>
          </p:cNvPr>
          <p:cNvSpPr/>
          <p:nvPr/>
        </p:nvSpPr>
        <p:spPr>
          <a:xfrm>
            <a:off x="9606707" y="4635811"/>
            <a:ext cx="1939133" cy="1945962"/>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4" cstate="screen">
              <a:extLst>
                <a:ext uri="{28A0092B-C50C-407E-A947-70E740481C1C}">
                  <a14:useLocalDpi xmlns:a14="http://schemas.microsoft.com/office/drawing/2010/main"/>
                </a:ext>
              </a:extLst>
            </a:blip>
            <a:stretch>
              <a:fillRect/>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5640330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over_Vertical_03">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F35D4C3-C00D-3D45-8AD4-1A4B5FC607A7}"/>
              </a:ext>
            </a:extLst>
          </p:cNvPr>
          <p:cNvSpPr/>
          <p:nvPr/>
        </p:nvSpPr>
        <p:spPr>
          <a:xfrm>
            <a:off x="9606707" y="231792"/>
            <a:ext cx="1956994" cy="1963885"/>
          </a:xfrm>
          <a:custGeom>
            <a:avLst/>
            <a:gdLst>
              <a:gd name="connsiteX0" fmla="*/ 901700 w 1803400"/>
              <a:gd name="connsiteY0" fmla="*/ 1809750 h 1809750"/>
              <a:gd name="connsiteX1" fmla="*/ 1803400 w 1803400"/>
              <a:gd name="connsiteY1" fmla="*/ 904875 h 1809750"/>
              <a:gd name="connsiteX2" fmla="*/ 1803400 w 1803400"/>
              <a:gd name="connsiteY2" fmla="*/ 904875 h 1809750"/>
              <a:gd name="connsiteX3" fmla="*/ 901700 w 1803400"/>
              <a:gd name="connsiteY3" fmla="*/ 0 h 1809750"/>
              <a:gd name="connsiteX4" fmla="*/ 0 w 1803400"/>
              <a:gd name="connsiteY4" fmla="*/ 904875 h 1809750"/>
              <a:gd name="connsiteX5" fmla="*/ 0 w 1803400"/>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1809750"/>
                </a:moveTo>
                <a:cubicBezTo>
                  <a:pt x="1399695" y="1809750"/>
                  <a:pt x="1803400" y="1404624"/>
                  <a:pt x="1803400" y="904875"/>
                </a:cubicBezTo>
                <a:lnTo>
                  <a:pt x="1803400" y="904875"/>
                </a:lnTo>
                <a:cubicBezTo>
                  <a:pt x="1803400" y="405126"/>
                  <a:pt x="1399695" y="0"/>
                  <a:pt x="901700" y="0"/>
                </a:cubicBezTo>
                <a:cubicBezTo>
                  <a:pt x="403705" y="0"/>
                  <a:pt x="0" y="405126"/>
                  <a:pt x="0" y="904875"/>
                </a:cubicBezTo>
                <a:lnTo>
                  <a:pt x="0" y="1809750"/>
                </a:lnTo>
                <a:close/>
              </a:path>
            </a:pathLst>
          </a:custGeo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175" b="175"/>
            </a:stretch>
          </a:blipFill>
          <a:ln w="9475"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522D626-5B4A-9044-B4C0-36A9112DB0F3}"/>
              </a:ext>
            </a:extLst>
          </p:cNvPr>
          <p:cNvSpPr/>
          <p:nvPr/>
        </p:nvSpPr>
        <p:spPr>
          <a:xfrm>
            <a:off x="9606707" y="2433801"/>
            <a:ext cx="1939132" cy="1945960"/>
          </a:xfrm>
          <a:custGeom>
            <a:avLst/>
            <a:gdLst>
              <a:gd name="connsiteX0" fmla="*/ 901700 w 1803400"/>
              <a:gd name="connsiteY0" fmla="*/ 0 h 1809750"/>
              <a:gd name="connsiteX1" fmla="*/ 0 w 1803400"/>
              <a:gd name="connsiteY1" fmla="*/ 904875 h 1809750"/>
              <a:gd name="connsiteX2" fmla="*/ 0 w 1803400"/>
              <a:gd name="connsiteY2" fmla="*/ 904875 h 1809750"/>
              <a:gd name="connsiteX3" fmla="*/ 901700 w 1803400"/>
              <a:gd name="connsiteY3" fmla="*/ 1809750 h 1809750"/>
              <a:gd name="connsiteX4" fmla="*/ 1803400 w 1803400"/>
              <a:gd name="connsiteY4" fmla="*/ 904875 h 1809750"/>
              <a:gd name="connsiteX5" fmla="*/ 1803400 w 1803400"/>
              <a:gd name="connsiteY5" fmla="*/ 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400" h="1809750">
                <a:moveTo>
                  <a:pt x="901700" y="0"/>
                </a:moveTo>
                <a:cubicBezTo>
                  <a:pt x="403705" y="0"/>
                  <a:pt x="0" y="405126"/>
                  <a:pt x="0" y="904875"/>
                </a:cubicBezTo>
                <a:lnTo>
                  <a:pt x="0" y="904875"/>
                </a:lnTo>
                <a:cubicBezTo>
                  <a:pt x="0" y="1404624"/>
                  <a:pt x="403705" y="1809750"/>
                  <a:pt x="901700" y="1809750"/>
                </a:cubicBezTo>
                <a:cubicBezTo>
                  <a:pt x="1399695" y="1809750"/>
                  <a:pt x="1803400" y="1404624"/>
                  <a:pt x="1803400" y="904875"/>
                </a:cubicBezTo>
                <a:lnTo>
                  <a:pt x="1803400" y="0"/>
                </a:lnTo>
                <a:close/>
              </a:path>
            </a:pathLst>
          </a:custGeom>
          <a: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l="-5377" t="-5185" r="-2" b="175"/>
            </a:stretch>
          </a:blipFill>
          <a:ln w="947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D5D9FCA-2BCF-0746-9880-DAAED5554090}"/>
              </a:ext>
            </a:extLst>
          </p:cNvPr>
          <p:cNvSpPr/>
          <p:nvPr/>
        </p:nvSpPr>
        <p:spPr>
          <a:xfrm>
            <a:off x="9606708" y="4635812"/>
            <a:ext cx="1939132" cy="1945961"/>
          </a:xfrm>
          <a:custGeom>
            <a:avLst/>
            <a:gdLst>
              <a:gd name="connsiteX0" fmla="*/ 1803400 w 1803399"/>
              <a:gd name="connsiteY0" fmla="*/ 904875 h 1809750"/>
              <a:gd name="connsiteX1" fmla="*/ 901700 w 1803399"/>
              <a:gd name="connsiteY1" fmla="*/ 0 h 1809750"/>
              <a:gd name="connsiteX2" fmla="*/ 901700 w 1803399"/>
              <a:gd name="connsiteY2" fmla="*/ 0 h 1809750"/>
              <a:gd name="connsiteX3" fmla="*/ 0 w 1803399"/>
              <a:gd name="connsiteY3" fmla="*/ 904875 h 1809750"/>
              <a:gd name="connsiteX4" fmla="*/ 901700 w 1803399"/>
              <a:gd name="connsiteY4" fmla="*/ 1809750 h 1809750"/>
              <a:gd name="connsiteX5" fmla="*/ 1803400 w 1803399"/>
              <a:gd name="connsiteY5" fmla="*/ 1809750 h 1809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3399" h="1809750">
                <a:moveTo>
                  <a:pt x="1803400" y="904875"/>
                </a:moveTo>
                <a:cubicBezTo>
                  <a:pt x="1803400" y="405126"/>
                  <a:pt x="1399695" y="0"/>
                  <a:pt x="901700" y="0"/>
                </a:cubicBezTo>
                <a:lnTo>
                  <a:pt x="901700" y="0"/>
                </a:lnTo>
                <a:cubicBezTo>
                  <a:pt x="403705" y="0"/>
                  <a:pt x="0" y="405126"/>
                  <a:pt x="0" y="904875"/>
                </a:cubicBezTo>
                <a:cubicBezTo>
                  <a:pt x="0" y="1404624"/>
                  <a:pt x="403705" y="1809750"/>
                  <a:pt x="901700" y="1809750"/>
                </a:cubicBezTo>
                <a:lnTo>
                  <a:pt x="1803400" y="1809750"/>
                </a:lnTo>
                <a:close/>
              </a:path>
            </a:pathLst>
          </a:custGeom>
          <a: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t="175" b="175"/>
            </a:stretch>
          </a:blipFill>
          <a:ln w="9475" cap="flat">
            <a:noFill/>
            <a:prstDash val="solid"/>
            <a:miter/>
          </a:ln>
        </p:spPr>
        <p:txBody>
          <a:bodyPr rtlCol="0" anchor="ctr"/>
          <a:lstStyle/>
          <a:p>
            <a:endParaRPr lang="en-US"/>
          </a:p>
        </p:txBody>
      </p:sp>
    </p:spTree>
    <p:extLst>
      <p:ext uri="{BB962C8B-B14F-4D97-AF65-F5344CB8AC3E}">
        <p14:creationId xmlns:p14="http://schemas.microsoft.com/office/powerpoint/2010/main" val="3662278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7038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4" name="Subtitle 2"/>
          <p:cNvSpPr>
            <a:spLocks noGrp="1"/>
          </p:cNvSpPr>
          <p:nvPr>
            <p:ph type="subTitle" idx="1"/>
          </p:nvPr>
        </p:nvSpPr>
        <p:spPr>
          <a:xfrm>
            <a:off x="412800" y="1810800"/>
            <a:ext cx="11323200" cy="1319400"/>
          </a:xfrm>
        </p:spPr>
        <p:txBody>
          <a:bodyPr lIns="360000">
            <a:normAutofit/>
          </a:bodyPr>
          <a:lstStyle>
            <a:lvl1pPr marL="0" indent="0" algn="l">
              <a:lnSpc>
                <a:spcPct val="100000"/>
              </a:lnSpc>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1416844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C639A-7CE7-B4AF-6962-1ED604CC6B9B}"/>
              </a:ext>
            </a:extLst>
          </p:cNvPr>
          <p:cNvSpPr>
            <a:spLocks noGrp="1"/>
          </p:cNvSpPr>
          <p:nvPr>
            <p:ph type="title"/>
          </p:nvPr>
        </p:nvSpPr>
        <p:spPr/>
        <p:txBody>
          <a:bodyPr/>
          <a:lstStyle/>
          <a:p>
            <a:r>
              <a:rPr lang="en-US"/>
              <a:t>Click to edit Master title style</a:t>
            </a:r>
            <a:endParaRPr lang="nl-BE"/>
          </a:p>
        </p:txBody>
      </p:sp>
      <p:sp>
        <p:nvSpPr>
          <p:cNvPr id="3" name="Text Placeholder 2">
            <a:extLst>
              <a:ext uri="{FF2B5EF4-FFF2-40B4-BE49-F238E27FC236}">
                <a16:creationId xmlns:a16="http://schemas.microsoft.com/office/drawing/2014/main" id="{98B52ACA-172A-CA73-49C3-AB158DF58BF8}"/>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Tree>
    <p:extLst>
      <p:ext uri="{BB962C8B-B14F-4D97-AF65-F5344CB8AC3E}">
        <p14:creationId xmlns:p14="http://schemas.microsoft.com/office/powerpoint/2010/main" val="1941429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2800" y="374650"/>
            <a:ext cx="11347401" cy="856800"/>
          </a:xfrm>
        </p:spPr>
        <p:txBody>
          <a:bodyPr>
            <a:noAutofit/>
          </a:bodyPr>
          <a:lstStyle/>
          <a:p>
            <a:r>
              <a:rPr lang="en-US"/>
              <a:t>Click to edit Master title style</a:t>
            </a:r>
            <a:endParaRPr lang="en-GB" dirty="0"/>
          </a:p>
        </p:txBody>
      </p:sp>
      <p:sp>
        <p:nvSpPr>
          <p:cNvPr id="5" name="Content Placeholder 4">
            <a:extLst>
              <a:ext uri="{FF2B5EF4-FFF2-40B4-BE49-F238E27FC236}">
                <a16:creationId xmlns:a16="http://schemas.microsoft.com/office/drawing/2014/main" id="{F02A1E40-0D5D-A445-B634-404AB2D4C3FB}"/>
              </a:ext>
            </a:extLst>
          </p:cNvPr>
          <p:cNvSpPr>
            <a:spLocks noGrp="1"/>
          </p:cNvSpPr>
          <p:nvPr>
            <p:ph sz="quarter" idx="10"/>
          </p:nvPr>
        </p:nvSpPr>
        <p:spPr>
          <a:xfrm>
            <a:off x="407988" y="1808163"/>
            <a:ext cx="11347401" cy="4357687"/>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4"/>
            <a:endParaRPr lang="en-GB" dirty="0"/>
          </a:p>
          <a:p>
            <a:pPr lvl="4"/>
            <a:endParaRPr lang="en-GB" dirty="0"/>
          </a:p>
          <a:p>
            <a:pPr lvl="4"/>
            <a:endParaRPr lang="en-GB" dirty="0"/>
          </a:p>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a:p>
            <a:pPr lvl="4"/>
            <a:endParaRPr lang="en-US" dirty="0"/>
          </a:p>
        </p:txBody>
      </p:sp>
    </p:spTree>
    <p:extLst>
      <p:ext uri="{BB962C8B-B14F-4D97-AF65-F5344CB8AC3E}">
        <p14:creationId xmlns:p14="http://schemas.microsoft.com/office/powerpoint/2010/main" val="295889795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Cover_Emphasis_0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4B4B44F1-E4ED-9442-B4FB-3810DDBB007A}"/>
              </a:ext>
            </a:extLst>
          </p:cNvPr>
          <p:cNvSpPr>
            <a:spLocks noChangeAspect="1"/>
          </p:cNvSpPr>
          <p:nvPr userDrawn="1"/>
        </p:nvSpPr>
        <p:spPr>
          <a:xfrm>
            <a:off x="7899730" y="951959"/>
            <a:ext cx="3494093" cy="3496872"/>
          </a:xfrm>
          <a:custGeom>
            <a:avLst/>
            <a:gdLst>
              <a:gd name="connsiteX0" fmla="*/ 1747047 w 3494093"/>
              <a:gd name="connsiteY0" fmla="*/ 0 h 3496872"/>
              <a:gd name="connsiteX1" fmla="*/ 0 w 3494093"/>
              <a:gd name="connsiteY1" fmla="*/ 1748436 h 3496872"/>
              <a:gd name="connsiteX2" fmla="*/ 1747047 w 3494093"/>
              <a:gd name="connsiteY2" fmla="*/ 3496873 h 3496872"/>
              <a:gd name="connsiteX3" fmla="*/ 1747047 w 3494093"/>
              <a:gd name="connsiteY3" fmla="*/ 3496873 h 3496872"/>
              <a:gd name="connsiteX4" fmla="*/ 3494094 w 3494093"/>
              <a:gd name="connsiteY4" fmla="*/ 1748436 h 3496872"/>
              <a:gd name="connsiteX5" fmla="*/ 3494094 w 3494093"/>
              <a:gd name="connsiteY5" fmla="*/ 0 h 349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4093" h="3496872">
                <a:moveTo>
                  <a:pt x="1747047" y="0"/>
                </a:moveTo>
                <a:cubicBezTo>
                  <a:pt x="782122" y="0"/>
                  <a:pt x="0" y="782821"/>
                  <a:pt x="0" y="1748436"/>
                </a:cubicBezTo>
                <a:cubicBezTo>
                  <a:pt x="0" y="2714052"/>
                  <a:pt x="782122" y="3496873"/>
                  <a:pt x="1747047" y="3496873"/>
                </a:cubicBezTo>
                <a:lnTo>
                  <a:pt x="1747047" y="3496873"/>
                </a:lnTo>
                <a:cubicBezTo>
                  <a:pt x="2711895" y="3496873"/>
                  <a:pt x="3494094" y="2714128"/>
                  <a:pt x="3494094" y="1748436"/>
                </a:cubicBezTo>
                <a:lnTo>
                  <a:pt x="3494094" y="0"/>
                </a:lnTo>
                <a:close/>
              </a:path>
            </a:pathLst>
          </a:custGeom>
          <a:blipFill>
            <a:blip r:embed="rId2" cstate="screen">
              <a:extLst>
                <a:ext uri="{28A0092B-C50C-407E-A947-70E740481C1C}">
                  <a14:useLocalDpi xmlns:a14="http://schemas.microsoft.com/office/drawing/2010/main"/>
                </a:ext>
              </a:extLst>
            </a:blip>
            <a:srcRect/>
            <a:stretch>
              <a:fillRect/>
            </a:stretch>
          </a:blipFill>
          <a:ln w="7602"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A4A0623A-D062-4B43-BB07-A4AB5177BEBD}"/>
              </a:ext>
            </a:extLst>
          </p:cNvPr>
          <p:cNvSpPr>
            <a:spLocks noChangeAspect="1"/>
          </p:cNvSpPr>
          <p:nvPr/>
        </p:nvSpPr>
        <p:spPr>
          <a:xfrm>
            <a:off x="7361597" y="4376094"/>
            <a:ext cx="2052833" cy="2054389"/>
          </a:xfrm>
          <a:custGeom>
            <a:avLst/>
            <a:gdLst>
              <a:gd name="connsiteX0" fmla="*/ 0 w 2052833"/>
              <a:gd name="connsiteY0" fmla="*/ 1027233 h 2054389"/>
              <a:gd name="connsiteX1" fmla="*/ 1026341 w 2052833"/>
              <a:gd name="connsiteY1" fmla="*/ 2054390 h 2054389"/>
              <a:gd name="connsiteX2" fmla="*/ 1026417 w 2052833"/>
              <a:gd name="connsiteY2" fmla="*/ 2054390 h 2054389"/>
              <a:gd name="connsiteX3" fmla="*/ 2052833 w 2052833"/>
              <a:gd name="connsiteY3" fmla="*/ 2054390 h 2054389"/>
              <a:gd name="connsiteX4" fmla="*/ 2052833 w 2052833"/>
              <a:gd name="connsiteY4" fmla="*/ 1027233 h 2054389"/>
              <a:gd name="connsiteX5" fmla="*/ 1026417 w 2052833"/>
              <a:gd name="connsiteY5" fmla="*/ 0 h 2054389"/>
              <a:gd name="connsiteX6" fmla="*/ 0 w 2052833"/>
              <a:gd name="connsiteY6" fmla="*/ 1027233 h 2054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52833" h="2054389">
                <a:moveTo>
                  <a:pt x="0" y="1027233"/>
                </a:moveTo>
                <a:cubicBezTo>
                  <a:pt x="0" y="1594516"/>
                  <a:pt x="459508" y="2054390"/>
                  <a:pt x="1026341" y="2054390"/>
                </a:cubicBezTo>
                <a:cubicBezTo>
                  <a:pt x="1026366" y="2054390"/>
                  <a:pt x="1026391" y="2054390"/>
                  <a:pt x="1026417" y="2054390"/>
                </a:cubicBezTo>
                <a:lnTo>
                  <a:pt x="2052833" y="2054390"/>
                </a:lnTo>
                <a:lnTo>
                  <a:pt x="2052833" y="1027233"/>
                </a:lnTo>
                <a:cubicBezTo>
                  <a:pt x="2052833" y="459908"/>
                  <a:pt x="1593291" y="0"/>
                  <a:pt x="1026417" y="0"/>
                </a:cubicBezTo>
                <a:cubicBezTo>
                  <a:pt x="459542" y="0"/>
                  <a:pt x="0" y="459908"/>
                  <a:pt x="0" y="1027233"/>
                </a:cubicBezTo>
              </a:path>
            </a:pathLst>
          </a:custGeom>
          <a:blipFill>
            <a:blip r:embed="rId3"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595049D2-B110-5541-AE53-10C30E744EA4}"/>
              </a:ext>
            </a:extLst>
          </p:cNvPr>
          <p:cNvSpPr>
            <a:spLocks noChangeAspect="1"/>
          </p:cNvSpPr>
          <p:nvPr/>
        </p:nvSpPr>
        <p:spPr>
          <a:xfrm>
            <a:off x="9578664" y="4602531"/>
            <a:ext cx="1026188" cy="1027004"/>
          </a:xfrm>
          <a:custGeom>
            <a:avLst/>
            <a:gdLst>
              <a:gd name="connsiteX0" fmla="*/ 513018 w 1026188"/>
              <a:gd name="connsiteY0" fmla="*/ 0 h 1027004"/>
              <a:gd name="connsiteX1" fmla="*/ 0 w 1026188"/>
              <a:gd name="connsiteY1" fmla="*/ 513578 h 1027004"/>
              <a:gd name="connsiteX2" fmla="*/ 513170 w 1026188"/>
              <a:gd name="connsiteY2" fmla="*/ 1027004 h 1027004"/>
              <a:gd name="connsiteX3" fmla="*/ 1026188 w 1026188"/>
              <a:gd name="connsiteY3" fmla="*/ 513502 h 1027004"/>
              <a:gd name="connsiteX4" fmla="*/ 1026188 w 1026188"/>
              <a:gd name="connsiteY4" fmla="*/ 0 h 1027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6188" h="1027004">
                <a:moveTo>
                  <a:pt x="513018" y="0"/>
                </a:moveTo>
                <a:cubicBezTo>
                  <a:pt x="229644" y="42"/>
                  <a:pt x="-42" y="229979"/>
                  <a:pt x="0" y="513578"/>
                </a:cubicBezTo>
                <a:cubicBezTo>
                  <a:pt x="42" y="797178"/>
                  <a:pt x="229796" y="1027047"/>
                  <a:pt x="513170" y="1027004"/>
                </a:cubicBezTo>
                <a:cubicBezTo>
                  <a:pt x="796515" y="1026962"/>
                  <a:pt x="1026188" y="797072"/>
                  <a:pt x="1026188" y="513502"/>
                </a:cubicBezTo>
                <a:lnTo>
                  <a:pt x="1026188" y="0"/>
                </a:lnTo>
                <a:close/>
              </a:path>
            </a:pathLst>
          </a:custGeom>
          <a:blipFill>
            <a:blip r:embed="rId4" cstate="screen">
              <a:extLst>
                <a:ext uri="{28A0092B-C50C-407E-A947-70E740481C1C}">
                  <a14:useLocalDpi xmlns:a14="http://schemas.microsoft.com/office/drawing/2010/main"/>
                </a:ext>
              </a:extLst>
            </a:blip>
            <a:stretch>
              <a:fillRect/>
            </a:stretch>
          </a:blipFill>
          <a:ln w="7602" cap="flat">
            <a:noFill/>
            <a:prstDash val="solid"/>
            <a:miter/>
          </a:ln>
        </p:spPr>
        <p:txBody>
          <a:bodyPr rtlCol="0" anchor="ctr"/>
          <a:lstStyle/>
          <a:p>
            <a:endParaRPr lang="en-US"/>
          </a:p>
        </p:txBody>
      </p:sp>
    </p:spTree>
    <p:extLst>
      <p:ext uri="{BB962C8B-B14F-4D97-AF65-F5344CB8AC3E}">
        <p14:creationId xmlns:p14="http://schemas.microsoft.com/office/powerpoint/2010/main" val="2862726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_Emphasis_01">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3E88B77-54A4-A043-9634-31271980303A}"/>
              </a:ext>
            </a:extLst>
          </p:cNvPr>
          <p:cNvSpPr txBox="1"/>
          <p:nvPr userDrawn="1"/>
        </p:nvSpPr>
        <p:spPr>
          <a:xfrm>
            <a:off x="293036" y="721360"/>
            <a:ext cx="6442409"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Instructions</a:t>
            </a:r>
          </a:p>
        </p:txBody>
      </p:sp>
      <p:sp>
        <p:nvSpPr>
          <p:cNvPr id="12" name="TextBox 11">
            <a:extLst>
              <a:ext uri="{FF2B5EF4-FFF2-40B4-BE49-F238E27FC236}">
                <a16:creationId xmlns:a16="http://schemas.microsoft.com/office/drawing/2014/main" id="{1A10665C-D3D8-A240-94B3-F254AE106DD6}"/>
              </a:ext>
            </a:extLst>
          </p:cNvPr>
          <p:cNvSpPr txBox="1"/>
          <p:nvPr userDrawn="1"/>
        </p:nvSpPr>
        <p:spPr>
          <a:xfrm>
            <a:off x="293036" y="1138456"/>
            <a:ext cx="6442409" cy="461665"/>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Select the ‘Replace image’ shape</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Ensure the ‘Lock aspect ratio’ box is ticked in the format pane</a:t>
            </a:r>
          </a:p>
        </p:txBody>
      </p:sp>
      <p:pic>
        <p:nvPicPr>
          <p:cNvPr id="13" name="Picture 12" descr="A screenshot of a cell phone&#10;&#10;Description automatically generated">
            <a:extLst>
              <a:ext uri="{FF2B5EF4-FFF2-40B4-BE49-F238E27FC236}">
                <a16:creationId xmlns:a16="http://schemas.microsoft.com/office/drawing/2014/main" id="{F2EFDC03-8C92-0849-A0B8-A706CE82EF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93036" y="1806998"/>
            <a:ext cx="3567936" cy="461665"/>
          </a:xfrm>
          <a:prstGeom prst="rect">
            <a:avLst/>
          </a:prstGeom>
        </p:spPr>
      </p:pic>
      <p:sp>
        <p:nvSpPr>
          <p:cNvPr id="14" name="TextBox 13">
            <a:extLst>
              <a:ext uri="{FF2B5EF4-FFF2-40B4-BE49-F238E27FC236}">
                <a16:creationId xmlns:a16="http://schemas.microsoft.com/office/drawing/2014/main" id="{F7346E41-F3D4-8748-8756-0905357348D7}"/>
              </a:ext>
            </a:extLst>
          </p:cNvPr>
          <p:cNvSpPr txBox="1"/>
          <p:nvPr userDrawn="1"/>
        </p:nvSpPr>
        <p:spPr>
          <a:xfrm>
            <a:off x="276994" y="2475540"/>
            <a:ext cx="6442409" cy="646331"/>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Go to the paint bucket tab in the format pane</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Tick ‘picture or texture fill’ </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Click insert… under picture source</a:t>
            </a:r>
          </a:p>
        </p:txBody>
      </p:sp>
      <p:pic>
        <p:nvPicPr>
          <p:cNvPr id="15" name="Picture 14" descr="A screenshot of a cell phone&#10;&#10;Description automatically generated">
            <a:extLst>
              <a:ext uri="{FF2B5EF4-FFF2-40B4-BE49-F238E27FC236}">
                <a16:creationId xmlns:a16="http://schemas.microsoft.com/office/drawing/2014/main" id="{4839A8FC-A8E8-8049-819F-B4F3084A82F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6994" y="3328749"/>
            <a:ext cx="2598286" cy="3084921"/>
          </a:xfrm>
          <a:prstGeom prst="rect">
            <a:avLst/>
          </a:prstGeom>
        </p:spPr>
      </p:pic>
      <p:sp>
        <p:nvSpPr>
          <p:cNvPr id="16" name="TextBox 15">
            <a:extLst>
              <a:ext uri="{FF2B5EF4-FFF2-40B4-BE49-F238E27FC236}">
                <a16:creationId xmlns:a16="http://schemas.microsoft.com/office/drawing/2014/main" id="{2CC15F65-D3FB-504D-93FE-61DF636BE71E}"/>
              </a:ext>
            </a:extLst>
          </p:cNvPr>
          <p:cNvSpPr txBox="1"/>
          <p:nvPr userDrawn="1"/>
        </p:nvSpPr>
        <p:spPr>
          <a:xfrm>
            <a:off x="5749591" y="1138456"/>
            <a:ext cx="6442409" cy="1200329"/>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Find the image you want to insert – either a photo or the icons in squares</a:t>
            </a:r>
          </a:p>
          <a:p>
            <a:pPr marL="285750" indent="-285750">
              <a:buFont typeface="Arial" panose="020B0604020202020204" pitchFamily="34" charset="0"/>
              <a:buChar char="•"/>
            </a:pPr>
            <a:r>
              <a:rPr lang="en-US" sz="1200" dirty="0">
                <a:latin typeface="Arial" panose="020B0604020202020204" pitchFamily="34" charset="0"/>
                <a:cs typeface="Arial" panose="020B0604020202020204" pitchFamily="34" charset="0"/>
              </a:rPr>
              <a:t>If you have inserted a photo, click on the crop icon on the Picture format tab at the top and select ‘fill’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latin typeface="Arial" panose="020B0604020202020204" pitchFamily="34" charset="0"/>
                <a:cs typeface="Arial" panose="020B0604020202020204" pitchFamily="34" charset="0"/>
              </a:rPr>
              <a:t>If you have inserted an icon, click on the crop icon on the Picture format tab at the top and select ‘fit’</a:t>
            </a:r>
          </a:p>
          <a:p>
            <a:pPr marL="285750" indent="-285750">
              <a:buFont typeface="Arial" panose="020B0604020202020204" pitchFamily="34" charset="0"/>
              <a:buChar char="•"/>
            </a:pPr>
            <a:endParaRPr lang="en-US" sz="1200" dirty="0">
              <a:latin typeface="Arial" panose="020B0604020202020204" pitchFamily="34" charset="0"/>
              <a:cs typeface="Arial" panose="020B0604020202020204" pitchFamily="34" charset="0"/>
            </a:endParaRPr>
          </a:p>
        </p:txBody>
      </p:sp>
      <p:pic>
        <p:nvPicPr>
          <p:cNvPr id="17" name="Picture 16" descr="A screenshot of a cell phone&#10;&#10;Description automatically generated">
            <a:extLst>
              <a:ext uri="{FF2B5EF4-FFF2-40B4-BE49-F238E27FC236}">
                <a16:creationId xmlns:a16="http://schemas.microsoft.com/office/drawing/2014/main" id="{0B07F2B7-3392-594D-BC8B-CED89443E9C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749591" y="2274603"/>
            <a:ext cx="2101516" cy="1715030"/>
          </a:xfrm>
          <a:prstGeom prst="rect">
            <a:avLst/>
          </a:prstGeom>
        </p:spPr>
      </p:pic>
      <p:pic>
        <p:nvPicPr>
          <p:cNvPr id="18" name="Picture 17">
            <a:extLst>
              <a:ext uri="{FF2B5EF4-FFF2-40B4-BE49-F238E27FC236}">
                <a16:creationId xmlns:a16="http://schemas.microsoft.com/office/drawing/2014/main" id="{C3EB2BA3-F99F-1149-B648-15C31476BE7C}"/>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8211801" y="2274603"/>
            <a:ext cx="1957644" cy="1715030"/>
          </a:xfrm>
          <a:prstGeom prst="rect">
            <a:avLst/>
          </a:prstGeom>
        </p:spPr>
      </p:pic>
    </p:spTree>
    <p:extLst>
      <p:ext uri="{BB962C8B-B14F-4D97-AF65-F5344CB8AC3E}">
        <p14:creationId xmlns:p14="http://schemas.microsoft.com/office/powerpoint/2010/main" val="2852319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slideLayout" Target="../slideLayouts/slideLayout33.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29" Type="http://schemas.openxmlformats.org/officeDocument/2006/relationships/slideLayout" Target="../slideLayouts/slideLayout36.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31" Type="http://schemas.openxmlformats.org/officeDocument/2006/relationships/image" Target="../media/image2.emf"/><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2800" y="374650"/>
            <a:ext cx="11347400" cy="856800"/>
          </a:xfrm>
          <a:prstGeom prst="rect">
            <a:avLst/>
          </a:prstGeom>
        </p:spPr>
        <p:txBody>
          <a:bodyPr vert="horz" lIns="0" tIns="45720" rIns="91440" bIns="45720" rtlCol="0" anchor="ctr">
            <a:noAutofit/>
          </a:bodyPr>
          <a:lstStyle/>
          <a:p>
            <a:r>
              <a:rPr lang="en-GB" dirty="0"/>
              <a:t>Click to edit Master title style</a:t>
            </a:r>
          </a:p>
        </p:txBody>
      </p:sp>
      <p:sp>
        <p:nvSpPr>
          <p:cNvPr id="3" name="Text Placeholder 2"/>
          <p:cNvSpPr>
            <a:spLocks noGrp="1"/>
          </p:cNvSpPr>
          <p:nvPr>
            <p:ph type="body" idx="1"/>
          </p:nvPr>
        </p:nvSpPr>
        <p:spPr>
          <a:xfrm>
            <a:off x="412800" y="1810800"/>
            <a:ext cx="11323200" cy="4341600"/>
          </a:xfrm>
          <a:prstGeom prst="rect">
            <a:avLst/>
          </a:prstGeom>
        </p:spPr>
        <p:txBody>
          <a:bodyPr vert="horz" lIns="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Line 8"/>
          <p:cNvSpPr>
            <a:spLocks noChangeShapeType="1"/>
          </p:cNvSpPr>
          <p:nvPr/>
        </p:nvSpPr>
        <p:spPr bwMode="auto">
          <a:xfrm>
            <a:off x="431800" y="1245697"/>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sp>
        <p:nvSpPr>
          <p:cNvPr id="35" name="Line 8"/>
          <p:cNvSpPr>
            <a:spLocks noChangeShapeType="1"/>
          </p:cNvSpPr>
          <p:nvPr/>
        </p:nvSpPr>
        <p:spPr bwMode="auto">
          <a:xfrm>
            <a:off x="431800" y="6309320"/>
            <a:ext cx="11328400" cy="0"/>
          </a:xfrm>
          <a:prstGeom prst="line">
            <a:avLst/>
          </a:prstGeom>
          <a:noFill/>
          <a:ln w="19050" cap="rnd">
            <a:solidFill>
              <a:srgbClr val="C9C1B8"/>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fontScale="25000" lnSpcReduction="20000"/>
          </a:bodyPr>
          <a:lstStyle/>
          <a:p>
            <a:endParaRPr lang="en-GB" sz="1800" dirty="0">
              <a:solidFill>
                <a:srgbClr val="000000"/>
              </a:solidFill>
            </a:endParaRPr>
          </a:p>
        </p:txBody>
      </p:sp>
      <p:sp>
        <p:nvSpPr>
          <p:cNvPr id="8" name="txtOST">
            <a:extLst>
              <a:ext uri="{FF2B5EF4-FFF2-40B4-BE49-F238E27FC236}">
                <a16:creationId xmlns:a16="http://schemas.microsoft.com/office/drawing/2014/main" id="{859B00D4-BD67-494C-9971-449A4193C482}"/>
              </a:ext>
            </a:extLst>
          </p:cNvPr>
          <p:cNvSpPr txBox="1">
            <a:spLocks noChangeArrowheads="1"/>
          </p:cNvSpPr>
          <p:nvPr userDrawn="1"/>
        </p:nvSpPr>
        <p:spPr bwMode="gray">
          <a:xfrm>
            <a:off x="7913716" y="6392202"/>
            <a:ext cx="3821993"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bIns="0" anchor="ctr">
            <a:noAutofit/>
          </a:bodyPr>
          <a:lstStyle>
            <a:lvl1pPr eaLnBrk="0" hangingPunct="0">
              <a:defRPr sz="1200" b="1">
                <a:solidFill>
                  <a:schemeClr val="tx1"/>
                </a:solidFill>
                <a:latin typeface="TradeGothic" pitchFamily="2" charset="0"/>
                <a:cs typeface="Arial" charset="0"/>
              </a:defRPr>
            </a:lvl1pPr>
            <a:lvl2pPr marL="742950" indent="-285750" eaLnBrk="0" hangingPunct="0">
              <a:defRPr sz="1200" b="1">
                <a:solidFill>
                  <a:schemeClr val="tx1"/>
                </a:solidFill>
                <a:latin typeface="TradeGothic" pitchFamily="2" charset="0"/>
                <a:cs typeface="Arial" charset="0"/>
              </a:defRPr>
            </a:lvl2pPr>
            <a:lvl3pPr marL="1143000" indent="-228600" eaLnBrk="0" hangingPunct="0">
              <a:defRPr sz="1200" b="1">
                <a:solidFill>
                  <a:schemeClr val="tx1"/>
                </a:solidFill>
                <a:latin typeface="TradeGothic" pitchFamily="2" charset="0"/>
                <a:cs typeface="Arial" charset="0"/>
              </a:defRPr>
            </a:lvl3pPr>
            <a:lvl4pPr marL="1600200" indent="-228600" eaLnBrk="0" hangingPunct="0">
              <a:defRPr sz="1200" b="1">
                <a:solidFill>
                  <a:schemeClr val="tx1"/>
                </a:solidFill>
                <a:latin typeface="TradeGothic" pitchFamily="2" charset="0"/>
                <a:cs typeface="Arial" charset="0"/>
              </a:defRPr>
            </a:lvl4pPr>
            <a:lvl5pPr marL="2057400" indent="-228600" eaLnBrk="0" hangingPunct="0">
              <a:defRPr sz="1200" b="1">
                <a:solidFill>
                  <a:schemeClr val="tx1"/>
                </a:solidFill>
                <a:latin typeface="TradeGothic" pitchFamily="2" charset="0"/>
                <a:cs typeface="Arial" charset="0"/>
              </a:defRPr>
            </a:lvl5pPr>
            <a:lvl6pPr marL="2514600" indent="-228600" eaLnBrk="0" fontAlgn="base" hangingPunct="0">
              <a:spcBef>
                <a:spcPct val="0"/>
              </a:spcBef>
              <a:spcAft>
                <a:spcPct val="0"/>
              </a:spcAft>
              <a:defRPr sz="1200" b="1">
                <a:solidFill>
                  <a:schemeClr val="tx1"/>
                </a:solidFill>
                <a:latin typeface="TradeGothic" pitchFamily="2" charset="0"/>
                <a:cs typeface="Arial" charset="0"/>
              </a:defRPr>
            </a:lvl6pPr>
            <a:lvl7pPr marL="2971800" indent="-228600" eaLnBrk="0" fontAlgn="base" hangingPunct="0">
              <a:spcBef>
                <a:spcPct val="0"/>
              </a:spcBef>
              <a:spcAft>
                <a:spcPct val="0"/>
              </a:spcAft>
              <a:defRPr sz="1200" b="1">
                <a:solidFill>
                  <a:schemeClr val="tx1"/>
                </a:solidFill>
                <a:latin typeface="TradeGothic" pitchFamily="2" charset="0"/>
                <a:cs typeface="Arial" charset="0"/>
              </a:defRPr>
            </a:lvl7pPr>
            <a:lvl8pPr marL="3429000" indent="-228600" eaLnBrk="0" fontAlgn="base" hangingPunct="0">
              <a:spcBef>
                <a:spcPct val="0"/>
              </a:spcBef>
              <a:spcAft>
                <a:spcPct val="0"/>
              </a:spcAft>
              <a:defRPr sz="1200" b="1">
                <a:solidFill>
                  <a:schemeClr val="tx1"/>
                </a:solidFill>
                <a:latin typeface="TradeGothic" pitchFamily="2" charset="0"/>
                <a:cs typeface="Arial" charset="0"/>
              </a:defRPr>
            </a:lvl8pPr>
            <a:lvl9pPr marL="3886200" indent="-228600" eaLnBrk="0" fontAlgn="base" hangingPunct="0">
              <a:spcBef>
                <a:spcPct val="0"/>
              </a:spcBef>
              <a:spcAft>
                <a:spcPct val="0"/>
              </a:spcAft>
              <a:defRPr sz="1200" b="1">
                <a:solidFill>
                  <a:schemeClr val="tx1"/>
                </a:solidFill>
                <a:latin typeface="TradeGothic" pitchFamily="2" charset="0"/>
                <a:cs typeface="Arial" charset="0"/>
              </a:defRPr>
            </a:lvl9pPr>
          </a:lstStyle>
          <a:p>
            <a:pPr algn="r" eaLnBrk="1" hangingPunct="1">
              <a:defRPr/>
            </a:pPr>
            <a:r>
              <a:rPr lang="en-GB" sz="1000" b="0" dirty="0">
                <a:solidFill>
                  <a:srgbClr val="5F5F5F"/>
                </a:solidFill>
                <a:latin typeface="+mn-lt"/>
              </a:rPr>
              <a:t>ULB LL.M. – ESG class – </a:t>
            </a:r>
            <a:r>
              <a:rPr lang="en-BE" sz="1000" b="0" dirty="0">
                <a:solidFill>
                  <a:srgbClr val="5F5F5F"/>
                </a:solidFill>
                <a:latin typeface="+mn-lt"/>
              </a:rPr>
              <a:t>Backlash and recalibration</a:t>
            </a:r>
            <a:r>
              <a:rPr lang="en-GB" sz="1000" b="0" dirty="0">
                <a:solidFill>
                  <a:srgbClr val="5F5F5F"/>
                </a:solidFill>
                <a:latin typeface="+mn-lt"/>
              </a:rPr>
              <a:t>│</a:t>
            </a:r>
            <a:r>
              <a:rPr lang="en-GB" sz="1000" b="0" dirty="0">
                <a:solidFill>
                  <a:srgbClr val="AF005F"/>
                </a:solidFill>
                <a:latin typeface="+mn-lt"/>
              </a:rPr>
              <a:t> </a:t>
            </a:r>
            <a:fld id="{8EAB7392-4051-4374-8DC4-AED0CB5C2E1B}" type="slidenum">
              <a:rPr lang="en-GB" sz="1000" b="0" smtClean="0">
                <a:solidFill>
                  <a:srgbClr val="5F5F5F"/>
                </a:solidFill>
                <a:latin typeface="+mn-lt"/>
              </a:rPr>
              <a:pPr algn="r" eaLnBrk="1" hangingPunct="1">
                <a:defRPr/>
              </a:pPr>
              <a:t>‹#›</a:t>
            </a:fld>
            <a:endParaRPr lang="en-GB" sz="1000" b="0" dirty="0">
              <a:solidFill>
                <a:srgbClr val="5F5F5F"/>
              </a:solidFill>
              <a:latin typeface="+mn-lt"/>
            </a:endParaRPr>
          </a:p>
        </p:txBody>
      </p:sp>
      <p:pic>
        <p:nvPicPr>
          <p:cNvPr id="5" name="Picture 4">
            <a:extLst>
              <a:ext uri="{FF2B5EF4-FFF2-40B4-BE49-F238E27FC236}">
                <a16:creationId xmlns:a16="http://schemas.microsoft.com/office/drawing/2014/main" id="{65EA35AB-9991-44F0-A53A-C65D4F546B56}"/>
              </a:ext>
            </a:extLst>
          </p:cNvPr>
          <p:cNvPicPr>
            <a:picLocks/>
          </p:cNvPicPr>
          <p:nvPr userDrawn="1"/>
        </p:nvPicPr>
        <p:blipFill>
          <a:blip r:embed="rId9"/>
          <a:stretch>
            <a:fillRect/>
          </a:stretch>
        </p:blipFill>
        <p:spPr>
          <a:xfrm>
            <a:off x="431800" y="6407150"/>
            <a:ext cx="1014984" cy="164592"/>
          </a:xfrm>
          <a:prstGeom prst="rect">
            <a:avLst/>
          </a:prstGeom>
        </p:spPr>
      </p:pic>
    </p:spTree>
    <p:extLst>
      <p:ext uri="{BB962C8B-B14F-4D97-AF65-F5344CB8AC3E}">
        <p14:creationId xmlns:p14="http://schemas.microsoft.com/office/powerpoint/2010/main" val="310667452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65" r:id="rId6"/>
    <p:sldLayoutId id="2147483766" r:id="rId7"/>
  </p:sldLayoutIdLst>
  <p:hf sldNum="0" hdr="0" ftr="0" dt="0"/>
  <p:txStyles>
    <p:title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p:titleStyle>
    <p:body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E673E2F-2524-0441-8D6C-2FBED8384D0A}"/>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a:xfrm>
            <a:off x="413755" y="266701"/>
            <a:ext cx="1626100" cy="308335"/>
          </a:xfrm>
          <a:prstGeom prst="rect">
            <a:avLst/>
          </a:prstGeom>
        </p:spPr>
      </p:pic>
    </p:spTree>
    <p:extLst>
      <p:ext uri="{BB962C8B-B14F-4D97-AF65-F5344CB8AC3E}">
        <p14:creationId xmlns:p14="http://schemas.microsoft.com/office/powerpoint/2010/main" val="1110218392"/>
      </p:ext>
    </p:extLst>
  </p:cSld>
  <p:clrMap bg1="lt1" tx1="dk1" bg2="lt2" tx2="dk2" accent1="accent1" accent2="accent2" accent3="accent3" accent4="accent4" accent5="accent5" accent6="accent6" hlink="hlink" folHlink="folHlink"/>
  <p:sldLayoutIdLst>
    <p:sldLayoutId id="2147483714"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 id="2147483749" r:id="rId22"/>
    <p:sldLayoutId id="2147483750" r:id="rId23"/>
    <p:sldLayoutId id="2147483751" r:id="rId24"/>
    <p:sldLayoutId id="2147483752" r:id="rId25"/>
    <p:sldLayoutId id="2147483753" r:id="rId26"/>
    <p:sldLayoutId id="2147483754" r:id="rId27"/>
    <p:sldLayoutId id="2147483755" r:id="rId28"/>
    <p:sldLayoutId id="2147483756" r:id="rId29"/>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11.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notesSlide" Target="../notesSlides/notesSlide9.xml"/><Relationship Id="rId7"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slideLayout" Target="../slideLayouts/slideLayout3.xml"/><Relationship Id="rId1" Type="http://schemas.openxmlformats.org/officeDocument/2006/relationships/tags" Target="../tags/tag4.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5.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6.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notesSlide" Target="../notesSlides/notesSlide12.xml"/><Relationship Id="rId7" Type="http://schemas.openxmlformats.org/officeDocument/2006/relationships/image" Target="../media/image101.png"/><Relationship Id="rId2" Type="http://schemas.openxmlformats.org/officeDocument/2006/relationships/slideLayout" Target="../slideLayouts/slideLayout3.xml"/><Relationship Id="rId1" Type="http://schemas.openxmlformats.org/officeDocument/2006/relationships/tags" Target="../tags/tag7.xml"/><Relationship Id="rId6" Type="http://schemas.openxmlformats.org/officeDocument/2006/relationships/image" Target="../media/image100.png"/><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image" Target="../media/image103.png"/><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notesSlide" Target="../notesSlides/notesSlide14.xml"/><Relationship Id="rId7" Type="http://schemas.openxmlformats.org/officeDocument/2006/relationships/image" Target="../media/image105.png"/><Relationship Id="rId2" Type="http://schemas.openxmlformats.org/officeDocument/2006/relationships/slideLayout" Target="../slideLayouts/slideLayout3.xml"/><Relationship Id="rId1" Type="http://schemas.openxmlformats.org/officeDocument/2006/relationships/tags" Target="../tags/tag9.xml"/><Relationship Id="rId6" Type="http://schemas.openxmlformats.org/officeDocument/2006/relationships/image" Target="../media/image104.png"/><Relationship Id="rId11" Type="http://schemas.openxmlformats.org/officeDocument/2006/relationships/image" Target="../media/image109.png"/><Relationship Id="rId5" Type="http://schemas.openxmlformats.org/officeDocument/2006/relationships/image" Target="../media/image88.jpeg"/><Relationship Id="rId10" Type="http://schemas.openxmlformats.org/officeDocument/2006/relationships/image" Target="../media/image108.pn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9" Type="http://schemas.openxmlformats.org/officeDocument/2006/relationships/image" Target="../media/image107.png"/></Relationships>
</file>

<file path=ppt/slides/_rels/slide17.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11.png"/><Relationship Id="rId4" Type="http://schemas.openxmlformats.org/officeDocument/2006/relationships/image" Target="../media/image88.jpeg"/></Relationships>
</file>

<file path=ppt/slides/_rels/slide19.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3.png"/><Relationship Id="rId5" Type="http://schemas.openxmlformats.org/officeDocument/2006/relationships/image" Target="../media/image112.jpeg"/><Relationship Id="rId4" Type="http://schemas.openxmlformats.org/officeDocument/2006/relationships/image" Target="../media/image88.jpeg"/></Relationships>
</file>

<file path=ppt/slides/_rels/slide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14.jpeg"/><Relationship Id="rId4" Type="http://schemas.openxmlformats.org/officeDocument/2006/relationships/image" Target="../media/image88.jpeg"/></Relationships>
</file>

<file path=ppt/slides/_rels/slide21.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22.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115.jpeg"/><Relationship Id="rId4" Type="http://schemas.openxmlformats.org/officeDocument/2006/relationships/image" Target="../media/image88.jpeg"/></Relationships>
</file>

<file path=ppt/slides/_rels/slide2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25.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17.png"/><Relationship Id="rId4" Type="http://schemas.openxmlformats.org/officeDocument/2006/relationships/image" Target="../media/image88.jpeg"/></Relationships>
</file>

<file path=ppt/slides/_rels/slide27.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28.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29.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3.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88.jpeg"/></Relationships>
</file>

<file path=ppt/slides/_rels/slide30.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31.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88.jpeg"/></Relationships>
</file>

<file path=ppt/slides/_rels/slide3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 Id="rId4" Type="http://schemas.openxmlformats.org/officeDocument/2006/relationships/image" Target="../media/image121.png"/></Relationships>
</file>

<file path=ppt/slides/_rels/slide3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 Id="rId4" Type="http://schemas.openxmlformats.org/officeDocument/2006/relationships/image" Target="../media/image122.png"/></Relationships>
</file>

<file path=ppt/slides/_rels/slide3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1" Type="http://schemas.openxmlformats.org/officeDocument/2006/relationships/slideLayout" Target="../slideLayouts/slideLayout2.xml"/><Relationship Id="rId4" Type="http://schemas.openxmlformats.org/officeDocument/2006/relationships/image" Target="../media/image123.png"/></Relationships>
</file>

<file path=ppt/slides/_rels/slide39.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8.jpeg"/><Relationship Id="rId4"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8.jpeg"/></Relationships>
</file>

<file path=ppt/slides/_rels/slide6.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88.jpeg"/></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94.jpeg"/><Relationship Id="rId4" Type="http://schemas.openxmlformats.org/officeDocument/2006/relationships/image" Target="../media/image88.jpeg"/></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2ahUKEwig6pXostblAhVwMewKHUI5D40QjRx6BAgBEAQ&amp;url=https://www.facebook.com/BrusselsLlmULB/photos/countdown-for-the-welcome-session-of-monday-3rd-october-for-the-llm-in-internati/1065861063469456/&amp;psig=AOvVaw34PYH4U9WDUOitwTAdoQoj&amp;ust=1573157571899210"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8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8B322-EE83-4244-A652-0318045BFD8D}"/>
              </a:ext>
            </a:extLst>
          </p:cNvPr>
          <p:cNvSpPr txBox="1">
            <a:spLocks/>
          </p:cNvSpPr>
          <p:nvPr/>
        </p:nvSpPr>
        <p:spPr>
          <a:xfrm>
            <a:off x="403805" y="2080918"/>
            <a:ext cx="5854119" cy="512956"/>
          </a:xfrm>
          <a:prstGeom prst="rect">
            <a:avLst/>
          </a:prstGeom>
        </p:spPr>
        <p:txBody>
          <a:bodyPr lIns="0">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dirty="0">
                <a:solidFill>
                  <a:schemeClr val="bg2"/>
                </a:solidFill>
                <a:latin typeface="Arial" panose="020B0604020202020204" pitchFamily="34" charset="0"/>
                <a:cs typeface="Arial" panose="020B0604020202020204" pitchFamily="34" charset="0"/>
              </a:rPr>
              <a:t>“</a:t>
            </a:r>
            <a:r>
              <a:rPr lang="en-BE" sz="3200" dirty="0">
                <a:solidFill>
                  <a:schemeClr val="bg2"/>
                </a:solidFill>
                <a:latin typeface="Arial" panose="020B0604020202020204" pitchFamily="34" charset="0"/>
                <a:cs typeface="Arial" panose="020B0604020202020204" pitchFamily="34" charset="0"/>
              </a:rPr>
              <a:t>B</a:t>
            </a:r>
            <a:r>
              <a:rPr lang="en-GB" sz="3200" dirty="0" err="1">
                <a:solidFill>
                  <a:schemeClr val="bg2"/>
                </a:solidFill>
                <a:latin typeface="Arial" panose="020B0604020202020204" pitchFamily="34" charset="0"/>
                <a:cs typeface="Arial" panose="020B0604020202020204" pitchFamily="34" charset="0"/>
              </a:rPr>
              <a:t>acklash</a:t>
            </a:r>
            <a:r>
              <a:rPr lang="en-GB" sz="3200" dirty="0">
                <a:solidFill>
                  <a:schemeClr val="bg2"/>
                </a:solidFill>
                <a:latin typeface="Arial" panose="020B0604020202020204" pitchFamily="34" charset="0"/>
                <a:cs typeface="Arial" panose="020B0604020202020204" pitchFamily="34" charset="0"/>
              </a:rPr>
              <a:t>” and </a:t>
            </a:r>
            <a:r>
              <a:rPr lang="en-BE" sz="3200" dirty="0">
                <a:solidFill>
                  <a:schemeClr val="bg2"/>
                </a:solidFill>
                <a:latin typeface="Arial" panose="020B0604020202020204" pitchFamily="34" charset="0"/>
                <a:cs typeface="Arial" panose="020B0604020202020204" pitchFamily="34" charset="0"/>
              </a:rPr>
              <a:t>“recalibration”</a:t>
            </a:r>
            <a:endParaRPr lang="en-GB" sz="3200" dirty="0">
              <a:solidFill>
                <a:schemeClr val="bg2"/>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C5EA1FFE-4F53-447D-A82F-A0A6A9F9C8ED}"/>
              </a:ext>
            </a:extLst>
          </p:cNvPr>
          <p:cNvSpPr txBox="1">
            <a:spLocks/>
          </p:cNvSpPr>
          <p:nvPr/>
        </p:nvSpPr>
        <p:spPr>
          <a:xfrm>
            <a:off x="403805" y="3677730"/>
            <a:ext cx="6697391" cy="727279"/>
          </a:xfrm>
          <a:prstGeom prst="rect">
            <a:avLst/>
          </a:prstGeom>
        </p:spPr>
        <p:txBody>
          <a:bodyPr vert="horz" lIns="0" tIns="45720" rIns="91440" bIns="45720" rtlCol="0" anchor="t" anchorCtr="0">
            <a:noAutofit/>
          </a:bodyPr>
          <a:lstStyle>
            <a:lvl1pPr marL="0" indent="0" algn="l" defTabSz="914400" rtl="0" eaLnBrk="1" latinLnBrk="0" hangingPunct="1">
              <a:spcBef>
                <a:spcPct val="0"/>
              </a:spcBef>
              <a:buNone/>
              <a:defRPr sz="2800" kern="1200">
                <a:solidFill>
                  <a:schemeClr val="tx1"/>
                </a:solidFill>
                <a:latin typeface="Arial" pitchFamily="34" charset="0"/>
                <a:ea typeface="+mj-ea"/>
                <a:cs typeface="Arial" pitchFamily="34" charset="0"/>
              </a:defRPr>
            </a:lvl1pPr>
          </a:lstStyle>
          <a:p>
            <a:pPr>
              <a:spcAft>
                <a:spcPts val="600"/>
              </a:spcAft>
            </a:pPr>
            <a:r>
              <a:rPr lang="en-GB" sz="2000" dirty="0">
                <a:solidFill>
                  <a:schemeClr val="tx2"/>
                </a:solidFill>
              </a:rPr>
              <a:t>ULB, </a:t>
            </a:r>
            <a:r>
              <a:rPr lang="en-BE" sz="2000" dirty="0">
                <a:solidFill>
                  <a:schemeClr val="tx2"/>
                </a:solidFill>
              </a:rPr>
              <a:t>9</a:t>
            </a:r>
            <a:r>
              <a:rPr lang="en-GB" sz="2000" dirty="0">
                <a:solidFill>
                  <a:schemeClr val="tx2"/>
                </a:solidFill>
              </a:rPr>
              <a:t> December 202</a:t>
            </a:r>
            <a:r>
              <a:rPr lang="en-BE" sz="2000" dirty="0">
                <a:solidFill>
                  <a:schemeClr val="tx2"/>
                </a:solidFill>
              </a:rPr>
              <a:t>5</a:t>
            </a:r>
            <a:endParaRPr lang="en-GB" sz="2000" dirty="0">
              <a:solidFill>
                <a:schemeClr val="tx2"/>
              </a:solidFill>
            </a:endParaRPr>
          </a:p>
        </p:txBody>
      </p:sp>
      <p:sp>
        <p:nvSpPr>
          <p:cNvPr id="9" name="Rectangle 8">
            <a:extLst>
              <a:ext uri="{FF2B5EF4-FFF2-40B4-BE49-F238E27FC236}">
                <a16:creationId xmlns:a16="http://schemas.microsoft.com/office/drawing/2014/main" id="{77B2D2E8-4C32-4679-918E-2169837C5CF3}"/>
              </a:ext>
            </a:extLst>
          </p:cNvPr>
          <p:cNvSpPr/>
          <p:nvPr/>
        </p:nvSpPr>
        <p:spPr>
          <a:xfrm>
            <a:off x="318782" y="1115736"/>
            <a:ext cx="7145371" cy="394282"/>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itle 1">
            <a:extLst>
              <a:ext uri="{FF2B5EF4-FFF2-40B4-BE49-F238E27FC236}">
                <a16:creationId xmlns:a16="http://schemas.microsoft.com/office/drawing/2014/main" id="{60DEE940-E619-40D7-8402-F3069CDCFBFA}"/>
              </a:ext>
            </a:extLst>
          </p:cNvPr>
          <p:cNvSpPr txBox="1">
            <a:spLocks/>
          </p:cNvSpPr>
          <p:nvPr/>
        </p:nvSpPr>
        <p:spPr>
          <a:xfrm>
            <a:off x="403805" y="4405009"/>
            <a:ext cx="8093698" cy="512956"/>
          </a:xfrm>
          <a:prstGeom prst="rect">
            <a:avLst/>
          </a:prstGeom>
        </p:spPr>
        <p:txBody>
          <a:bodyPr lIns="0">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1800" dirty="0">
              <a:latin typeface="Arial" panose="020B0604020202020204" pitchFamily="34" charset="0"/>
              <a:cs typeface="Arial" panose="020B0604020202020204" pitchFamily="34" charset="0"/>
            </a:endParaRPr>
          </a:p>
        </p:txBody>
      </p:sp>
      <p:pic>
        <p:nvPicPr>
          <p:cNvPr id="3" name="Picture 2" descr="Image result for ulb llm international business law">
            <a:hlinkClick r:id="rId4"/>
            <a:extLst>
              <a:ext uri="{FF2B5EF4-FFF2-40B4-BE49-F238E27FC236}">
                <a16:creationId xmlns:a16="http://schemas.microsoft.com/office/drawing/2014/main" id="{8232EEA2-C9F3-0056-7651-1BE3C9A58C4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8782" y="5856603"/>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584472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94303-6C5B-AFFA-5EA0-986C893087F3}"/>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04CE0A1F-8E0F-BA5D-AA74-7A3645AEB549}"/>
              </a:ext>
            </a:extLst>
          </p:cNvPr>
          <p:cNvSpPr>
            <a:spLocks noGrp="1"/>
          </p:cNvSpPr>
          <p:nvPr>
            <p:ph type="title"/>
          </p:nvPr>
        </p:nvSpPr>
        <p:spPr/>
        <p:txBody>
          <a:bodyPr/>
          <a:lstStyle/>
          <a:p>
            <a:r>
              <a:rPr lang="en-BE" dirty="0"/>
              <a:t>U.S.</a:t>
            </a:r>
            <a:r>
              <a:rPr lang="en-GB" dirty="0"/>
              <a:t> </a:t>
            </a:r>
            <a:r>
              <a:rPr lang="nl-BE" dirty="0"/>
              <a:t>P</a:t>
            </a:r>
            <a:r>
              <a:rPr lang="en-BE" dirty="0" err="1"/>
              <a:t>erspective</a:t>
            </a:r>
            <a:r>
              <a:rPr lang="en-BE" dirty="0"/>
              <a:t> – before Trump administration</a:t>
            </a:r>
            <a:endParaRPr lang="en-GB" altLang="ja-JP" dirty="0"/>
          </a:p>
        </p:txBody>
      </p:sp>
      <p:sp>
        <p:nvSpPr>
          <p:cNvPr id="65" name="Rounded Rectangle 3">
            <a:extLst>
              <a:ext uri="{FF2B5EF4-FFF2-40B4-BE49-F238E27FC236}">
                <a16:creationId xmlns:a16="http://schemas.microsoft.com/office/drawing/2014/main" id="{520B4CDB-A0BC-1B37-438F-87956B49D8B8}"/>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3E07A092-61A4-ADF1-C837-0C205BDA8E9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86B8413D-D449-272E-C16A-3EB8A4E3B646}"/>
              </a:ext>
            </a:extLst>
          </p:cNvPr>
          <p:cNvSpPr txBox="1">
            <a:spLocks/>
          </p:cNvSpPr>
          <p:nvPr/>
        </p:nvSpPr>
        <p:spPr>
          <a:xfrm>
            <a:off x="393801" y="1314470"/>
            <a:ext cx="11323200"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buNone/>
            </a:pPr>
            <a:r>
              <a:rPr lang="en-BE" sz="1500" dirty="0"/>
              <a:t>E</a:t>
            </a:r>
            <a:r>
              <a:rPr lang="en-GB" sz="1500" dirty="0" err="1"/>
              <a:t>ven</a:t>
            </a:r>
            <a:r>
              <a:rPr lang="en-GB" sz="1500" dirty="0"/>
              <a:t> before Trump (see next slides)</a:t>
            </a:r>
            <a:r>
              <a:rPr lang="en-BE" sz="1500" dirty="0"/>
              <a:t>:</a:t>
            </a:r>
          </a:p>
          <a:p>
            <a:pPr lvl="1"/>
            <a:r>
              <a:rPr lang="en-GB" sz="1500" dirty="0"/>
              <a:t>conservative politicians, lawmakers and claimants have argued that responsible investment imposes unnecessary constraints on corporations and undermine financial returns. E.g.:</a:t>
            </a:r>
          </a:p>
          <a:p>
            <a:pPr lvl="2"/>
            <a:r>
              <a:rPr lang="en-GB" sz="1500" dirty="0"/>
              <a:t>After having introduced ESG criteria in its investment policies, BlackRock was targeted by Republican states, who withdrew billions of dollars from its funds</a:t>
            </a:r>
          </a:p>
          <a:p>
            <a:pPr lvl="2"/>
            <a:r>
              <a:rPr lang="en-GB" sz="1500" dirty="0"/>
              <a:t>In March 2023, Joe Biden vetoed a Republican-led initiative to prevent pension fund managers from basing investment decisions on ESG criteria</a:t>
            </a:r>
          </a:p>
          <a:p>
            <a:pPr lvl="1"/>
            <a:r>
              <a:rPr lang="en-GB" sz="1500" dirty="0"/>
              <a:t>Reached the courtroom</a:t>
            </a:r>
            <a:r>
              <a:rPr lang="en-BE" sz="1500" dirty="0"/>
              <a:t>, e.g.:</a:t>
            </a:r>
          </a:p>
          <a:p>
            <a:pPr marL="612775" lvl="1" indent="-342900">
              <a:lnSpc>
                <a:spcPct val="120000"/>
              </a:lnSpc>
              <a:buFont typeface="Arial" panose="020B0604020202020204" pitchFamily="34" charset="0"/>
              <a:buChar char="&gt;"/>
            </a:pPr>
            <a:r>
              <a:rPr lang="en-GB" sz="1500" dirty="0"/>
              <a:t>Challenges in Texas and Wisconsin against the U.S. Department of Labor “Investment Duties” regulation, which clarified that employee benefit plan fiduciaries may consider ESG factors in risk and return analyses for investment decisions</a:t>
            </a:r>
          </a:p>
          <a:p>
            <a:pPr marL="612775" lvl="1" indent="-342900">
              <a:lnSpc>
                <a:spcPct val="120000"/>
              </a:lnSpc>
              <a:buFont typeface="Arial" panose="020B0604020202020204" pitchFamily="34" charset="0"/>
              <a:buChar char="&gt;"/>
            </a:pPr>
            <a:r>
              <a:rPr lang="en-GB" sz="1500" dirty="0"/>
              <a:t>In April 2023, the federal Ninth Circuit Court of Appeals held that federal law </a:t>
            </a:r>
            <a:r>
              <a:rPr lang="en-GB" sz="1500" dirty="0" err="1"/>
              <a:t>preempted</a:t>
            </a:r>
            <a:r>
              <a:rPr lang="en-GB" sz="1500" dirty="0"/>
              <a:t> a City of Berkeley, California ordinance banning natural gas infrastructure in new buildings. In October, a lawsuit was filed in federal court in New York asserting that federal law </a:t>
            </a:r>
            <a:r>
              <a:rPr lang="en-GB" sz="1500" dirty="0" err="1"/>
              <a:t>preempts</a:t>
            </a:r>
            <a:r>
              <a:rPr lang="en-GB" sz="1500" dirty="0"/>
              <a:t> New York laws that ban natural gas appliances and infrastructure in certain new buildings</a:t>
            </a:r>
          </a:p>
          <a:p>
            <a:pPr marL="612775" lvl="1" indent="-342900">
              <a:lnSpc>
                <a:spcPct val="120000"/>
              </a:lnSpc>
              <a:buFont typeface="Arial" panose="020B0604020202020204" pitchFamily="34" charset="0"/>
              <a:buChar char="&gt;"/>
            </a:pPr>
            <a:r>
              <a:rPr lang="en-GB" sz="1500" dirty="0"/>
              <a:t>Lawsuit filed in May 2023 challenges New York City pension plans’ plans to divest from fossil fuels </a:t>
            </a:r>
          </a:p>
        </p:txBody>
      </p:sp>
    </p:spTree>
    <p:extLst>
      <p:ext uri="{BB962C8B-B14F-4D97-AF65-F5344CB8AC3E}">
        <p14:creationId xmlns:p14="http://schemas.microsoft.com/office/powerpoint/2010/main" val="443099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a:xfrm>
            <a:off x="412800" y="351403"/>
            <a:ext cx="11347400" cy="856800"/>
          </a:xfrm>
        </p:spPr>
        <p:txBody>
          <a:bodyPr/>
          <a:lstStyle/>
          <a:p>
            <a:r>
              <a:rPr lang="en-BE" dirty="0"/>
              <a:t>U.S. perspective: court challenges</a:t>
            </a:r>
            <a:r>
              <a:rPr lang="en-GB" dirty="0"/>
              <a:t> extending to corporates</a:t>
            </a:r>
          </a:p>
        </p:txBody>
      </p:sp>
      <p:sp>
        <p:nvSpPr>
          <p:cNvPr id="4" name="Content Placeholder 4">
            <a:extLst>
              <a:ext uri="{FF2B5EF4-FFF2-40B4-BE49-F238E27FC236}">
                <a16:creationId xmlns:a16="http://schemas.microsoft.com/office/drawing/2014/main" id="{B21D6514-96DF-702D-888D-B0382C5B156C}"/>
              </a:ext>
            </a:extLst>
          </p:cNvPr>
          <p:cNvSpPr txBox="1">
            <a:spLocks/>
          </p:cNvSpPr>
          <p:nvPr/>
        </p:nvSpPr>
        <p:spPr>
          <a:xfrm>
            <a:off x="341311" y="1487920"/>
            <a:ext cx="10945814" cy="4463812"/>
          </a:xfrm>
          <a:prstGeom prst="rect">
            <a:avLst/>
          </a:prstGeom>
        </p:spPr>
        <p:txBody>
          <a:bodyPr numCol="1">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nSpc>
                <a:spcPct val="120000"/>
              </a:lnSpc>
              <a:buFont typeface="Arial" panose="020B0604020202020204" pitchFamily="34" charset="0"/>
              <a:buChar char="&gt;"/>
            </a:pPr>
            <a:r>
              <a:rPr lang="en-GB" sz="1500" dirty="0"/>
              <a:t>In August 2023, a plaintiff shareholder filed a lawsuit in Florida against Target and its executives of “</a:t>
            </a:r>
            <a:r>
              <a:rPr lang="en-GB" sz="1500" i="1" dirty="0"/>
              <a:t>failing to oversee the risks of its adoption of ESG and DEI mandates (and misleading investors both as to their failure and to the risks of those mandates</a:t>
            </a:r>
            <a:r>
              <a:rPr lang="en-GB" sz="1500" dirty="0"/>
              <a:t>”. Target’s LGBT-Pride campaign would have led to an “</a:t>
            </a:r>
            <a:r>
              <a:rPr lang="en-GB" sz="1500" i="1" dirty="0"/>
              <a:t>immense customer backlash resulting in a $10 billion loss in market valuation</a:t>
            </a:r>
            <a:r>
              <a:rPr lang="en-GB" sz="1500" dirty="0"/>
              <a:t>.”</a:t>
            </a:r>
          </a:p>
          <a:p>
            <a:pPr marL="342900" indent="-342900">
              <a:lnSpc>
                <a:spcPct val="120000"/>
              </a:lnSpc>
              <a:buFont typeface="Arial" panose="020B0604020202020204" pitchFamily="34" charset="0"/>
              <a:buChar char="&gt;"/>
            </a:pPr>
            <a:r>
              <a:rPr lang="en-GB" sz="1500" dirty="0"/>
              <a:t>In April 2023, Disney started legal proceedings against the governor of Florida, containing that he retaliated against the company for its opposition to a state law which broadly prohibits classroom instruction of sexual orientation or gender identity</a:t>
            </a:r>
            <a:endParaRPr lang="en-GB" sz="1600" dirty="0">
              <a:solidFill>
                <a:srgbClr val="4D4D4D"/>
              </a:solidFill>
            </a:endParaRPr>
          </a:p>
        </p:txBody>
      </p:sp>
      <p:pic>
        <p:nvPicPr>
          <p:cNvPr id="7" name="Picture 6">
            <a:extLst>
              <a:ext uri="{FF2B5EF4-FFF2-40B4-BE49-F238E27FC236}">
                <a16:creationId xmlns:a16="http://schemas.microsoft.com/office/drawing/2014/main" id="{000B922E-7E13-017F-9192-0DC1E6D75E3F}"/>
              </a:ext>
            </a:extLst>
          </p:cNvPr>
          <p:cNvPicPr>
            <a:picLocks noChangeAspect="1"/>
          </p:cNvPicPr>
          <p:nvPr/>
        </p:nvPicPr>
        <p:blipFill>
          <a:blip r:embed="rId4"/>
          <a:stretch>
            <a:fillRect/>
          </a:stretch>
        </p:blipFill>
        <p:spPr>
          <a:xfrm>
            <a:off x="667483" y="3922309"/>
            <a:ext cx="2283550" cy="2219272"/>
          </a:xfrm>
          <a:prstGeom prst="rect">
            <a:avLst/>
          </a:prstGeom>
        </p:spPr>
      </p:pic>
      <p:grpSp>
        <p:nvGrpSpPr>
          <p:cNvPr id="12" name="Group 11">
            <a:extLst>
              <a:ext uri="{FF2B5EF4-FFF2-40B4-BE49-F238E27FC236}">
                <a16:creationId xmlns:a16="http://schemas.microsoft.com/office/drawing/2014/main" id="{67FB7731-31C3-6DD2-FAED-16EA26EB00B2}"/>
              </a:ext>
            </a:extLst>
          </p:cNvPr>
          <p:cNvGrpSpPr/>
          <p:nvPr/>
        </p:nvGrpSpPr>
        <p:grpSpPr>
          <a:xfrm>
            <a:off x="3277205" y="4012176"/>
            <a:ext cx="7023588" cy="2219273"/>
            <a:chOff x="431800" y="4586408"/>
            <a:chExt cx="5240578" cy="1690182"/>
          </a:xfrm>
        </p:grpSpPr>
        <p:pic>
          <p:nvPicPr>
            <p:cNvPr id="9" name="Picture 8">
              <a:extLst>
                <a:ext uri="{FF2B5EF4-FFF2-40B4-BE49-F238E27FC236}">
                  <a16:creationId xmlns:a16="http://schemas.microsoft.com/office/drawing/2014/main" id="{EB419720-1BA8-BE6B-6B7A-45D0B87C3F7A}"/>
                </a:ext>
              </a:extLst>
            </p:cNvPr>
            <p:cNvPicPr>
              <a:picLocks noChangeAspect="1"/>
            </p:cNvPicPr>
            <p:nvPr/>
          </p:nvPicPr>
          <p:blipFill>
            <a:blip r:embed="rId5"/>
            <a:stretch>
              <a:fillRect/>
            </a:stretch>
          </p:blipFill>
          <p:spPr>
            <a:xfrm>
              <a:off x="431800" y="5191125"/>
              <a:ext cx="5240578" cy="1085465"/>
            </a:xfrm>
            <a:prstGeom prst="rect">
              <a:avLst/>
            </a:prstGeom>
          </p:spPr>
        </p:pic>
        <p:pic>
          <p:nvPicPr>
            <p:cNvPr id="11" name="Picture 10">
              <a:extLst>
                <a:ext uri="{FF2B5EF4-FFF2-40B4-BE49-F238E27FC236}">
                  <a16:creationId xmlns:a16="http://schemas.microsoft.com/office/drawing/2014/main" id="{71D0E0DB-F279-2DBD-443F-A57A631EA488}"/>
                </a:ext>
              </a:extLst>
            </p:cNvPr>
            <p:cNvPicPr>
              <a:picLocks noChangeAspect="1"/>
            </p:cNvPicPr>
            <p:nvPr/>
          </p:nvPicPr>
          <p:blipFill>
            <a:blip r:embed="rId6"/>
            <a:stretch>
              <a:fillRect/>
            </a:stretch>
          </p:blipFill>
          <p:spPr>
            <a:xfrm>
              <a:off x="460375" y="4586408"/>
              <a:ext cx="4319588" cy="623767"/>
            </a:xfrm>
            <a:prstGeom prst="rect">
              <a:avLst/>
            </a:prstGeom>
          </p:spPr>
        </p:pic>
      </p:grpSp>
      <p:pic>
        <p:nvPicPr>
          <p:cNvPr id="13" name="Picture 2" descr="Image result for ulb llm international business law">
            <a:hlinkClick r:id="rId7"/>
            <a:extLst>
              <a:ext uri="{FF2B5EF4-FFF2-40B4-BE49-F238E27FC236}">
                <a16:creationId xmlns:a16="http://schemas.microsoft.com/office/drawing/2014/main" id="{87848F98-EBD1-B34D-05F3-CC9F9EE2963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05865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E13D7-39DE-EA6A-5FC0-85AD6F8EC59C}"/>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0A193542-0E5D-E71E-C995-4FF2BD1E86B9}"/>
              </a:ext>
            </a:extLst>
          </p:cNvPr>
          <p:cNvSpPr>
            <a:spLocks noGrp="1"/>
          </p:cNvSpPr>
          <p:nvPr>
            <p:ph type="title"/>
          </p:nvPr>
        </p:nvSpPr>
        <p:spPr>
          <a:xfrm>
            <a:off x="412800" y="351403"/>
            <a:ext cx="11347400" cy="856800"/>
          </a:xfrm>
        </p:spPr>
        <p:txBody>
          <a:bodyPr/>
          <a:lstStyle/>
          <a:p>
            <a:r>
              <a:rPr lang="en-BE" dirty="0"/>
              <a:t>EU “SLAPP” Directive</a:t>
            </a:r>
            <a:endParaRPr lang="en-GB" dirty="0"/>
          </a:p>
        </p:txBody>
      </p:sp>
      <p:sp>
        <p:nvSpPr>
          <p:cNvPr id="4" name="Content Placeholder 4">
            <a:extLst>
              <a:ext uri="{FF2B5EF4-FFF2-40B4-BE49-F238E27FC236}">
                <a16:creationId xmlns:a16="http://schemas.microsoft.com/office/drawing/2014/main" id="{28977463-536D-1258-F276-62196FFB80B4}"/>
              </a:ext>
            </a:extLst>
          </p:cNvPr>
          <p:cNvSpPr txBox="1">
            <a:spLocks/>
          </p:cNvSpPr>
          <p:nvPr/>
        </p:nvSpPr>
        <p:spPr>
          <a:xfrm>
            <a:off x="341311" y="1487920"/>
            <a:ext cx="10945814" cy="4463812"/>
          </a:xfrm>
          <a:prstGeom prst="rect">
            <a:avLst/>
          </a:prstGeom>
        </p:spPr>
        <p:txBody>
          <a:bodyPr numCol="1">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nSpc>
                <a:spcPct val="120000"/>
              </a:lnSpc>
              <a:buFont typeface="Arial" panose="020B0604020202020204" pitchFamily="34" charset="0"/>
              <a:buChar char="&gt;"/>
            </a:pPr>
            <a:r>
              <a:rPr lang="en-US" sz="1500" dirty="0"/>
              <a:t>Directive 2024/1069 of 11 April 2024 on protecting persons who engage in public participation from manifestly unfounded or abusive court proceedings (so-called “</a:t>
            </a:r>
            <a:r>
              <a:rPr lang="en-US" sz="1500" b="1" dirty="0"/>
              <a:t>strategic lawsuits against public participation directive</a:t>
            </a:r>
            <a:r>
              <a:rPr lang="en-US" sz="1500" dirty="0"/>
              <a:t>” or “SLAPP Directive”</a:t>
            </a:r>
            <a:r>
              <a:rPr lang="en-BE" sz="1500" dirty="0"/>
              <a:t>), To be transposed by </a:t>
            </a:r>
            <a:r>
              <a:rPr lang="nl-BE" sz="1500" dirty="0"/>
              <a:t>7 May 2026</a:t>
            </a:r>
            <a:endParaRPr lang="en-BE" sz="1500" dirty="0"/>
          </a:p>
          <a:p>
            <a:pPr marL="342900" indent="-342900">
              <a:lnSpc>
                <a:spcPct val="120000"/>
              </a:lnSpc>
              <a:buFont typeface="Arial" panose="020B0604020202020204" pitchFamily="34" charset="0"/>
              <a:buChar char="&gt;"/>
            </a:pPr>
            <a:r>
              <a:rPr lang="en-GB" sz="1600" dirty="0"/>
              <a:t>Scope of application</a:t>
            </a:r>
            <a:endParaRPr lang="en-BE" sz="1600" dirty="0"/>
          </a:p>
          <a:p>
            <a:pPr marL="612900" lvl="1" indent="-342900">
              <a:lnSpc>
                <a:spcPct val="120000"/>
              </a:lnSpc>
            </a:pPr>
            <a:r>
              <a:rPr lang="en-BE" sz="1600" b="1" dirty="0"/>
              <a:t>civil</a:t>
            </a:r>
            <a:r>
              <a:rPr lang="en-GB" sz="1600" b="1" dirty="0"/>
              <a:t> court proceedings</a:t>
            </a:r>
            <a:endParaRPr lang="en-BE" sz="1600" b="1" dirty="0"/>
          </a:p>
          <a:p>
            <a:pPr marL="612900" lvl="1" indent="-342900">
              <a:lnSpc>
                <a:spcPct val="120000"/>
              </a:lnSpc>
            </a:pPr>
            <a:r>
              <a:rPr lang="nl-BE" sz="1600" b="1" dirty="0" err="1"/>
              <a:t>with</a:t>
            </a:r>
            <a:r>
              <a:rPr lang="nl-BE" sz="1600" b="1" dirty="0"/>
              <a:t> cross-border </a:t>
            </a:r>
            <a:r>
              <a:rPr lang="nl-BE" sz="1600" b="1" dirty="0" err="1"/>
              <a:t>implications</a:t>
            </a:r>
            <a:endParaRPr lang="nl-BE" sz="1600" b="1" dirty="0"/>
          </a:p>
          <a:p>
            <a:pPr marL="612900" lvl="1" indent="-342900">
              <a:lnSpc>
                <a:spcPct val="120000"/>
              </a:lnSpc>
            </a:pPr>
            <a:r>
              <a:rPr lang="en-BE" sz="1600" b="1" dirty="0"/>
              <a:t>started </a:t>
            </a:r>
            <a:r>
              <a:rPr lang="en-GB" sz="1600" b="1" dirty="0"/>
              <a:t>against public participation</a:t>
            </a:r>
            <a:r>
              <a:rPr lang="en-BE" sz="1600" dirty="0"/>
              <a:t>: </a:t>
            </a:r>
            <a:r>
              <a:rPr lang="en-US" sz="1600" dirty="0"/>
              <a:t>any statement</a:t>
            </a:r>
            <a:r>
              <a:rPr lang="en-BE" sz="1600" dirty="0"/>
              <a:t>/</a:t>
            </a:r>
            <a:r>
              <a:rPr lang="en-US" sz="1600" dirty="0"/>
              <a:t>activity</a:t>
            </a:r>
            <a:r>
              <a:rPr lang="en-BE" sz="1600" dirty="0"/>
              <a:t> (including </a:t>
            </a:r>
            <a:r>
              <a:rPr lang="en-US" sz="1600" dirty="0"/>
              <a:t>preparatory, supportive or assisting action</a:t>
            </a:r>
            <a:r>
              <a:rPr lang="en-BE" sz="1600" dirty="0"/>
              <a:t>)</a:t>
            </a:r>
            <a:r>
              <a:rPr lang="en-US" sz="1600" dirty="0"/>
              <a:t> by a natural or legal person in the exercise of fundamental rights such as freedom of expression and information, freedom of the arts and sciences, or freedom of assembly and association, and concerning a matter of current or future public interest</a:t>
            </a:r>
            <a:endParaRPr lang="en-BE" sz="1600" dirty="0"/>
          </a:p>
          <a:p>
            <a:pPr marL="612900" lvl="1" indent="-342900">
              <a:lnSpc>
                <a:spcPct val="120000"/>
              </a:lnSpc>
            </a:pPr>
            <a:r>
              <a:rPr lang="en-US" sz="1600" b="1" dirty="0"/>
              <a:t>related to matters of public interest</a:t>
            </a:r>
            <a:r>
              <a:rPr lang="en-BE" sz="1600" dirty="0"/>
              <a:t>: i</a:t>
            </a:r>
            <a:r>
              <a:rPr lang="en-US" sz="1600" dirty="0" err="1"/>
              <a:t>ssue</a:t>
            </a:r>
            <a:r>
              <a:rPr lang="en-US" sz="1600" dirty="0"/>
              <a:t> that affects the public to a degree that justifies public engagement, in areas such as</a:t>
            </a:r>
            <a:r>
              <a:rPr lang="en-BE" sz="1600" dirty="0"/>
              <a:t> fundamental rights, the environment, public law and democracy, etc.</a:t>
            </a:r>
            <a:endParaRPr lang="en-GB" sz="1600" dirty="0"/>
          </a:p>
        </p:txBody>
      </p:sp>
      <p:pic>
        <p:nvPicPr>
          <p:cNvPr id="13" name="Picture 2" descr="Image result for ulb llm international business law">
            <a:hlinkClick r:id="rId4"/>
            <a:extLst>
              <a:ext uri="{FF2B5EF4-FFF2-40B4-BE49-F238E27FC236}">
                <a16:creationId xmlns:a16="http://schemas.microsoft.com/office/drawing/2014/main" id="{C691BD8F-D7CF-A3DF-6AB3-E2F3C4429A9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10490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13768-E151-D347-8F70-5670D26E7749}"/>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161E97DB-C9FA-59F1-F5E3-D5C90D2B2F8C}"/>
              </a:ext>
            </a:extLst>
          </p:cNvPr>
          <p:cNvSpPr>
            <a:spLocks noGrp="1"/>
          </p:cNvSpPr>
          <p:nvPr>
            <p:ph type="title"/>
          </p:nvPr>
        </p:nvSpPr>
        <p:spPr>
          <a:xfrm>
            <a:off x="412800" y="351403"/>
            <a:ext cx="11347400" cy="856800"/>
          </a:xfrm>
        </p:spPr>
        <p:txBody>
          <a:bodyPr/>
          <a:lstStyle/>
          <a:p>
            <a:r>
              <a:rPr lang="en-BE" dirty="0"/>
              <a:t>EU “SLAPP” Directive – procedural safeguards</a:t>
            </a:r>
            <a:endParaRPr lang="en-GB" dirty="0"/>
          </a:p>
        </p:txBody>
      </p:sp>
      <p:sp>
        <p:nvSpPr>
          <p:cNvPr id="4" name="Content Placeholder 4">
            <a:extLst>
              <a:ext uri="{FF2B5EF4-FFF2-40B4-BE49-F238E27FC236}">
                <a16:creationId xmlns:a16="http://schemas.microsoft.com/office/drawing/2014/main" id="{CA577196-72FC-FF37-8F10-0640DA9DC913}"/>
              </a:ext>
            </a:extLst>
          </p:cNvPr>
          <p:cNvSpPr txBox="1">
            <a:spLocks/>
          </p:cNvSpPr>
          <p:nvPr/>
        </p:nvSpPr>
        <p:spPr>
          <a:xfrm>
            <a:off x="0" y="1364828"/>
            <a:ext cx="11347400" cy="4463812"/>
          </a:xfrm>
          <a:prstGeom prst="rect">
            <a:avLst/>
          </a:prstGeom>
        </p:spPr>
        <p:txBody>
          <a:bodyPr numCol="1">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12900" lvl="1" indent="-342900">
              <a:lnSpc>
                <a:spcPct val="120000"/>
              </a:lnSpc>
            </a:pPr>
            <a:r>
              <a:rPr lang="en-US" sz="1500" dirty="0"/>
              <a:t>The court may order the claimant to provide security to cover the estimated costs of the proceedings</a:t>
            </a:r>
            <a:endParaRPr lang="en-BE" sz="1500" dirty="0"/>
          </a:p>
          <a:p>
            <a:pPr marL="612900" lvl="1" indent="-342900">
              <a:lnSpc>
                <a:spcPct val="120000"/>
              </a:lnSpc>
            </a:pPr>
            <a:r>
              <a:rPr lang="en-US" sz="1500" dirty="0"/>
              <a:t>Courts may dismiss, after a proper examination, claims against public participation as manifestly unfounded at the earliest possible stage of the proceedings, in accordance with national law. The burden of proving that the claim is well-founded rests with the claimant</a:t>
            </a:r>
            <a:endParaRPr lang="en-BE" sz="1500" dirty="0"/>
          </a:p>
          <a:p>
            <a:pPr marL="612900" lvl="1" indent="-342900">
              <a:lnSpc>
                <a:spcPct val="120000"/>
              </a:lnSpc>
            </a:pPr>
            <a:r>
              <a:rPr lang="en-US" sz="1500" dirty="0"/>
              <a:t>If the court identified the proceedings as abusive, it may include all types of costs that can be awarded under national law in the remedy, encompassing the full costs of legal representation incurred by the defendant unless deemed excessive. If national law does not allow for the full reimbursement of legal representation costs beyond statutory fee scales, Member States should ensure the claimant fully bears such (non-excessive) costs through other means available under national law</a:t>
            </a:r>
            <a:endParaRPr lang="en-BE" sz="1500" dirty="0"/>
          </a:p>
          <a:p>
            <a:pPr marL="612900" lvl="1" indent="-342900">
              <a:lnSpc>
                <a:spcPct val="120000"/>
              </a:lnSpc>
            </a:pPr>
            <a:r>
              <a:rPr lang="en-BE" sz="1500" dirty="0"/>
              <a:t>C</a:t>
            </a:r>
            <a:r>
              <a:rPr lang="en-US" sz="1500" dirty="0" err="1"/>
              <a:t>ourts</a:t>
            </a:r>
            <a:r>
              <a:rPr lang="en-US" sz="1500" dirty="0"/>
              <a:t> may permit associations, </a:t>
            </a:r>
            <a:r>
              <a:rPr lang="en-US" sz="1500" dirty="0" err="1"/>
              <a:t>organisations</a:t>
            </a:r>
            <a:r>
              <a:rPr lang="en-US" sz="1500" dirty="0"/>
              <a:t>, trade unions and other entities which have a legitimate interest in protecting or promoting the rights of those engaging in public participation, to (i) provide information in the proceedings and (ii) with the defendant approval, support them</a:t>
            </a:r>
            <a:endParaRPr lang="en-BE" sz="1500" dirty="0"/>
          </a:p>
          <a:p>
            <a:pPr marL="612900" lvl="1" indent="-342900">
              <a:lnSpc>
                <a:spcPct val="120000"/>
              </a:lnSpc>
            </a:pPr>
            <a:r>
              <a:rPr lang="en-US" sz="1500" dirty="0"/>
              <a:t>EU courts must refuse to </a:t>
            </a:r>
            <a:r>
              <a:rPr lang="en-US" sz="1500" dirty="0" err="1"/>
              <a:t>recognise</a:t>
            </a:r>
            <a:r>
              <a:rPr lang="en-US" sz="1500" dirty="0"/>
              <a:t> and enforce a judgement from a non-EU country in court proceedings against public participation by an EU resident if those proceedings are considered manifestly unfounded or abusive</a:t>
            </a:r>
            <a:r>
              <a:rPr lang="en-BE" sz="1500" dirty="0"/>
              <a:t>. A</a:t>
            </a:r>
            <a:r>
              <a:rPr lang="en-US" sz="1500" dirty="0" err="1"/>
              <a:t>ffected</a:t>
            </a:r>
            <a:r>
              <a:rPr lang="en-US" sz="1500" dirty="0"/>
              <a:t> person may seek compensation for the damage and costs related to </a:t>
            </a:r>
            <a:r>
              <a:rPr lang="en-BE" sz="1500" dirty="0"/>
              <a:t>foreign</a:t>
            </a:r>
            <a:r>
              <a:rPr lang="en-US" sz="1500" dirty="0"/>
              <a:t> proceedings in the courts of their home Member State</a:t>
            </a:r>
            <a:endParaRPr lang="en-BE" sz="1500" dirty="0"/>
          </a:p>
          <a:p>
            <a:pPr marL="612900" lvl="1" indent="-342900">
              <a:lnSpc>
                <a:spcPct val="120000"/>
              </a:lnSpc>
            </a:pPr>
            <a:endParaRPr lang="en-BE" sz="1500" dirty="0"/>
          </a:p>
          <a:p>
            <a:pPr marL="612900" lvl="1" indent="-342900">
              <a:lnSpc>
                <a:spcPct val="120000"/>
              </a:lnSpc>
            </a:pPr>
            <a:endParaRPr lang="en-GB" sz="1500" dirty="0"/>
          </a:p>
        </p:txBody>
      </p:sp>
      <p:pic>
        <p:nvPicPr>
          <p:cNvPr id="13" name="Picture 2" descr="Image result for ulb llm international business law">
            <a:hlinkClick r:id="rId4"/>
            <a:extLst>
              <a:ext uri="{FF2B5EF4-FFF2-40B4-BE49-F238E27FC236}">
                <a16:creationId xmlns:a16="http://schemas.microsoft.com/office/drawing/2014/main" id="{058BEC50-C7F7-C902-90FB-7650C1311E7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3629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251B5-01EA-173F-C9E2-BA5B71C77EFE}"/>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F391C622-10BE-0480-3DDB-B16265040392}"/>
              </a:ext>
            </a:extLst>
          </p:cNvPr>
          <p:cNvSpPr>
            <a:spLocks noGrp="1"/>
          </p:cNvSpPr>
          <p:nvPr>
            <p:ph type="title"/>
          </p:nvPr>
        </p:nvSpPr>
        <p:spPr>
          <a:xfrm>
            <a:off x="412800" y="351403"/>
            <a:ext cx="11347400" cy="856800"/>
          </a:xfrm>
        </p:spPr>
        <p:txBody>
          <a:bodyPr/>
          <a:lstStyle/>
          <a:p>
            <a:r>
              <a:rPr lang="en-GB" dirty="0"/>
              <a:t>Impact of U.S. elections</a:t>
            </a:r>
          </a:p>
        </p:txBody>
      </p:sp>
      <p:pic>
        <p:nvPicPr>
          <p:cNvPr id="7" name="Picture 2" descr="Image result for ulb llm international business law">
            <a:hlinkClick r:id="rId4"/>
            <a:extLst>
              <a:ext uri="{FF2B5EF4-FFF2-40B4-BE49-F238E27FC236}">
                <a16:creationId xmlns:a16="http://schemas.microsoft.com/office/drawing/2014/main" id="{51BC2232-1E77-BBE3-9B6C-F3351AD6081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2D5F4D75-DA7A-F7B4-4C86-691E85A1695D}"/>
              </a:ext>
            </a:extLst>
          </p:cNvPr>
          <p:cNvPicPr>
            <a:picLocks noChangeAspect="1"/>
          </p:cNvPicPr>
          <p:nvPr/>
        </p:nvPicPr>
        <p:blipFill>
          <a:blip r:embed="rId6"/>
          <a:stretch>
            <a:fillRect/>
          </a:stretch>
        </p:blipFill>
        <p:spPr>
          <a:xfrm>
            <a:off x="256045" y="1554479"/>
            <a:ext cx="7413585" cy="4217534"/>
          </a:xfrm>
          <a:prstGeom prst="rect">
            <a:avLst/>
          </a:prstGeom>
        </p:spPr>
      </p:pic>
      <p:pic>
        <p:nvPicPr>
          <p:cNvPr id="12" name="Picture 11">
            <a:extLst>
              <a:ext uri="{FF2B5EF4-FFF2-40B4-BE49-F238E27FC236}">
                <a16:creationId xmlns:a16="http://schemas.microsoft.com/office/drawing/2014/main" id="{4B48EEB3-27F8-42A9-9859-A570EE4F00B0}"/>
              </a:ext>
            </a:extLst>
          </p:cNvPr>
          <p:cNvPicPr>
            <a:picLocks noChangeAspect="1"/>
          </p:cNvPicPr>
          <p:nvPr/>
        </p:nvPicPr>
        <p:blipFill>
          <a:blip r:embed="rId7"/>
          <a:stretch>
            <a:fillRect/>
          </a:stretch>
        </p:blipFill>
        <p:spPr>
          <a:xfrm>
            <a:off x="7669630" y="1554479"/>
            <a:ext cx="4266325" cy="2176488"/>
          </a:xfrm>
          <a:prstGeom prst="rect">
            <a:avLst/>
          </a:prstGeom>
        </p:spPr>
      </p:pic>
      <p:pic>
        <p:nvPicPr>
          <p:cNvPr id="4" name="Picture 3">
            <a:extLst>
              <a:ext uri="{FF2B5EF4-FFF2-40B4-BE49-F238E27FC236}">
                <a16:creationId xmlns:a16="http://schemas.microsoft.com/office/drawing/2014/main" id="{7CD492CC-DF1C-1F0E-9AC0-7C1ADF2AA530}"/>
              </a:ext>
            </a:extLst>
          </p:cNvPr>
          <p:cNvPicPr>
            <a:picLocks noChangeAspect="1"/>
          </p:cNvPicPr>
          <p:nvPr/>
        </p:nvPicPr>
        <p:blipFill>
          <a:blip r:embed="rId8"/>
          <a:stretch>
            <a:fillRect/>
          </a:stretch>
        </p:blipFill>
        <p:spPr>
          <a:xfrm>
            <a:off x="7768199" y="4002263"/>
            <a:ext cx="3828856" cy="1498454"/>
          </a:xfrm>
          <a:prstGeom prst="rect">
            <a:avLst/>
          </a:prstGeom>
        </p:spPr>
      </p:pic>
    </p:spTree>
    <p:custDataLst>
      <p:tags r:id="rId1"/>
    </p:custDataLst>
    <p:extLst>
      <p:ext uri="{BB962C8B-B14F-4D97-AF65-F5344CB8AC3E}">
        <p14:creationId xmlns:p14="http://schemas.microsoft.com/office/powerpoint/2010/main" val="2207620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803B5-B63A-BAD6-3DDC-FBA5C9CD7F71}"/>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499CF396-C14E-E19F-304A-FCC108B8BA21}"/>
              </a:ext>
            </a:extLst>
          </p:cNvPr>
          <p:cNvSpPr>
            <a:spLocks noGrp="1"/>
          </p:cNvSpPr>
          <p:nvPr>
            <p:ph type="title"/>
          </p:nvPr>
        </p:nvSpPr>
        <p:spPr>
          <a:xfrm>
            <a:off x="412800" y="351403"/>
            <a:ext cx="11347400" cy="856800"/>
          </a:xfrm>
        </p:spPr>
        <p:txBody>
          <a:bodyPr/>
          <a:lstStyle/>
          <a:p>
            <a:r>
              <a:rPr lang="en-GB" dirty="0"/>
              <a:t>Change at SEC level</a:t>
            </a:r>
          </a:p>
        </p:txBody>
      </p:sp>
      <p:sp>
        <p:nvSpPr>
          <p:cNvPr id="3" name="Content Placeholder 4">
            <a:extLst>
              <a:ext uri="{FF2B5EF4-FFF2-40B4-BE49-F238E27FC236}">
                <a16:creationId xmlns:a16="http://schemas.microsoft.com/office/drawing/2014/main" id="{E9B083A3-8509-8BCC-8E87-2E53830EB07F}"/>
              </a:ext>
            </a:extLst>
          </p:cNvPr>
          <p:cNvSpPr txBox="1">
            <a:spLocks/>
          </p:cNvSpPr>
          <p:nvPr/>
        </p:nvSpPr>
        <p:spPr>
          <a:xfrm>
            <a:off x="298950" y="1784901"/>
            <a:ext cx="5407258" cy="4463812"/>
          </a:xfrm>
          <a:prstGeom prst="rect">
            <a:avLst/>
          </a:prstGeom>
        </p:spPr>
        <p:txBody>
          <a:bodyPr numCol="1">
            <a:noAutofit/>
          </a:bodyPr>
          <a:lstStyle>
            <a:lvl1pPr marL="0" indent="0" algn="l" defTabSz="914400" rtl="0" eaLnBrk="1" latinLnBrk="0" hangingPunct="1">
              <a:lnSpc>
                <a:spcPct val="100000"/>
              </a:lnSpc>
              <a:spcBef>
                <a:spcPts val="0"/>
              </a:spcBef>
              <a:spcAft>
                <a:spcPts val="1200"/>
              </a:spcAft>
              <a:buFont typeface="Arial" pitchFamily="34" charset="0"/>
              <a:buNone/>
              <a:defRPr sz="2000" kern="1200">
                <a:solidFill>
                  <a:schemeClr val="tx1"/>
                </a:solidFill>
                <a:latin typeface="+mn-lt"/>
                <a:ea typeface="+mn-ea"/>
                <a:cs typeface="Arial" pitchFamily="34" charset="0"/>
              </a:defRPr>
            </a:lvl1pPr>
            <a:lvl2pPr marL="270000" indent="-270000" algn="l" defTabSz="914400" rtl="0" eaLnBrk="1" latinLnBrk="0" hangingPunct="1">
              <a:lnSpc>
                <a:spcPct val="100000"/>
              </a:lnSpc>
              <a:spcBef>
                <a:spcPts val="0"/>
              </a:spcBef>
              <a:spcAft>
                <a:spcPts val="1200"/>
              </a:spcAft>
              <a:buFont typeface="Arial" panose="020B0604020202020204" pitchFamily="34" charset="0"/>
              <a:buChar char="&gt;"/>
              <a:defRPr sz="2000" kern="1200">
                <a:solidFill>
                  <a:schemeClr val="tx1"/>
                </a:solidFill>
                <a:latin typeface="+mn-lt"/>
                <a:ea typeface="+mn-ea"/>
                <a:cs typeface="Arial" pitchFamily="34" charset="0"/>
              </a:defRPr>
            </a:lvl2pPr>
            <a:lvl3pPr marL="54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3pPr>
            <a:lvl4pPr marL="81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4pPr>
            <a:lvl5pPr marL="1080000" indent="-2700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tx1"/>
                </a:solidFill>
                <a:latin typeface="+mn-lt"/>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lnSpc>
                <a:spcPct val="120000"/>
              </a:lnSpc>
              <a:buFont typeface="Arial" panose="020B0604020202020204" pitchFamily="34" charset="0"/>
              <a:buChar char="&gt;"/>
            </a:pPr>
            <a:r>
              <a:rPr lang="en-GB" sz="1500" b="1" dirty="0"/>
              <a:t>ESG enforcement taskforce abandoned</a:t>
            </a:r>
          </a:p>
          <a:p>
            <a:pPr marL="612900" lvl="1" indent="-342900">
              <a:lnSpc>
                <a:spcPct val="120000"/>
              </a:lnSpc>
            </a:pPr>
            <a:r>
              <a:rPr lang="en-GB" sz="1500" dirty="0"/>
              <a:t>started in 2021 with more than 20 members</a:t>
            </a:r>
          </a:p>
          <a:p>
            <a:pPr marL="612900" lvl="1" indent="-342900">
              <a:lnSpc>
                <a:spcPct val="120000"/>
              </a:lnSpc>
            </a:pPr>
            <a:r>
              <a:rPr lang="en-GB" sz="1500" dirty="0"/>
              <a:t>In charge of enforcement against misleading ESG disclosures</a:t>
            </a:r>
          </a:p>
          <a:p>
            <a:pPr marL="612900" lvl="1" indent="-342900">
              <a:lnSpc>
                <a:spcPct val="120000"/>
              </a:lnSpc>
            </a:pPr>
            <a:r>
              <a:rPr lang="en-GB" sz="1500" dirty="0"/>
              <a:t>Progressively shut down in the second half of 2023</a:t>
            </a:r>
          </a:p>
          <a:p>
            <a:pPr marL="342900" indent="-342900">
              <a:lnSpc>
                <a:spcPct val="120000"/>
              </a:lnSpc>
              <a:buFont typeface="Arial" panose="020B0604020202020204" pitchFamily="34" charset="0"/>
              <a:buChar char="&gt;"/>
            </a:pPr>
            <a:r>
              <a:rPr lang="en-GB" sz="1500" b="1" dirty="0"/>
              <a:t>Fifth Circuit Court of Appeals court has thrown out</a:t>
            </a:r>
            <a:r>
              <a:rPr lang="en-GB" sz="1500" dirty="0"/>
              <a:t> </a:t>
            </a:r>
            <a:br>
              <a:rPr lang="en-BE" sz="1500" dirty="0"/>
            </a:br>
            <a:r>
              <a:rPr lang="en-GB" sz="1500" dirty="0"/>
              <a:t>(9-8 majority) </a:t>
            </a:r>
            <a:r>
              <a:rPr lang="en-GB" sz="1500" b="1" dirty="0"/>
              <a:t>rules requiring Nasdaq-listed companies to have board members meeting certain racial or gender diversity criteria or explain why they did not</a:t>
            </a:r>
            <a:r>
              <a:rPr lang="en-GB" sz="1500" dirty="0"/>
              <a:t>. The appeals court’s majority found that Nasdaq’s diversity rules, which were approved by the SEC, could not be squared with the legal framework under which the securities regulator operates</a:t>
            </a:r>
          </a:p>
          <a:p>
            <a:pPr marL="171450" indent="-171450">
              <a:buFont typeface="Arial" pitchFamily="34" charset="0"/>
              <a:buChar char="&gt;"/>
            </a:pPr>
            <a:endParaRPr lang="en-GB" sz="1600" dirty="0">
              <a:solidFill>
                <a:srgbClr val="4D4D4D"/>
              </a:solidFill>
            </a:endParaRPr>
          </a:p>
        </p:txBody>
      </p:sp>
      <p:pic>
        <p:nvPicPr>
          <p:cNvPr id="7" name="Picture 2" descr="Image result for ulb llm international business law">
            <a:hlinkClick r:id="rId4"/>
            <a:extLst>
              <a:ext uri="{FF2B5EF4-FFF2-40B4-BE49-F238E27FC236}">
                <a16:creationId xmlns:a16="http://schemas.microsoft.com/office/drawing/2014/main" id="{D5054B61-41A7-A6EE-9180-D553E1445B8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6B84168E-16F6-620C-73C2-168F28003A65}"/>
              </a:ext>
            </a:extLst>
          </p:cNvPr>
          <p:cNvPicPr>
            <a:picLocks noChangeAspect="1"/>
          </p:cNvPicPr>
          <p:nvPr/>
        </p:nvPicPr>
        <p:blipFill>
          <a:blip r:embed="rId6"/>
          <a:stretch>
            <a:fillRect/>
          </a:stretch>
        </p:blipFill>
        <p:spPr>
          <a:xfrm>
            <a:off x="5843510" y="1784901"/>
            <a:ext cx="5916690" cy="2901200"/>
          </a:xfrm>
          <a:prstGeom prst="rect">
            <a:avLst/>
          </a:prstGeom>
        </p:spPr>
      </p:pic>
    </p:spTree>
    <p:custDataLst>
      <p:tags r:id="rId1"/>
    </p:custDataLst>
    <p:extLst>
      <p:ext uri="{BB962C8B-B14F-4D97-AF65-F5344CB8AC3E}">
        <p14:creationId xmlns:p14="http://schemas.microsoft.com/office/powerpoint/2010/main" val="12667293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A1CA3-8A3C-5BBB-E8DF-BEDF3691F898}"/>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374DF4DB-5E5B-DED8-4BDC-CFFC0F13AB84}"/>
              </a:ext>
            </a:extLst>
          </p:cNvPr>
          <p:cNvSpPr>
            <a:spLocks noGrp="1"/>
          </p:cNvSpPr>
          <p:nvPr>
            <p:ph type="title"/>
          </p:nvPr>
        </p:nvSpPr>
        <p:spPr>
          <a:xfrm>
            <a:off x="412800" y="351403"/>
            <a:ext cx="11347400" cy="856800"/>
          </a:xfrm>
        </p:spPr>
        <p:txBody>
          <a:bodyPr/>
          <a:lstStyle/>
          <a:p>
            <a:r>
              <a:rPr lang="en-BE" dirty="0"/>
              <a:t>Pressure on EU</a:t>
            </a:r>
            <a:endParaRPr lang="en-GB" dirty="0"/>
          </a:p>
        </p:txBody>
      </p:sp>
      <p:pic>
        <p:nvPicPr>
          <p:cNvPr id="7" name="Picture 2" descr="Image result for ulb llm international business law">
            <a:hlinkClick r:id="rId4"/>
            <a:extLst>
              <a:ext uri="{FF2B5EF4-FFF2-40B4-BE49-F238E27FC236}">
                <a16:creationId xmlns:a16="http://schemas.microsoft.com/office/drawing/2014/main" id="{D5223265-E59A-5AD6-8276-DFBB42106AD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E7C79EA-ACE6-6BA6-451E-25AF10EA272B}"/>
              </a:ext>
            </a:extLst>
          </p:cNvPr>
          <p:cNvPicPr>
            <a:picLocks noChangeAspect="1"/>
          </p:cNvPicPr>
          <p:nvPr/>
        </p:nvPicPr>
        <p:blipFill>
          <a:blip r:embed="rId6"/>
          <a:stretch>
            <a:fillRect/>
          </a:stretch>
        </p:blipFill>
        <p:spPr>
          <a:xfrm>
            <a:off x="5419787" y="1509512"/>
            <a:ext cx="6247787" cy="1247957"/>
          </a:xfrm>
          <a:prstGeom prst="rect">
            <a:avLst/>
          </a:prstGeom>
        </p:spPr>
      </p:pic>
      <p:pic>
        <p:nvPicPr>
          <p:cNvPr id="11" name="Picture 10">
            <a:extLst>
              <a:ext uri="{FF2B5EF4-FFF2-40B4-BE49-F238E27FC236}">
                <a16:creationId xmlns:a16="http://schemas.microsoft.com/office/drawing/2014/main" id="{0090BAE2-5EBD-213A-B22A-FEDB92C23019}"/>
              </a:ext>
            </a:extLst>
          </p:cNvPr>
          <p:cNvPicPr>
            <a:picLocks noChangeAspect="1"/>
          </p:cNvPicPr>
          <p:nvPr/>
        </p:nvPicPr>
        <p:blipFill>
          <a:blip r:embed="rId7"/>
          <a:stretch>
            <a:fillRect/>
          </a:stretch>
        </p:blipFill>
        <p:spPr>
          <a:xfrm>
            <a:off x="412799" y="1553959"/>
            <a:ext cx="4632569" cy="1159065"/>
          </a:xfrm>
          <a:prstGeom prst="rect">
            <a:avLst/>
          </a:prstGeom>
        </p:spPr>
      </p:pic>
      <p:pic>
        <p:nvPicPr>
          <p:cNvPr id="13" name="Picture 12">
            <a:extLst>
              <a:ext uri="{FF2B5EF4-FFF2-40B4-BE49-F238E27FC236}">
                <a16:creationId xmlns:a16="http://schemas.microsoft.com/office/drawing/2014/main" id="{FF37E35E-6DDE-550E-4C42-8AA5387800AD}"/>
              </a:ext>
            </a:extLst>
          </p:cNvPr>
          <p:cNvPicPr>
            <a:picLocks noChangeAspect="1"/>
          </p:cNvPicPr>
          <p:nvPr/>
        </p:nvPicPr>
        <p:blipFill>
          <a:blip r:embed="rId8"/>
          <a:stretch>
            <a:fillRect/>
          </a:stretch>
        </p:blipFill>
        <p:spPr>
          <a:xfrm>
            <a:off x="412799" y="3182710"/>
            <a:ext cx="4427627" cy="1220544"/>
          </a:xfrm>
          <a:prstGeom prst="rect">
            <a:avLst/>
          </a:prstGeom>
        </p:spPr>
      </p:pic>
      <p:pic>
        <p:nvPicPr>
          <p:cNvPr id="15" name="Picture 14">
            <a:extLst>
              <a:ext uri="{FF2B5EF4-FFF2-40B4-BE49-F238E27FC236}">
                <a16:creationId xmlns:a16="http://schemas.microsoft.com/office/drawing/2014/main" id="{F7C517FC-065B-137D-A02B-62BBEF92542F}"/>
              </a:ext>
            </a:extLst>
          </p:cNvPr>
          <p:cNvPicPr>
            <a:picLocks noChangeAspect="1"/>
          </p:cNvPicPr>
          <p:nvPr/>
        </p:nvPicPr>
        <p:blipFill>
          <a:blip r:embed="rId9"/>
          <a:stretch>
            <a:fillRect/>
          </a:stretch>
        </p:blipFill>
        <p:spPr>
          <a:xfrm>
            <a:off x="412799" y="4872940"/>
            <a:ext cx="4632569" cy="1067708"/>
          </a:xfrm>
          <a:prstGeom prst="rect">
            <a:avLst/>
          </a:prstGeom>
        </p:spPr>
      </p:pic>
      <p:pic>
        <p:nvPicPr>
          <p:cNvPr id="17" name="Picture 16">
            <a:extLst>
              <a:ext uri="{FF2B5EF4-FFF2-40B4-BE49-F238E27FC236}">
                <a16:creationId xmlns:a16="http://schemas.microsoft.com/office/drawing/2014/main" id="{766C6098-2D1D-A9F3-C09D-B73870B7B712}"/>
              </a:ext>
            </a:extLst>
          </p:cNvPr>
          <p:cNvPicPr>
            <a:picLocks noChangeAspect="1"/>
          </p:cNvPicPr>
          <p:nvPr/>
        </p:nvPicPr>
        <p:blipFill>
          <a:blip r:embed="rId10"/>
          <a:stretch>
            <a:fillRect/>
          </a:stretch>
        </p:blipFill>
        <p:spPr>
          <a:xfrm>
            <a:off x="5419787" y="4962297"/>
            <a:ext cx="6269892" cy="1244354"/>
          </a:xfrm>
          <a:prstGeom prst="rect">
            <a:avLst/>
          </a:prstGeom>
        </p:spPr>
      </p:pic>
      <p:pic>
        <p:nvPicPr>
          <p:cNvPr id="19" name="Picture 18">
            <a:extLst>
              <a:ext uri="{FF2B5EF4-FFF2-40B4-BE49-F238E27FC236}">
                <a16:creationId xmlns:a16="http://schemas.microsoft.com/office/drawing/2014/main" id="{F47D3DAD-CD3A-D523-457A-20BC9F41F1AB}"/>
              </a:ext>
            </a:extLst>
          </p:cNvPr>
          <p:cNvPicPr>
            <a:picLocks noChangeAspect="1"/>
          </p:cNvPicPr>
          <p:nvPr/>
        </p:nvPicPr>
        <p:blipFill>
          <a:blip r:embed="rId11"/>
          <a:stretch>
            <a:fillRect/>
          </a:stretch>
        </p:blipFill>
        <p:spPr>
          <a:xfrm>
            <a:off x="5419787" y="2855327"/>
            <a:ext cx="6058746" cy="1971950"/>
          </a:xfrm>
          <a:prstGeom prst="rect">
            <a:avLst/>
          </a:prstGeom>
        </p:spPr>
      </p:pic>
    </p:spTree>
    <p:custDataLst>
      <p:tags r:id="rId1"/>
    </p:custDataLst>
    <p:extLst>
      <p:ext uri="{BB962C8B-B14F-4D97-AF65-F5344CB8AC3E}">
        <p14:creationId xmlns:p14="http://schemas.microsoft.com/office/powerpoint/2010/main" val="192259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CE6B25B-3280-42D6-8112-A84E65D9E3C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FA179684-CD5B-F880-EB7E-BB0914BEEC0F}"/>
              </a:ext>
            </a:extLst>
          </p:cNvPr>
          <p:cNvSpPr txBox="1">
            <a:spLocks/>
          </p:cNvSpPr>
          <p:nvPr/>
        </p:nvSpPr>
        <p:spPr>
          <a:xfrm>
            <a:off x="643828" y="501546"/>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800" b="1" i="0" u="none" strike="noStrike" kern="1200" cap="none" spc="0" normalizeH="0" baseline="0" noProof="0" dirty="0">
                <a:ln>
                  <a:noFill/>
                </a:ln>
                <a:solidFill>
                  <a:srgbClr val="FFFFFF"/>
                </a:solidFill>
                <a:effectLst/>
                <a:uLnTx/>
                <a:uFillTx/>
                <a:latin typeface="Arial" panose="020B0604020202020204" pitchFamily="34" charset="0"/>
                <a:ea typeface="Gulim" pitchFamily="34" charset="-127"/>
                <a:cs typeface="Arial" pitchFamily="34" charset="0"/>
              </a:rPr>
              <a:t>Von der Leyen </a:t>
            </a:r>
            <a:r>
              <a:rPr kumimoji="0" lang="de-DE" sz="2800" b="1" i="0" u="none" strike="noStrike" kern="1200" cap="none" spc="0" normalizeH="0" baseline="0" noProof="0" dirty="0" err="1">
                <a:ln>
                  <a:noFill/>
                </a:ln>
                <a:solidFill>
                  <a:srgbClr val="FFFFFF"/>
                </a:solidFill>
                <a:effectLst/>
                <a:uLnTx/>
                <a:uFillTx/>
                <a:latin typeface="Arial" panose="020B0604020202020204" pitchFamily="34" charset="0"/>
                <a:ea typeface="Gulim" pitchFamily="34" charset="-127"/>
                <a:cs typeface="Arial" pitchFamily="34" charset="0"/>
              </a:rPr>
              <a:t>Commission</a:t>
            </a:r>
            <a:r>
              <a:rPr kumimoji="0" lang="de-DE" sz="2800" b="1" i="0" u="none" strike="noStrike" kern="1200" cap="none" spc="0" normalizeH="0" baseline="0" noProof="0" dirty="0">
                <a:ln>
                  <a:noFill/>
                </a:ln>
                <a:solidFill>
                  <a:srgbClr val="FFFFFF"/>
                </a:solidFill>
                <a:effectLst/>
                <a:uLnTx/>
                <a:uFillTx/>
                <a:latin typeface="Arial" panose="020B0604020202020204" pitchFamily="34" charset="0"/>
                <a:ea typeface="Gulim" pitchFamily="34" charset="-127"/>
                <a:cs typeface="Arial" pitchFamily="34" charset="0"/>
              </a:rPr>
              <a:t> II</a:t>
            </a:r>
            <a:r>
              <a:rPr kumimoji="0" lang="en-BE" sz="2800" b="1" i="0" u="none" strike="noStrike" kern="1200" cap="none" spc="0" normalizeH="0" baseline="0" noProof="0" dirty="0">
                <a:ln>
                  <a:noFill/>
                </a:ln>
                <a:solidFill>
                  <a:srgbClr val="FFFFFF"/>
                </a:solidFill>
                <a:effectLst/>
                <a:uLnTx/>
                <a:uFillTx/>
                <a:latin typeface="Arial" panose="020B0604020202020204" pitchFamily="34" charset="0"/>
                <a:ea typeface="Gulim" pitchFamily="34" charset="-127"/>
                <a:cs typeface="Arial" pitchFamily="34" charset="0"/>
              </a:rPr>
              <a:t>’s shift on competitiveness</a:t>
            </a:r>
            <a:endParaRPr kumimoji="0" lang="de-DE" sz="2800" b="1" i="0" u="none" strike="noStrike" kern="1200" cap="none" spc="0" normalizeH="0" baseline="0" noProof="0" dirty="0">
              <a:ln>
                <a:noFill/>
              </a:ln>
              <a:solidFill>
                <a:srgbClr val="FFFFFF"/>
              </a:solidFill>
              <a:effectLst/>
              <a:uLnTx/>
              <a:uFillTx/>
              <a:latin typeface="Arial" panose="020B0604020202020204" pitchFamily="34" charset="0"/>
              <a:ea typeface="Gulim" pitchFamily="34" charset="-127"/>
              <a:cs typeface="Arial"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sz="2800" b="1" i="0" u="none" strike="noStrike" kern="1200" cap="none" spc="0" normalizeH="0" baseline="0" noProof="0" dirty="0">
              <a:ln>
                <a:noFill/>
              </a:ln>
              <a:solidFill>
                <a:srgbClr val="FFFFFF"/>
              </a:solidFill>
              <a:effectLst/>
              <a:uLnTx/>
              <a:uFillTx/>
              <a:latin typeface="Arial" panose="020B0604020202020204" pitchFamily="34" charset="0"/>
              <a:ea typeface="Gulim" pitchFamily="34" charset="-127"/>
              <a:cs typeface="Arial" pitchFamily="34" charset="0"/>
            </a:endParaRPr>
          </a:p>
        </p:txBody>
      </p:sp>
    </p:spTree>
    <p:extLst>
      <p:ext uri="{BB962C8B-B14F-4D97-AF65-F5344CB8AC3E}">
        <p14:creationId xmlns:p14="http://schemas.microsoft.com/office/powerpoint/2010/main" val="1772472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D9632-F73B-6996-A250-F2DCA45477C9}"/>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73AC6B5B-AAAD-C3A0-E0B5-740395094D61}"/>
              </a:ext>
            </a:extLst>
          </p:cNvPr>
          <p:cNvSpPr>
            <a:spLocks noGrp="1"/>
          </p:cNvSpPr>
          <p:nvPr>
            <p:ph type="title"/>
          </p:nvPr>
        </p:nvSpPr>
        <p:spPr/>
        <p:txBody>
          <a:bodyPr/>
          <a:lstStyle/>
          <a:p>
            <a:r>
              <a:rPr lang="en-BE" dirty="0"/>
              <a:t>Recap: European </a:t>
            </a:r>
            <a:r>
              <a:rPr lang="en-GB" dirty="0"/>
              <a:t>Green </a:t>
            </a:r>
            <a:r>
              <a:rPr lang="en-BE" dirty="0"/>
              <a:t>D</a:t>
            </a:r>
            <a:r>
              <a:rPr lang="en-GB" dirty="0" err="1"/>
              <a:t>eal</a:t>
            </a:r>
            <a:endParaRPr lang="en-GB" altLang="ja-JP" dirty="0"/>
          </a:p>
        </p:txBody>
      </p:sp>
      <p:sp>
        <p:nvSpPr>
          <p:cNvPr id="65" name="Rounded Rectangle 3">
            <a:extLst>
              <a:ext uri="{FF2B5EF4-FFF2-40B4-BE49-F238E27FC236}">
                <a16:creationId xmlns:a16="http://schemas.microsoft.com/office/drawing/2014/main" id="{170DF498-9259-5DE4-F222-748A3485CC91}"/>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B729DB3F-D32F-A7E9-3376-D52273FA6E7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5667FE1A-80C2-A1B1-5881-A84BCF198A0B}"/>
              </a:ext>
            </a:extLst>
          </p:cNvPr>
          <p:cNvSpPr txBox="1">
            <a:spLocks/>
          </p:cNvSpPr>
          <p:nvPr/>
        </p:nvSpPr>
        <p:spPr>
          <a:xfrm>
            <a:off x="412800" y="1428129"/>
            <a:ext cx="11131499"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1500" dirty="0"/>
              <a:t>EU’s ambition to become the first climate-neutral continent by 2050 was </a:t>
            </a:r>
            <a:br>
              <a:rPr lang="en-BE" sz="1500" dirty="0"/>
            </a:br>
            <a:r>
              <a:rPr lang="en-US" sz="1500" dirty="0"/>
              <a:t>heralded as  "Europe's man on the moon moment" </a:t>
            </a:r>
            <a:r>
              <a:rPr lang="en-BE" sz="1500" dirty="0"/>
              <a:t>at </a:t>
            </a:r>
            <a:r>
              <a:rPr lang="en-US" sz="1500" dirty="0"/>
              <a:t>the start of </a:t>
            </a:r>
            <a:r>
              <a:rPr lang="en-BE" sz="1500" dirty="0"/>
              <a:t>the</a:t>
            </a:r>
            <a:br>
              <a:rPr lang="en-BE" sz="1500" dirty="0"/>
            </a:br>
            <a:r>
              <a:rPr lang="de-DE" sz="1500" dirty="0"/>
              <a:t>Von der Leyen </a:t>
            </a:r>
            <a:r>
              <a:rPr lang="de-DE" sz="1500" dirty="0" err="1"/>
              <a:t>Commission</a:t>
            </a:r>
            <a:r>
              <a:rPr lang="de-DE" sz="1500" dirty="0"/>
              <a:t> I</a:t>
            </a:r>
            <a:r>
              <a:rPr lang="en-BE" sz="1500" dirty="0"/>
              <a:t> term</a:t>
            </a:r>
            <a:r>
              <a:rPr lang="en-US" sz="1500" dirty="0"/>
              <a:t> (2019-2024</a:t>
            </a:r>
            <a:r>
              <a:rPr lang="en-BE" sz="1500" dirty="0"/>
              <a:t>)</a:t>
            </a:r>
          </a:p>
          <a:p>
            <a:pPr lvl="1"/>
            <a:r>
              <a:rPr lang="en-BE" sz="1500" dirty="0"/>
              <a:t>L</a:t>
            </a:r>
            <a:r>
              <a:rPr lang="en-US" sz="1500" dirty="0"/>
              <a:t>ed to the adoption of the European Climate Law, which makes reaching the EU’s climate goal of reducing EU emissions by at least 55% by 2030 (compared to 1990 levels), and climate neutrality 2050, a legal obligation for the EU and its Member States</a:t>
            </a:r>
            <a:endParaRPr lang="en-BE" sz="1500" dirty="0"/>
          </a:p>
          <a:p>
            <a:pPr lvl="1"/>
            <a:r>
              <a:rPr lang="en-BE" sz="1500" dirty="0"/>
              <a:t>Entailed the adoption of a </a:t>
            </a:r>
            <a:r>
              <a:rPr lang="en-US" sz="1500" dirty="0"/>
              <a:t>broad legislative agenda, in particular the “European Green Deal” and the “fit for 55” package (i.e. fit tor the 55% carbon emission reduction by 2030), a set of proposals to revise and update EU legislation and to put in place new initiatives with the aim of ensuring that the policies of the EU and its Member States are in line with the EU’s climate goal</a:t>
            </a:r>
            <a:endParaRPr lang="en-BE" sz="1500" dirty="0"/>
          </a:p>
          <a:p>
            <a:pPr lvl="2"/>
            <a:r>
              <a:rPr lang="en-BE" sz="1500" dirty="0"/>
              <a:t>Taxonomy</a:t>
            </a:r>
          </a:p>
          <a:p>
            <a:pPr lvl="2"/>
            <a:r>
              <a:rPr lang="en-BE" sz="1500" dirty="0"/>
              <a:t>SFDR and CSRD</a:t>
            </a:r>
          </a:p>
          <a:p>
            <a:pPr lvl="2"/>
            <a:r>
              <a:rPr lang="en-BE" sz="1500" dirty="0"/>
              <a:t>CSDDD and sector specific value chain due diligence instruments</a:t>
            </a:r>
          </a:p>
          <a:p>
            <a:pPr lvl="2"/>
            <a:r>
              <a:rPr lang="en-BE" sz="1500" dirty="0"/>
              <a:t>ETS and CBAM</a:t>
            </a:r>
          </a:p>
          <a:p>
            <a:pPr lvl="2"/>
            <a:r>
              <a:rPr lang="en-BE" sz="1500" dirty="0"/>
              <a:t>Circular economy (PPWR, Right to Repair Directive, etc.)</a:t>
            </a:r>
          </a:p>
          <a:p>
            <a:pPr lvl="2"/>
            <a:r>
              <a:rPr lang="en-BE" sz="1500" dirty="0"/>
              <a:t>...</a:t>
            </a:r>
          </a:p>
          <a:p>
            <a:pPr lvl="2"/>
            <a:endParaRPr lang="en-GB" sz="1600" dirty="0"/>
          </a:p>
        </p:txBody>
      </p:sp>
      <p:pic>
        <p:nvPicPr>
          <p:cNvPr id="8" name="Picture 7">
            <a:extLst>
              <a:ext uri="{FF2B5EF4-FFF2-40B4-BE49-F238E27FC236}">
                <a16:creationId xmlns:a16="http://schemas.microsoft.com/office/drawing/2014/main" id="{D3BA7A2C-52F7-E882-EF2D-D94152EA1772}"/>
              </a:ext>
            </a:extLst>
          </p:cNvPr>
          <p:cNvPicPr>
            <a:picLocks noChangeAspect="1"/>
          </p:cNvPicPr>
          <p:nvPr/>
        </p:nvPicPr>
        <p:blipFill>
          <a:blip r:embed="rId5"/>
          <a:stretch>
            <a:fillRect/>
          </a:stretch>
        </p:blipFill>
        <p:spPr>
          <a:xfrm>
            <a:off x="7807569" y="4125662"/>
            <a:ext cx="3382547" cy="1937421"/>
          </a:xfrm>
          <a:prstGeom prst="rect">
            <a:avLst/>
          </a:prstGeom>
        </p:spPr>
      </p:pic>
    </p:spTree>
    <p:extLst>
      <p:ext uri="{BB962C8B-B14F-4D97-AF65-F5344CB8AC3E}">
        <p14:creationId xmlns:p14="http://schemas.microsoft.com/office/powerpoint/2010/main" val="2532052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9EEBD-B85F-BB6C-F714-28C7E5EA9FA2}"/>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7BBE8608-D0D6-0920-1D7B-A7B5BF48F1A4}"/>
              </a:ext>
            </a:extLst>
          </p:cNvPr>
          <p:cNvSpPr>
            <a:spLocks noGrp="1"/>
          </p:cNvSpPr>
          <p:nvPr>
            <p:ph type="title"/>
          </p:nvPr>
        </p:nvSpPr>
        <p:spPr/>
        <p:txBody>
          <a:bodyPr/>
          <a:lstStyle/>
          <a:p>
            <a:r>
              <a:rPr lang="en-BE" dirty="0"/>
              <a:t>From the Green Deal to the </a:t>
            </a:r>
            <a:r>
              <a:rPr lang="en-GB" dirty="0"/>
              <a:t>Clean Industrial </a:t>
            </a:r>
            <a:r>
              <a:rPr lang="en-BE" dirty="0"/>
              <a:t>Deal</a:t>
            </a:r>
            <a:endParaRPr lang="en-GB" altLang="ja-JP" dirty="0"/>
          </a:p>
        </p:txBody>
      </p:sp>
      <p:sp>
        <p:nvSpPr>
          <p:cNvPr id="65" name="Rounded Rectangle 3">
            <a:extLst>
              <a:ext uri="{FF2B5EF4-FFF2-40B4-BE49-F238E27FC236}">
                <a16:creationId xmlns:a16="http://schemas.microsoft.com/office/drawing/2014/main" id="{6541EE37-7EB9-E216-4469-D029EFADF3E0}"/>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551673B1-CCA6-EA58-A563-29A4DC2D53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D1FB9473-AD25-F0A3-D0DD-A61BBD62983E}"/>
              </a:ext>
            </a:extLst>
          </p:cNvPr>
          <p:cNvSpPr txBox="1">
            <a:spLocks/>
          </p:cNvSpPr>
          <p:nvPr/>
        </p:nvSpPr>
        <p:spPr>
          <a:xfrm>
            <a:off x="316086" y="1428129"/>
            <a:ext cx="7473900"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1500" b="1" dirty="0">
                <a:solidFill>
                  <a:schemeClr val="tx2"/>
                </a:solidFill>
              </a:rPr>
              <a:t>Draghi Report</a:t>
            </a:r>
            <a:r>
              <a:rPr lang="en-BE" sz="1500" b="1" dirty="0">
                <a:solidFill>
                  <a:schemeClr val="tx2"/>
                </a:solidFill>
              </a:rPr>
              <a:t> </a:t>
            </a:r>
            <a:r>
              <a:rPr lang="en-BE" sz="1500" dirty="0"/>
              <a:t>(</a:t>
            </a:r>
            <a:r>
              <a:rPr lang="en-US" sz="1500" dirty="0"/>
              <a:t>9 September 2024</a:t>
            </a:r>
            <a:r>
              <a:rPr lang="en-BE" sz="1500" dirty="0"/>
              <a:t>): report by</a:t>
            </a:r>
            <a:r>
              <a:rPr lang="en-US" sz="1500" dirty="0"/>
              <a:t> former European Central Bank President Mario Draghi on the future of European competitiveness to the President of the European Commission</a:t>
            </a:r>
            <a:r>
              <a:rPr lang="en-BE" sz="1500" dirty="0"/>
              <a:t>. C</a:t>
            </a:r>
            <a:r>
              <a:rPr lang="en-US" sz="1500" dirty="0" err="1"/>
              <a:t>alls</a:t>
            </a:r>
            <a:r>
              <a:rPr lang="en-US" sz="1500" dirty="0"/>
              <a:t> for a “new industrial strategy for Europe”</a:t>
            </a:r>
            <a:r>
              <a:rPr lang="en-BE" sz="1500" dirty="0"/>
              <a:t> and </a:t>
            </a:r>
            <a:r>
              <a:rPr lang="en-US" sz="1500" dirty="0"/>
              <a:t>raises concerns that the EU’s sustainability reporting and due diligence framework is a major source of regulatory burden, magnified by a lack of guidance and lack of clarity surrounding its interaction with other legislative acts, and that this entails a major compliance cost for companies in the EU</a:t>
            </a:r>
            <a:endParaRPr lang="en-BE" sz="1500" dirty="0"/>
          </a:p>
          <a:p>
            <a:pPr lvl="1"/>
            <a:r>
              <a:rPr lang="en-US" sz="1500" b="1" dirty="0">
                <a:solidFill>
                  <a:schemeClr val="tx2"/>
                </a:solidFill>
              </a:rPr>
              <a:t>Competitiveness Compass </a:t>
            </a:r>
            <a:r>
              <a:rPr lang="en-BE" sz="1500" dirty="0"/>
              <a:t>(</a:t>
            </a:r>
            <a:r>
              <a:rPr lang="en-US" sz="1500" dirty="0"/>
              <a:t>29 January 2025</a:t>
            </a:r>
            <a:r>
              <a:rPr lang="en-BE" sz="1500" dirty="0"/>
              <a:t>): blueprint </a:t>
            </a:r>
            <a:r>
              <a:rPr lang="en-US" sz="1500" dirty="0"/>
              <a:t>to guide the work of the new Commission </a:t>
            </a:r>
            <a:r>
              <a:rPr lang="en-BE" sz="1500" dirty="0"/>
              <a:t>during the second term of the VDL presidency; </a:t>
            </a:r>
            <a:r>
              <a:rPr lang="en-US" sz="1500" dirty="0"/>
              <a:t>provides a roadmap to how the Commission intends to take forward the recommendations in the Draghi report on the future of EU competitiveness. </a:t>
            </a:r>
            <a:endParaRPr lang="en-BE" sz="1500" dirty="0"/>
          </a:p>
          <a:p>
            <a:pPr lvl="2"/>
            <a:r>
              <a:rPr lang="en-BE" sz="1500" dirty="0"/>
              <a:t>S</a:t>
            </a:r>
            <a:r>
              <a:rPr lang="en-US" sz="1500" dirty="0" err="1"/>
              <a:t>ets</a:t>
            </a:r>
            <a:r>
              <a:rPr lang="en-US" sz="1500" dirty="0"/>
              <a:t> out three core areas for action: (i) innovation, (ii) </a:t>
            </a:r>
            <a:r>
              <a:rPr lang="en-US" sz="1500" dirty="0" err="1"/>
              <a:t>decarbonisation</a:t>
            </a:r>
            <a:r>
              <a:rPr lang="en-US" sz="1500" dirty="0"/>
              <a:t>, and (iii) security</a:t>
            </a:r>
            <a:endParaRPr lang="en-BE" sz="1500" dirty="0"/>
          </a:p>
          <a:p>
            <a:pPr lvl="2"/>
            <a:r>
              <a:rPr lang="en-BE" sz="1500" dirty="0"/>
              <a:t>C</a:t>
            </a:r>
            <a:r>
              <a:rPr lang="en-US" sz="1500" dirty="0" err="1"/>
              <a:t>omplemented</a:t>
            </a:r>
            <a:r>
              <a:rPr lang="en-US" sz="1500" dirty="0"/>
              <a:t> by five “horizontal enablers”: (i) simplification, (ii) lowering barriers to the Single Market, (iii) financing competitiveness, (iv) promoting skills and quality jobs, and (v) better coordination of policies at EU and national level. </a:t>
            </a:r>
            <a:endParaRPr lang="en-BE" sz="1500" dirty="0"/>
          </a:p>
          <a:p>
            <a:pPr lvl="2"/>
            <a:r>
              <a:rPr lang="en-BE" sz="1500" dirty="0"/>
              <a:t>T</a:t>
            </a:r>
            <a:r>
              <a:rPr lang="en-US" sz="1500" dirty="0" err="1"/>
              <a:t>argets</a:t>
            </a:r>
            <a:r>
              <a:rPr lang="en-US" sz="1500" dirty="0"/>
              <a:t> of cutting the administrative burden by at least 25% for all companies and by at least 35% for SMEs</a:t>
            </a:r>
            <a:endParaRPr lang="en-BE" sz="1500" dirty="0"/>
          </a:p>
          <a:p>
            <a:pPr lvl="2"/>
            <a:endParaRPr lang="en-GB" sz="1600" dirty="0"/>
          </a:p>
        </p:txBody>
      </p:sp>
      <p:pic>
        <p:nvPicPr>
          <p:cNvPr id="2050" name="Picture 2" descr="Draghi Report confirms hydrogen as a key technology and stresses the  importance of R&amp;I to keep Europe at the forefront - Clean Hydrogen  Partnership">
            <a:extLst>
              <a:ext uri="{FF2B5EF4-FFF2-40B4-BE49-F238E27FC236}">
                <a16:creationId xmlns:a16="http://schemas.microsoft.com/office/drawing/2014/main" id="{7FE11D1D-F142-1D11-E56D-D9F04D5F0E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59537" y="1428129"/>
            <a:ext cx="3719663" cy="247807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e Competitiveness Compass for the EU is out | ERRIN Website">
            <a:extLst>
              <a:ext uri="{FF2B5EF4-FFF2-40B4-BE49-F238E27FC236}">
                <a16:creationId xmlns:a16="http://schemas.microsoft.com/office/drawing/2014/main" id="{659EBC9E-CC08-1D9B-5741-175E07E494D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59537" y="4094905"/>
            <a:ext cx="3700664" cy="2081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8251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1A133-5879-427C-AFF6-DCDB0A6F80B8}"/>
              </a:ext>
            </a:extLst>
          </p:cNvPr>
          <p:cNvSpPr>
            <a:spLocks noGrp="1"/>
          </p:cNvSpPr>
          <p:nvPr>
            <p:ph type="title"/>
          </p:nvPr>
        </p:nvSpPr>
        <p:spPr/>
        <p:txBody>
          <a:bodyPr/>
          <a:lstStyle/>
          <a:p>
            <a:r>
              <a:rPr lang="en-GB" dirty="0"/>
              <a:t>Exam – practicalities </a:t>
            </a:r>
          </a:p>
        </p:txBody>
      </p:sp>
      <p:sp>
        <p:nvSpPr>
          <p:cNvPr id="4" name="Content Placeholder 3">
            <a:extLst>
              <a:ext uri="{FF2B5EF4-FFF2-40B4-BE49-F238E27FC236}">
                <a16:creationId xmlns:a16="http://schemas.microsoft.com/office/drawing/2014/main" id="{D5DD10DB-71D9-4F8A-8B04-DBB9D8136592}"/>
              </a:ext>
            </a:extLst>
          </p:cNvPr>
          <p:cNvSpPr txBox="1">
            <a:spLocks/>
          </p:cNvSpPr>
          <p:nvPr/>
        </p:nvSpPr>
        <p:spPr>
          <a:xfrm>
            <a:off x="412800" y="1588790"/>
            <a:ext cx="11323200"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GB" sz="1800" dirty="0"/>
              <a:t>Written exam</a:t>
            </a:r>
            <a:r>
              <a:rPr lang="en-BE" sz="1800" dirty="0"/>
              <a:t> – 20 January, 2:45pm (3h in total for both corporate governance and ESG)</a:t>
            </a:r>
            <a:endParaRPr lang="en-GB" sz="1800" dirty="0"/>
          </a:p>
          <a:p>
            <a:pPr lvl="1"/>
            <a:r>
              <a:rPr lang="en-GB" sz="1800" dirty="0"/>
              <a:t>“Practical” case: “you have recently been appointed ESG legal counsel at multinational company X. The board of directors request your urgent high-level advice on the following queries: […]”</a:t>
            </a:r>
            <a:r>
              <a:rPr lang="en-BE" sz="1800" dirty="0"/>
              <a:t>. </a:t>
            </a:r>
            <a:endParaRPr lang="en-GB" sz="1800" dirty="0"/>
          </a:p>
          <a:p>
            <a:pPr lvl="1"/>
            <a:r>
              <a:rPr lang="en-GB" sz="1800" dirty="0"/>
              <a:t>Core materials:</a:t>
            </a:r>
          </a:p>
          <a:p>
            <a:pPr lvl="2"/>
            <a:r>
              <a:rPr lang="en-GB" sz="1800" dirty="0"/>
              <a:t>Slide decks</a:t>
            </a:r>
          </a:p>
          <a:p>
            <a:pPr lvl="2"/>
            <a:r>
              <a:rPr lang="en-GB" sz="1800" dirty="0"/>
              <a:t>Further readings</a:t>
            </a:r>
            <a:r>
              <a:rPr lang="en-BE" sz="1800" dirty="0"/>
              <a:t> </a:t>
            </a:r>
            <a:endParaRPr lang="en-GB" sz="1800" dirty="0"/>
          </a:p>
          <a:p>
            <a:pPr lvl="2"/>
            <a:r>
              <a:rPr lang="en-GB" sz="1800" dirty="0"/>
              <a:t>No expectation for you to know the detailed content of regimes discussed – relevant legislative texts will be available during the exam</a:t>
            </a:r>
            <a:r>
              <a:rPr lang="en-BE" sz="1800" dirty="0"/>
              <a:t> (which is, however, closed book for the rest)</a:t>
            </a:r>
            <a:endParaRPr lang="en-GB" sz="1800" dirty="0"/>
          </a:p>
          <a:p>
            <a:pPr lvl="2"/>
            <a:endParaRPr lang="en-GB" sz="1800" dirty="0"/>
          </a:p>
          <a:p>
            <a:pPr lvl="1"/>
            <a:endParaRPr lang="en-GB" sz="1800" dirty="0"/>
          </a:p>
          <a:p>
            <a:pPr marL="0" lvl="1" indent="0">
              <a:buNone/>
            </a:pPr>
            <a:endParaRPr lang="en-GB" sz="1800" dirty="0"/>
          </a:p>
        </p:txBody>
      </p:sp>
      <p:pic>
        <p:nvPicPr>
          <p:cNvPr id="5" name="Picture 2" descr="Image result for ulb llm international business law">
            <a:hlinkClick r:id="rId2"/>
            <a:extLst>
              <a:ext uri="{FF2B5EF4-FFF2-40B4-BE49-F238E27FC236}">
                <a16:creationId xmlns:a16="http://schemas.microsoft.com/office/drawing/2014/main" id="{723D0AF4-09CB-441C-96BC-C53454EDF8F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F5B2D83-A049-C2C8-1597-E607A4F35179}"/>
              </a:ext>
            </a:extLst>
          </p:cNvPr>
          <p:cNvSpPr txBox="1"/>
          <p:nvPr/>
        </p:nvSpPr>
        <p:spPr>
          <a:xfrm>
            <a:off x="2477134" y="5084544"/>
            <a:ext cx="7648575" cy="369332"/>
          </a:xfrm>
          <a:prstGeom prst="rect">
            <a:avLst/>
          </a:prstGeom>
          <a:noFill/>
        </p:spPr>
        <p:txBody>
          <a:bodyPr wrap="square" rtlCol="0">
            <a:spAutoFit/>
          </a:bodyPr>
          <a:lstStyle/>
          <a:p>
            <a:r>
              <a:rPr lang="en-GB" b="1" dirty="0">
                <a:solidFill>
                  <a:schemeClr val="tx2"/>
                </a:solidFill>
              </a:rPr>
              <a:t>Questions ahead of the exam? guillaume.croisant@linklaters.com</a:t>
            </a:r>
          </a:p>
        </p:txBody>
      </p:sp>
    </p:spTree>
    <p:extLst>
      <p:ext uri="{BB962C8B-B14F-4D97-AF65-F5344CB8AC3E}">
        <p14:creationId xmlns:p14="http://schemas.microsoft.com/office/powerpoint/2010/main" val="2682192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0A61C-5611-62BE-1BD9-2901064DB18D}"/>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53A6EAD9-58CC-6ED3-E615-37AD3ECD9A89}"/>
              </a:ext>
            </a:extLst>
          </p:cNvPr>
          <p:cNvSpPr>
            <a:spLocks noGrp="1"/>
          </p:cNvSpPr>
          <p:nvPr>
            <p:ph type="title"/>
          </p:nvPr>
        </p:nvSpPr>
        <p:spPr/>
        <p:txBody>
          <a:bodyPr/>
          <a:lstStyle/>
          <a:p>
            <a:r>
              <a:rPr lang="en-BE" dirty="0"/>
              <a:t>From the Green Deal to the </a:t>
            </a:r>
            <a:r>
              <a:rPr lang="en-GB" dirty="0"/>
              <a:t>Clean Industrial </a:t>
            </a:r>
            <a:r>
              <a:rPr lang="en-BE" dirty="0"/>
              <a:t>Deal (cont’d)</a:t>
            </a:r>
            <a:endParaRPr lang="en-GB" altLang="ja-JP" dirty="0"/>
          </a:p>
        </p:txBody>
      </p:sp>
      <p:sp>
        <p:nvSpPr>
          <p:cNvPr id="65" name="Rounded Rectangle 3">
            <a:extLst>
              <a:ext uri="{FF2B5EF4-FFF2-40B4-BE49-F238E27FC236}">
                <a16:creationId xmlns:a16="http://schemas.microsoft.com/office/drawing/2014/main" id="{FAA8E2C1-09FF-9284-ABEE-B32A4017D466}"/>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C5C77A1C-C15D-36EF-2215-FDA2AF930DF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A9952D55-88BA-3FAB-D8F8-E3DC776A2012}"/>
              </a:ext>
            </a:extLst>
          </p:cNvPr>
          <p:cNvSpPr txBox="1">
            <a:spLocks/>
          </p:cNvSpPr>
          <p:nvPr/>
        </p:nvSpPr>
        <p:spPr>
          <a:xfrm>
            <a:off x="307294" y="1734950"/>
            <a:ext cx="4994468"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BE" sz="1500" b="1" dirty="0"/>
              <a:t>“</a:t>
            </a:r>
            <a:r>
              <a:rPr lang="en-US" sz="1500" b="1" dirty="0">
                <a:solidFill>
                  <a:schemeClr val="tx2"/>
                </a:solidFill>
              </a:rPr>
              <a:t>Clean Industrial Deal</a:t>
            </a:r>
            <a:r>
              <a:rPr lang="en-US" sz="1500" dirty="0"/>
              <a:t>: a joint roadmap for competitiveness and </a:t>
            </a:r>
            <a:r>
              <a:rPr lang="en-US" sz="1500" dirty="0" err="1"/>
              <a:t>decarbonisation</a:t>
            </a:r>
            <a:r>
              <a:rPr lang="en-US" sz="1500" dirty="0"/>
              <a:t>”</a:t>
            </a:r>
            <a:r>
              <a:rPr lang="en-BE" sz="1500" dirty="0"/>
              <a:t> (26 February 2025): </a:t>
            </a:r>
          </a:p>
          <a:p>
            <a:pPr lvl="2"/>
            <a:r>
              <a:rPr lang="en-BE" sz="1500" dirty="0"/>
              <a:t>New roadmap after the Green Deal</a:t>
            </a:r>
          </a:p>
          <a:p>
            <a:pPr lvl="2"/>
            <a:r>
              <a:rPr lang="en-BE" sz="1500" dirty="0"/>
              <a:t>F</a:t>
            </a:r>
            <a:r>
              <a:rPr lang="en-US" sz="1500" dirty="0" err="1"/>
              <a:t>ocus</a:t>
            </a:r>
            <a:r>
              <a:rPr lang="en-US" sz="1500" dirty="0"/>
              <a:t> on energy-intensive industries and the clean-tech sector. Circularity is also put at the </a:t>
            </a:r>
            <a:r>
              <a:rPr lang="en-US" sz="1500" dirty="0" err="1"/>
              <a:t>centre</a:t>
            </a:r>
            <a:r>
              <a:rPr lang="en-US" sz="1500" dirty="0"/>
              <a:t> of the CID with the aim to </a:t>
            </a:r>
            <a:r>
              <a:rPr lang="en-US" sz="1500" dirty="0" err="1"/>
              <a:t>maximise</a:t>
            </a:r>
            <a:r>
              <a:rPr lang="en-US" sz="1500" dirty="0"/>
              <a:t> the EU’s limited resources and reduce overdependencies on third country suppliers for raw materials. </a:t>
            </a:r>
            <a:endParaRPr lang="en-BE" sz="1500" dirty="0"/>
          </a:p>
          <a:p>
            <a:pPr lvl="2"/>
            <a:r>
              <a:rPr lang="en-BE" sz="1600" dirty="0"/>
              <a:t>S</a:t>
            </a:r>
            <a:r>
              <a:rPr lang="en-US" sz="1600" dirty="0" err="1"/>
              <a:t>erve</a:t>
            </a:r>
            <a:r>
              <a:rPr lang="en-US" sz="1600" dirty="0"/>
              <a:t> as a framework for dialogue with industries to develop sectoral transition pathways</a:t>
            </a:r>
            <a:r>
              <a:rPr lang="en-BE" sz="1600" dirty="0"/>
              <a:t> (e.g. </a:t>
            </a:r>
            <a:r>
              <a:rPr lang="en-US" sz="1600" dirty="0"/>
              <a:t>Industrial </a:t>
            </a:r>
            <a:r>
              <a:rPr lang="en-BE" sz="1600" dirty="0"/>
              <a:t>a</a:t>
            </a:r>
            <a:r>
              <a:rPr lang="en-US" sz="1600" dirty="0" err="1"/>
              <a:t>ction</a:t>
            </a:r>
            <a:r>
              <a:rPr lang="en-US" sz="1600" dirty="0"/>
              <a:t> </a:t>
            </a:r>
            <a:r>
              <a:rPr lang="en-BE" sz="1600" dirty="0"/>
              <a:t>p</a:t>
            </a:r>
            <a:r>
              <a:rPr lang="en-US" sz="1600" dirty="0" err="1"/>
              <a:t>lan</a:t>
            </a:r>
            <a:r>
              <a:rPr lang="en-US" sz="1600" dirty="0"/>
              <a:t> for the European automotive sector </a:t>
            </a:r>
            <a:r>
              <a:rPr lang="en-BE" sz="1600" dirty="0"/>
              <a:t>published </a:t>
            </a:r>
            <a:r>
              <a:rPr lang="en-US" sz="1600" dirty="0"/>
              <a:t>on 5 March 2025</a:t>
            </a:r>
            <a:r>
              <a:rPr lang="en-BE" sz="1600" dirty="0"/>
              <a:t>)</a:t>
            </a:r>
            <a:endParaRPr lang="en-GB" sz="1600" dirty="0"/>
          </a:p>
        </p:txBody>
      </p:sp>
      <p:pic>
        <p:nvPicPr>
          <p:cNvPr id="4098" name="Picture 2" descr="EU unveils its Clean Industry Deal">
            <a:extLst>
              <a:ext uri="{FF2B5EF4-FFF2-40B4-BE49-F238E27FC236}">
                <a16:creationId xmlns:a16="http://schemas.microsoft.com/office/drawing/2014/main" id="{19693398-E65D-0B9D-04DC-349B05DB5E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73932" y="1690321"/>
            <a:ext cx="6086475"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6197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2B773-B315-B255-CFE8-B4EB1D3A3023}"/>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765E2151-4D38-0DB0-178A-5F05C2A095A1}"/>
              </a:ext>
            </a:extLst>
          </p:cNvPr>
          <p:cNvSpPr>
            <a:spLocks noGrp="1"/>
          </p:cNvSpPr>
          <p:nvPr>
            <p:ph type="title"/>
          </p:nvPr>
        </p:nvSpPr>
        <p:spPr/>
        <p:txBody>
          <a:bodyPr/>
          <a:lstStyle/>
          <a:p>
            <a:r>
              <a:rPr lang="en-BE" altLang="ja-JP" dirty="0"/>
              <a:t>Omnibus I </a:t>
            </a:r>
            <a:r>
              <a:rPr lang="en-BE" altLang="ja-JP" dirty="0" err="1"/>
              <a:t>simplificatio</a:t>
            </a:r>
            <a:r>
              <a:rPr lang="nl-BE" altLang="ja-JP" dirty="0"/>
              <a:t>n</a:t>
            </a:r>
            <a:r>
              <a:rPr lang="en-BE" altLang="ja-JP" dirty="0"/>
              <a:t> package</a:t>
            </a:r>
            <a:endParaRPr lang="en-GB" altLang="ja-JP" dirty="0"/>
          </a:p>
        </p:txBody>
      </p:sp>
      <p:sp>
        <p:nvSpPr>
          <p:cNvPr id="65" name="Rounded Rectangle 3">
            <a:extLst>
              <a:ext uri="{FF2B5EF4-FFF2-40B4-BE49-F238E27FC236}">
                <a16:creationId xmlns:a16="http://schemas.microsoft.com/office/drawing/2014/main" id="{A8B07883-F9D5-4C3D-F87E-99330013C222}"/>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25657E42-EFDC-024E-B768-56E8E0F31A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D6F95AAF-B0D1-82FE-CB89-21FED7321729}"/>
              </a:ext>
            </a:extLst>
          </p:cNvPr>
          <p:cNvSpPr txBox="1">
            <a:spLocks/>
          </p:cNvSpPr>
          <p:nvPr/>
        </p:nvSpPr>
        <p:spPr>
          <a:xfrm>
            <a:off x="412800" y="1428129"/>
            <a:ext cx="11131499"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1500" b="1" dirty="0">
                <a:solidFill>
                  <a:schemeClr val="tx2"/>
                </a:solidFill>
              </a:rPr>
              <a:t>"Stop-the-Clock" Directive</a:t>
            </a:r>
            <a:r>
              <a:rPr lang="en-BE" sz="1500" b="1" dirty="0">
                <a:solidFill>
                  <a:schemeClr val="tx2"/>
                </a:solidFill>
              </a:rPr>
              <a:t> </a:t>
            </a:r>
            <a:r>
              <a:rPr lang="en-BE" sz="1500" dirty="0"/>
              <a:t>(</a:t>
            </a:r>
            <a:r>
              <a:rPr lang="en-US" sz="1500" dirty="0"/>
              <a:t>published in the </a:t>
            </a:r>
            <a:r>
              <a:rPr lang="en-BE" sz="1500" dirty="0"/>
              <a:t>OJ </a:t>
            </a:r>
            <a:r>
              <a:rPr lang="en-US" sz="1500" dirty="0"/>
              <a:t>on 16 April 2025</a:t>
            </a:r>
            <a:r>
              <a:rPr lang="en-BE" sz="1500" dirty="0"/>
              <a:t>):</a:t>
            </a:r>
            <a:r>
              <a:rPr lang="en-US" sz="1500" dirty="0"/>
              <a:t> delays the entry into application of the </a:t>
            </a:r>
            <a:r>
              <a:rPr lang="en-US" sz="1500" b="1" dirty="0">
                <a:solidFill>
                  <a:schemeClr val="tx2"/>
                </a:solidFill>
              </a:rPr>
              <a:t>CSRD</a:t>
            </a:r>
            <a:r>
              <a:rPr lang="en-US" sz="1500" dirty="0"/>
              <a:t> requirements for large companies that have not yet started reporting, as well as listed SMEs, by two years and the transposition deadline and the first phase of the application (covering the largest companies) of the </a:t>
            </a:r>
            <a:r>
              <a:rPr lang="en-US" sz="1500" b="1" dirty="0">
                <a:solidFill>
                  <a:schemeClr val="tx2"/>
                </a:solidFill>
              </a:rPr>
              <a:t>CSDDD</a:t>
            </a:r>
            <a:r>
              <a:rPr lang="en-US" sz="1500" dirty="0"/>
              <a:t> by one year (i.e. to 26 July  2028)  </a:t>
            </a:r>
          </a:p>
          <a:p>
            <a:pPr lvl="1"/>
            <a:r>
              <a:rPr lang="en-US" sz="1500" b="1" dirty="0">
                <a:solidFill>
                  <a:schemeClr val="tx2"/>
                </a:solidFill>
              </a:rPr>
              <a:t>“Requirements” proposal</a:t>
            </a:r>
            <a:r>
              <a:rPr lang="en-BE" sz="1500" dirty="0"/>
              <a:t>:</a:t>
            </a:r>
            <a:r>
              <a:rPr lang="en-US" sz="1500" dirty="0"/>
              <a:t> still under discussion in so-called trilogues at EU level, making more substantial changes to the reporting and due diligence requirements in the </a:t>
            </a:r>
            <a:r>
              <a:rPr lang="en-US" sz="1500" b="1" dirty="0">
                <a:solidFill>
                  <a:schemeClr val="tx2"/>
                </a:solidFill>
              </a:rPr>
              <a:t>CSRD and CSDDD</a:t>
            </a:r>
            <a:r>
              <a:rPr lang="en-US" sz="1500" dirty="0"/>
              <a:t>.</a:t>
            </a:r>
          </a:p>
          <a:p>
            <a:pPr lvl="1"/>
            <a:r>
              <a:rPr lang="en-BE" sz="1500" dirty="0"/>
              <a:t>EFRAG </a:t>
            </a:r>
            <a:r>
              <a:rPr lang="en-US" sz="1500" dirty="0"/>
              <a:t>release</a:t>
            </a:r>
            <a:r>
              <a:rPr lang="en-BE" sz="1500" dirty="0"/>
              <a:t>d on 3 December 2025</a:t>
            </a:r>
            <a:r>
              <a:rPr lang="en-US" sz="1500" dirty="0"/>
              <a:t> its </a:t>
            </a:r>
            <a:r>
              <a:rPr lang="en-US" sz="1500" dirty="0" err="1"/>
              <a:t>finali</a:t>
            </a:r>
            <a:r>
              <a:rPr lang="en-BE" sz="1500" dirty="0"/>
              <a:t>s</a:t>
            </a:r>
            <a:r>
              <a:rPr lang="en-US" sz="1500" dirty="0"/>
              <a:t>ed proposed </a:t>
            </a:r>
            <a:r>
              <a:rPr lang="en-US" sz="1500" b="1" dirty="0">
                <a:solidFill>
                  <a:schemeClr val="tx2"/>
                </a:solidFill>
              </a:rPr>
              <a:t>revision of the European Sustainability Reporting Standards (ESRS)  </a:t>
            </a:r>
          </a:p>
          <a:p>
            <a:pPr lvl="1"/>
            <a:r>
              <a:rPr lang="en-US" sz="1500" dirty="0"/>
              <a:t>The Commission adopted, on 4 July 2025, a </a:t>
            </a:r>
            <a:r>
              <a:rPr lang="en-US" sz="1500" b="1" dirty="0">
                <a:solidFill>
                  <a:schemeClr val="tx2"/>
                </a:solidFill>
              </a:rPr>
              <a:t>Delegated Act to simplify requirements under the Taxonomy Regulation</a:t>
            </a:r>
            <a:r>
              <a:rPr lang="en-US" sz="1500" dirty="0"/>
              <a:t>, most notably by introducing a financial materiality threshold and reducing reported data points by around 70%;  </a:t>
            </a:r>
          </a:p>
          <a:p>
            <a:pPr lvl="1"/>
            <a:r>
              <a:rPr lang="en-BE" sz="1500" dirty="0"/>
              <a:t>T</a:t>
            </a:r>
            <a:r>
              <a:rPr lang="en-US" sz="1500" dirty="0"/>
              <a:t>he Commission proposed a number of changes to the existing </a:t>
            </a:r>
            <a:r>
              <a:rPr lang="en-US" sz="1500" b="1" dirty="0">
                <a:solidFill>
                  <a:schemeClr val="tx2"/>
                </a:solidFill>
              </a:rPr>
              <a:t>CBAM Regulation</a:t>
            </a:r>
            <a:r>
              <a:rPr lang="en-US" sz="1500" dirty="0"/>
              <a:t>, including a new de minimis mass threshold of 50 </a:t>
            </a:r>
            <a:r>
              <a:rPr lang="en-US" sz="1500" dirty="0" err="1"/>
              <a:t>tonnes</a:t>
            </a:r>
            <a:r>
              <a:rPr lang="en-US" sz="1500" dirty="0"/>
              <a:t> which would exempt 90% of importers from the CBAM while still covering 99% of CO2 emissions from in-scope CBAM emissions. The European Parliament and Council reached political agreement on 18 June 2025; </a:t>
            </a:r>
          </a:p>
          <a:p>
            <a:pPr lvl="1"/>
            <a:r>
              <a:rPr lang="en-BE" sz="1500" dirty="0"/>
              <a:t>W</a:t>
            </a:r>
            <a:r>
              <a:rPr lang="en-US" sz="1500" dirty="0" err="1"/>
              <a:t>hile</a:t>
            </a:r>
            <a:r>
              <a:rPr lang="en-US" sz="1500" dirty="0"/>
              <a:t> those are not technically part of Omnibus packages, (i) </a:t>
            </a:r>
            <a:r>
              <a:rPr lang="en-BE" sz="1500" dirty="0"/>
              <a:t>a political agreement was reached by the Council and P</a:t>
            </a:r>
            <a:r>
              <a:rPr lang="nl-BE" sz="1500" dirty="0"/>
              <a:t>a</a:t>
            </a:r>
            <a:r>
              <a:rPr lang="en-BE" sz="1500" dirty="0" err="1"/>
              <a:t>rliament</a:t>
            </a:r>
            <a:r>
              <a:rPr lang="en-BE" sz="1500" dirty="0"/>
              <a:t> on 3 December to postpone and simplify the </a:t>
            </a:r>
            <a:r>
              <a:rPr lang="en-US" sz="1500" b="1" dirty="0">
                <a:solidFill>
                  <a:schemeClr val="tx2"/>
                </a:solidFill>
              </a:rPr>
              <a:t>Deforestation Regulation  </a:t>
            </a:r>
            <a:r>
              <a:rPr lang="en-US" sz="1500" dirty="0"/>
              <a:t>and (ii) on 2</a:t>
            </a:r>
            <a:r>
              <a:rPr lang="en-BE" sz="1500" dirty="0"/>
              <a:t>0 November</a:t>
            </a:r>
            <a:r>
              <a:rPr lang="en-US" sz="1500" dirty="0"/>
              <a:t> 2025 </a:t>
            </a:r>
            <a:r>
              <a:rPr lang="en-BE" sz="1500" dirty="0"/>
              <a:t>the Commission published a proposal to simplify </a:t>
            </a:r>
            <a:r>
              <a:rPr lang="en-US" sz="1500" dirty="0"/>
              <a:t>the </a:t>
            </a:r>
            <a:r>
              <a:rPr lang="en-US" sz="1500" b="1" dirty="0">
                <a:solidFill>
                  <a:schemeClr val="tx2"/>
                </a:solidFill>
              </a:rPr>
              <a:t>SFDR</a:t>
            </a:r>
            <a:r>
              <a:rPr lang="en-US" sz="1500" dirty="0"/>
              <a:t>. </a:t>
            </a:r>
            <a:endParaRPr lang="en-GB" sz="1600" dirty="0"/>
          </a:p>
        </p:txBody>
      </p:sp>
    </p:spTree>
    <p:extLst>
      <p:ext uri="{BB962C8B-B14F-4D97-AF65-F5344CB8AC3E}">
        <p14:creationId xmlns:p14="http://schemas.microsoft.com/office/powerpoint/2010/main" val="2615955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73B9B-4CC1-3248-6E42-39DB0A8C6CE0}"/>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6EAFC37C-B214-F5CF-3B80-3971D0AC4C3A}"/>
              </a:ext>
            </a:extLst>
          </p:cNvPr>
          <p:cNvSpPr>
            <a:spLocks noGrp="1"/>
          </p:cNvSpPr>
          <p:nvPr>
            <p:ph type="title"/>
          </p:nvPr>
        </p:nvSpPr>
        <p:spPr/>
        <p:txBody>
          <a:bodyPr/>
          <a:lstStyle/>
          <a:p>
            <a:r>
              <a:rPr lang="en-BE" altLang="ja-JP" dirty="0"/>
              <a:t>Further Omnibus </a:t>
            </a:r>
            <a:r>
              <a:rPr lang="en-BE" altLang="ja-JP" dirty="0" err="1"/>
              <a:t>simplificatio</a:t>
            </a:r>
            <a:r>
              <a:rPr lang="nl-BE" altLang="ja-JP" dirty="0"/>
              <a:t>n</a:t>
            </a:r>
            <a:r>
              <a:rPr lang="en-BE" altLang="ja-JP" dirty="0"/>
              <a:t> packages</a:t>
            </a:r>
            <a:endParaRPr lang="en-GB" altLang="ja-JP" dirty="0"/>
          </a:p>
        </p:txBody>
      </p:sp>
      <p:sp>
        <p:nvSpPr>
          <p:cNvPr id="65" name="Rounded Rectangle 3">
            <a:extLst>
              <a:ext uri="{FF2B5EF4-FFF2-40B4-BE49-F238E27FC236}">
                <a16:creationId xmlns:a16="http://schemas.microsoft.com/office/drawing/2014/main" id="{E5089E46-3E28-6161-23D8-9D8313245BFA}"/>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942755A9-FC2F-CACD-6400-C9193EF1D72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91F329A9-6741-F5A9-405A-4BB1E1D7B359}"/>
              </a:ext>
            </a:extLst>
          </p:cNvPr>
          <p:cNvSpPr txBox="1">
            <a:spLocks/>
          </p:cNvSpPr>
          <p:nvPr/>
        </p:nvSpPr>
        <p:spPr>
          <a:xfrm>
            <a:off x="412800" y="2042680"/>
            <a:ext cx="11131499"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BE" sz="1600" dirty="0"/>
              <a:t>Digital omnibus</a:t>
            </a:r>
          </a:p>
          <a:p>
            <a:pPr lvl="1"/>
            <a:r>
              <a:rPr lang="en-BE" sz="1600" dirty="0"/>
              <a:t>Optimisation </a:t>
            </a:r>
            <a:r>
              <a:rPr lang="en-US" sz="1600" dirty="0"/>
              <a:t>of </a:t>
            </a:r>
            <a:r>
              <a:rPr lang="en-BE" sz="1600" dirty="0"/>
              <a:t>support</a:t>
            </a:r>
            <a:r>
              <a:rPr lang="en-US" sz="1600" dirty="0"/>
              <a:t> program</a:t>
            </a:r>
            <a:r>
              <a:rPr lang="en-BE" sz="1600" dirty="0"/>
              <a:t>me</a:t>
            </a:r>
            <a:r>
              <a:rPr lang="en-US" sz="1600" dirty="0"/>
              <a:t>s </a:t>
            </a:r>
            <a:endParaRPr lang="en-BE" sz="1600" dirty="0"/>
          </a:p>
          <a:p>
            <a:pPr lvl="1"/>
            <a:r>
              <a:rPr lang="en-US" sz="1600" dirty="0"/>
              <a:t>Common Agricultural Policy </a:t>
            </a:r>
            <a:endParaRPr lang="en-BE" sz="1600" dirty="0"/>
          </a:p>
          <a:p>
            <a:pPr lvl="1"/>
            <a:r>
              <a:rPr lang="en-BE" sz="1600" dirty="0"/>
              <a:t>S</a:t>
            </a:r>
            <a:r>
              <a:rPr lang="en-US" sz="1600" dirty="0"/>
              <a:t>mall mid-caps </a:t>
            </a:r>
            <a:endParaRPr lang="en-BE" sz="1600" dirty="0"/>
          </a:p>
          <a:p>
            <a:pPr lvl="1"/>
            <a:r>
              <a:rPr lang="en-US" sz="1600" dirty="0"/>
              <a:t>D</a:t>
            </a:r>
            <a:r>
              <a:rPr lang="en-BE" sz="1600" dirty="0" err="1"/>
              <a:t>efence</a:t>
            </a:r>
            <a:r>
              <a:rPr lang="en-BE" sz="1600" dirty="0"/>
              <a:t> </a:t>
            </a:r>
          </a:p>
          <a:p>
            <a:pPr lvl="1"/>
            <a:r>
              <a:rPr lang="en-BE" sz="1600" dirty="0"/>
              <a:t>C</a:t>
            </a:r>
            <a:r>
              <a:rPr lang="en-US" sz="1600" dirty="0" err="1"/>
              <a:t>hemicals</a:t>
            </a:r>
            <a:r>
              <a:rPr lang="en-US" sz="1600" dirty="0"/>
              <a:t> sector</a:t>
            </a:r>
            <a:endParaRPr lang="en-BE" sz="1600" dirty="0"/>
          </a:p>
          <a:p>
            <a:pPr lvl="1"/>
            <a:r>
              <a:rPr lang="en-US" sz="1600" dirty="0"/>
              <a:t>E</a:t>
            </a:r>
            <a:r>
              <a:rPr lang="en-BE" sz="1600" dirty="0" err="1"/>
              <a:t>nvironment</a:t>
            </a:r>
            <a:endParaRPr lang="en-BE" sz="1600" dirty="0"/>
          </a:p>
          <a:p>
            <a:pPr lvl="1"/>
            <a:r>
              <a:rPr lang="en-BE" sz="1600" dirty="0"/>
              <a:t>F</a:t>
            </a:r>
            <a:r>
              <a:rPr lang="en-US" sz="1600" dirty="0" err="1"/>
              <a:t>ood</a:t>
            </a:r>
            <a:r>
              <a:rPr lang="en-US" sz="1600" dirty="0"/>
              <a:t> and feed safety</a:t>
            </a:r>
            <a:endParaRPr lang="en-GB" sz="1600" dirty="0"/>
          </a:p>
        </p:txBody>
      </p:sp>
      <p:pic>
        <p:nvPicPr>
          <p:cNvPr id="3074" name="Picture 2" descr="Omnibus: a balance between simplification and regulatory certainty - ECCO">
            <a:extLst>
              <a:ext uri="{FF2B5EF4-FFF2-40B4-BE49-F238E27FC236}">
                <a16:creationId xmlns:a16="http://schemas.microsoft.com/office/drawing/2014/main" id="{D8827394-EF2A-D820-091F-62D9F34D90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0912" y="1734950"/>
            <a:ext cx="6350838" cy="3859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7263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550598-E803-44CD-9A42-4A58EE218C0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06"/>
          <a:stretch/>
        </p:blipFill>
        <p:spPr>
          <a:xfrm>
            <a:off x="0" y="0"/>
            <a:ext cx="12192000" cy="6858000"/>
          </a:xfrm>
          <a:prstGeom prst="rect">
            <a:avLst/>
          </a:prstGeom>
        </p:spPr>
      </p:pic>
      <p:sp>
        <p:nvSpPr>
          <p:cNvPr id="6" name="Title 1">
            <a:extLst>
              <a:ext uri="{FF2B5EF4-FFF2-40B4-BE49-F238E27FC236}">
                <a16:creationId xmlns:a16="http://schemas.microsoft.com/office/drawing/2014/main" id="{2D6FC4D6-44E0-4085-98C1-A844765F21E7}"/>
              </a:ext>
            </a:extLst>
          </p:cNvPr>
          <p:cNvSpPr txBox="1">
            <a:spLocks/>
          </p:cNvSpPr>
          <p:nvPr/>
        </p:nvSpPr>
        <p:spPr>
          <a:xfrm>
            <a:off x="565150" y="527050"/>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r>
              <a:rPr lang="en-BE" b="1" dirty="0">
                <a:solidFill>
                  <a:schemeClr val="bg1"/>
                </a:solidFill>
                <a:latin typeface="Arial" panose="020B0604020202020204" pitchFamily="34" charset="0"/>
                <a:ea typeface="Gulim" pitchFamily="34" charset="-127"/>
              </a:rPr>
              <a:t>Proposed changes to key ESG instruments</a:t>
            </a:r>
            <a:endParaRPr lang="en-GB" b="1" dirty="0">
              <a:solidFill>
                <a:schemeClr val="bg1"/>
              </a:solidFill>
              <a:latin typeface="Arial" panose="020B0604020202020204" pitchFamily="34" charset="0"/>
              <a:ea typeface="Gulim" pitchFamily="34" charset="-127"/>
            </a:endParaRPr>
          </a:p>
        </p:txBody>
      </p:sp>
    </p:spTree>
    <p:extLst>
      <p:ext uri="{BB962C8B-B14F-4D97-AF65-F5344CB8AC3E}">
        <p14:creationId xmlns:p14="http://schemas.microsoft.com/office/powerpoint/2010/main" val="2534681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21F55-9BE2-70B6-DB66-753A2C3E29E4}"/>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3ADC7F85-CD18-329A-51F1-89F7EB34B535}"/>
              </a:ext>
            </a:extLst>
          </p:cNvPr>
          <p:cNvSpPr>
            <a:spLocks noGrp="1"/>
          </p:cNvSpPr>
          <p:nvPr>
            <p:ph type="title"/>
          </p:nvPr>
        </p:nvSpPr>
        <p:spPr/>
        <p:txBody>
          <a:bodyPr/>
          <a:lstStyle/>
          <a:p>
            <a:r>
              <a:rPr lang="en-BE" altLang="ja-JP" dirty="0"/>
              <a:t>Taxonomy</a:t>
            </a:r>
            <a:endParaRPr lang="en-GB" altLang="ja-JP" dirty="0"/>
          </a:p>
        </p:txBody>
      </p:sp>
      <p:sp>
        <p:nvSpPr>
          <p:cNvPr id="65" name="Rounded Rectangle 3">
            <a:extLst>
              <a:ext uri="{FF2B5EF4-FFF2-40B4-BE49-F238E27FC236}">
                <a16:creationId xmlns:a16="http://schemas.microsoft.com/office/drawing/2014/main" id="{5317B790-A588-B2C8-A7F0-DFCD892AF6D3}"/>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1C64B8AC-C546-158E-9AEB-06937D21BDA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21559370-6C7C-E93C-BDDC-EE6CA21E1A45}"/>
              </a:ext>
            </a:extLst>
          </p:cNvPr>
          <p:cNvSpPr txBox="1">
            <a:spLocks/>
          </p:cNvSpPr>
          <p:nvPr/>
        </p:nvSpPr>
        <p:spPr>
          <a:xfrm>
            <a:off x="412800" y="1638234"/>
            <a:ext cx="11131499"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BE" sz="1600" dirty="0"/>
              <a:t>O</a:t>
            </a:r>
            <a:r>
              <a:rPr lang="en-US" sz="1600" dirty="0"/>
              <a:t>n 4 July, the European Commission adopted a delegated act aimed at simplifying the application of the EU Taxonomy</a:t>
            </a:r>
            <a:r>
              <a:rPr lang="en-BE" sz="1600" dirty="0"/>
              <a:t>. It applies as from </a:t>
            </a:r>
            <a:r>
              <a:rPr lang="nl-BE" sz="1600" dirty="0"/>
              <a:t>1 </a:t>
            </a:r>
            <a:r>
              <a:rPr lang="nl-BE" sz="1600" dirty="0" err="1"/>
              <a:t>January</a:t>
            </a:r>
            <a:r>
              <a:rPr lang="nl-BE" sz="1600" dirty="0"/>
              <a:t> 2026</a:t>
            </a:r>
            <a:r>
              <a:rPr lang="en-US" sz="1600" dirty="0"/>
              <a:t> </a:t>
            </a:r>
            <a:endParaRPr lang="en-BE" sz="1600" dirty="0"/>
          </a:p>
          <a:p>
            <a:pPr lvl="1"/>
            <a:r>
              <a:rPr lang="en-BE" sz="1600" dirty="0"/>
              <a:t>E</a:t>
            </a:r>
            <a:r>
              <a:rPr lang="en-US" sz="1600" dirty="0" err="1"/>
              <a:t>xempt</a:t>
            </a:r>
            <a:r>
              <a:rPr lang="en-US" sz="1600" dirty="0"/>
              <a:t> non-financial and financial undertakings from assessing Taxonomy eligibility and alignment for economic activities that are not financially material for their business</a:t>
            </a:r>
            <a:endParaRPr lang="en-BE" sz="1600" dirty="0"/>
          </a:p>
          <a:p>
            <a:pPr lvl="2"/>
            <a:r>
              <a:rPr lang="en-BE" sz="1600" dirty="0"/>
              <a:t>F</a:t>
            </a:r>
            <a:r>
              <a:rPr lang="en-US" sz="1600" dirty="0"/>
              <a:t>or non-financial undertakings, activities are considered non-material if they account for less than 10% of total turnover, </a:t>
            </a:r>
            <a:r>
              <a:rPr lang="en-US" sz="1600" dirty="0" err="1"/>
              <a:t>CapEx</a:t>
            </a:r>
            <a:r>
              <a:rPr lang="en-US" sz="1600" dirty="0"/>
              <a:t> or </a:t>
            </a:r>
            <a:r>
              <a:rPr lang="en-US" sz="1600" dirty="0" err="1"/>
              <a:t>OpEx</a:t>
            </a:r>
            <a:r>
              <a:rPr lang="en-BE" sz="1600" dirty="0"/>
              <a:t>)</a:t>
            </a:r>
          </a:p>
          <a:p>
            <a:pPr lvl="2"/>
            <a:r>
              <a:rPr lang="en-US" sz="1600" dirty="0"/>
              <a:t>For financial undertakings, activities will be deemed non-material where they account for less than 10% of loans and investments financing specific economic activities whose use of proceeds is known</a:t>
            </a:r>
            <a:endParaRPr lang="en-BE" sz="1600" dirty="0"/>
          </a:p>
        </p:txBody>
      </p:sp>
    </p:spTree>
    <p:extLst>
      <p:ext uri="{BB962C8B-B14F-4D97-AF65-F5344CB8AC3E}">
        <p14:creationId xmlns:p14="http://schemas.microsoft.com/office/powerpoint/2010/main" val="25876428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CFD02-F7BC-457E-CB0A-4982F3A0D67E}"/>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E72C7460-9A95-DF0F-825D-E84A1494707A}"/>
              </a:ext>
            </a:extLst>
          </p:cNvPr>
          <p:cNvSpPr>
            <a:spLocks noGrp="1"/>
          </p:cNvSpPr>
          <p:nvPr>
            <p:ph type="title"/>
          </p:nvPr>
        </p:nvSpPr>
        <p:spPr/>
        <p:txBody>
          <a:bodyPr/>
          <a:lstStyle/>
          <a:p>
            <a:r>
              <a:rPr lang="en-BE" altLang="ja-JP" dirty="0"/>
              <a:t>SFDR “2.0”</a:t>
            </a:r>
            <a:endParaRPr lang="en-GB" altLang="ja-JP" dirty="0"/>
          </a:p>
        </p:txBody>
      </p:sp>
      <p:sp>
        <p:nvSpPr>
          <p:cNvPr id="65" name="Rounded Rectangle 3">
            <a:extLst>
              <a:ext uri="{FF2B5EF4-FFF2-40B4-BE49-F238E27FC236}">
                <a16:creationId xmlns:a16="http://schemas.microsoft.com/office/drawing/2014/main" id="{2D02EFFF-6058-6CD4-759B-CF7A08E950E3}"/>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64E22B7B-08B2-5E80-77AD-60F3888D54E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107AFAE3-8201-2F39-803A-30CBFE5F19FF}"/>
              </a:ext>
            </a:extLst>
          </p:cNvPr>
          <p:cNvSpPr txBox="1">
            <a:spLocks/>
          </p:cNvSpPr>
          <p:nvPr/>
        </p:nvSpPr>
        <p:spPr>
          <a:xfrm>
            <a:off x="412800" y="1638234"/>
            <a:ext cx="11131499"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BE" sz="1600" dirty="0"/>
              <a:t>O</a:t>
            </a:r>
            <a:r>
              <a:rPr lang="en-US" sz="1600" dirty="0"/>
              <a:t>n 20 November 2025, the European Commission adopted its final proposal for a set of amendments to overhaul the Sustainable Finance Disclosure Regulation (“SFDR 2.0”)</a:t>
            </a:r>
            <a:r>
              <a:rPr lang="en-BE" sz="1600" dirty="0"/>
              <a:t>. E</a:t>
            </a:r>
            <a:r>
              <a:rPr lang="en-US" sz="1600" dirty="0" err="1"/>
              <a:t>arliest</a:t>
            </a:r>
            <a:r>
              <a:rPr lang="en-US" sz="1600" dirty="0"/>
              <a:t> effective date is likely to be around early to mid-2028</a:t>
            </a:r>
            <a:r>
              <a:rPr lang="en-BE" sz="1600" dirty="0"/>
              <a:t> (depending on political discussions)</a:t>
            </a:r>
            <a:r>
              <a:rPr lang="en-US" sz="1600" dirty="0"/>
              <a:t>.</a:t>
            </a:r>
            <a:endParaRPr lang="en-BE" sz="1600" dirty="0"/>
          </a:p>
          <a:p>
            <a:pPr lvl="1"/>
            <a:r>
              <a:rPr lang="nl-BE" sz="1600" dirty="0" err="1"/>
              <a:t>Key</a:t>
            </a:r>
            <a:r>
              <a:rPr lang="nl-BE" sz="1600" dirty="0"/>
              <a:t> changes</a:t>
            </a:r>
            <a:r>
              <a:rPr lang="en-BE" sz="1600" dirty="0"/>
              <a:t>:</a:t>
            </a:r>
          </a:p>
          <a:p>
            <a:pPr lvl="2"/>
            <a:r>
              <a:rPr lang="en-BE" sz="1600" dirty="0"/>
              <a:t>N</a:t>
            </a:r>
            <a:r>
              <a:rPr lang="en-US" sz="1600" dirty="0" err="1"/>
              <a:t>ew</a:t>
            </a:r>
            <a:r>
              <a:rPr lang="en-US" sz="1600" dirty="0"/>
              <a:t> product </a:t>
            </a:r>
            <a:r>
              <a:rPr lang="en-US" sz="1600" dirty="0" err="1"/>
              <a:t>categorisation</a:t>
            </a:r>
            <a:r>
              <a:rPr lang="en-US" sz="1600" dirty="0"/>
              <a:t> regime for financial products making ESG claims, to replace the existing Article 8 and Article 9 disclosure regime. Strict eligibility criteria are proposed for each of the three new categories: ‘sustainable’, ‘transition’ and ‘ESG basics’ </a:t>
            </a:r>
            <a:endParaRPr lang="en-BE" sz="1600" dirty="0"/>
          </a:p>
          <a:p>
            <a:pPr lvl="2"/>
            <a:r>
              <a:rPr lang="en-US" sz="1600" dirty="0"/>
              <a:t>Imposing very strict limitations regarding ESG marketing and disclosures for </a:t>
            </a:r>
            <a:r>
              <a:rPr lang="en-US" sz="1600" dirty="0" err="1"/>
              <a:t>uncategorised</a:t>
            </a:r>
            <a:r>
              <a:rPr lang="en-US" sz="1600" dirty="0"/>
              <a:t> products</a:t>
            </a:r>
            <a:r>
              <a:rPr lang="en-BE" sz="1600" dirty="0"/>
              <a:t> </a:t>
            </a:r>
          </a:p>
          <a:p>
            <a:pPr lvl="2"/>
            <a:r>
              <a:rPr lang="en-US" sz="1600" dirty="0"/>
              <a:t>Streamlining the disclosure and reporting obligations – detailed website disclosures will no longer be required, and the pre-contractual / periodic reports will have a 2-page limit. However, clients and investors will be able to request more information upon request </a:t>
            </a:r>
            <a:endParaRPr lang="en-BE" sz="1600" dirty="0"/>
          </a:p>
          <a:p>
            <a:pPr lvl="2"/>
            <a:r>
              <a:rPr lang="en-BE" sz="1600" dirty="0"/>
              <a:t>More limited m</a:t>
            </a:r>
            <a:r>
              <a:rPr lang="nl-BE" sz="1600" dirty="0" err="1"/>
              <a:t>andatory</a:t>
            </a:r>
            <a:r>
              <a:rPr lang="nl-BE" sz="1600" dirty="0"/>
              <a:t> </a:t>
            </a:r>
            <a:r>
              <a:rPr lang="nl-BE" sz="1600" dirty="0" err="1"/>
              <a:t>Taxonomy-related</a:t>
            </a:r>
            <a:r>
              <a:rPr lang="nl-BE" sz="1600" dirty="0"/>
              <a:t> </a:t>
            </a:r>
            <a:r>
              <a:rPr lang="nl-BE" sz="1600" dirty="0" err="1"/>
              <a:t>disclosures</a:t>
            </a:r>
            <a:endParaRPr lang="en-BE" sz="1600" dirty="0"/>
          </a:p>
        </p:txBody>
      </p:sp>
    </p:spTree>
    <p:extLst>
      <p:ext uri="{BB962C8B-B14F-4D97-AF65-F5344CB8AC3E}">
        <p14:creationId xmlns:p14="http://schemas.microsoft.com/office/powerpoint/2010/main" val="13639411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742C8-1CD8-E609-770B-1C48A97A2A26}"/>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D907BAA2-B731-1E3A-3248-E45BBE6F45A7}"/>
              </a:ext>
            </a:extLst>
          </p:cNvPr>
          <p:cNvSpPr>
            <a:spLocks noGrp="1"/>
          </p:cNvSpPr>
          <p:nvPr>
            <p:ph type="title"/>
          </p:nvPr>
        </p:nvSpPr>
        <p:spPr/>
        <p:txBody>
          <a:bodyPr/>
          <a:lstStyle/>
          <a:p>
            <a:r>
              <a:rPr lang="en-BE" altLang="ja-JP" dirty="0"/>
              <a:t>CSRD and CSDDD </a:t>
            </a:r>
            <a:endParaRPr lang="en-GB" altLang="ja-JP" dirty="0"/>
          </a:p>
        </p:txBody>
      </p:sp>
      <p:sp>
        <p:nvSpPr>
          <p:cNvPr id="65" name="Rounded Rectangle 3">
            <a:extLst>
              <a:ext uri="{FF2B5EF4-FFF2-40B4-BE49-F238E27FC236}">
                <a16:creationId xmlns:a16="http://schemas.microsoft.com/office/drawing/2014/main" id="{E00AE9C0-E5B4-87D7-ECB8-90B0B60FD434}"/>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49220949-0277-AF1B-BD21-16A94A05383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0CFB23EA-8602-2295-34F4-904D6A2E02C8}"/>
              </a:ext>
            </a:extLst>
          </p:cNvPr>
          <p:cNvPicPr>
            <a:picLocks noChangeAspect="1"/>
          </p:cNvPicPr>
          <p:nvPr/>
        </p:nvPicPr>
        <p:blipFill>
          <a:blip r:embed="rId5"/>
          <a:stretch>
            <a:fillRect/>
          </a:stretch>
        </p:blipFill>
        <p:spPr>
          <a:xfrm>
            <a:off x="588646" y="1640969"/>
            <a:ext cx="9050013" cy="3734321"/>
          </a:xfrm>
          <a:prstGeom prst="rect">
            <a:avLst/>
          </a:prstGeom>
        </p:spPr>
      </p:pic>
    </p:spTree>
    <p:extLst>
      <p:ext uri="{BB962C8B-B14F-4D97-AF65-F5344CB8AC3E}">
        <p14:creationId xmlns:p14="http://schemas.microsoft.com/office/powerpoint/2010/main" val="15200465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35AF0-7924-65F8-6290-FCCA4AA1D11D}"/>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002DCE66-9350-B0F1-5583-56F28349AE26}"/>
              </a:ext>
            </a:extLst>
          </p:cNvPr>
          <p:cNvSpPr>
            <a:spLocks noGrp="1"/>
          </p:cNvSpPr>
          <p:nvPr>
            <p:ph type="title"/>
          </p:nvPr>
        </p:nvSpPr>
        <p:spPr/>
        <p:txBody>
          <a:bodyPr/>
          <a:lstStyle/>
          <a:p>
            <a:r>
              <a:rPr lang="en-BE" altLang="ja-JP" dirty="0"/>
              <a:t>Deal on CSRD</a:t>
            </a:r>
            <a:endParaRPr lang="en-GB" altLang="ja-JP" dirty="0"/>
          </a:p>
        </p:txBody>
      </p:sp>
      <p:sp>
        <p:nvSpPr>
          <p:cNvPr id="65" name="Rounded Rectangle 3">
            <a:extLst>
              <a:ext uri="{FF2B5EF4-FFF2-40B4-BE49-F238E27FC236}">
                <a16:creationId xmlns:a16="http://schemas.microsoft.com/office/drawing/2014/main" id="{A7E615D3-42B1-A660-3A46-909CDFCA7E75}"/>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C1DA49A3-107C-E5A1-17D9-3B734088DE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6905AD88-69AF-4F2E-B2D4-449516761D46}"/>
              </a:ext>
            </a:extLst>
          </p:cNvPr>
          <p:cNvSpPr txBox="1">
            <a:spLocks/>
          </p:cNvSpPr>
          <p:nvPr/>
        </p:nvSpPr>
        <p:spPr>
          <a:xfrm>
            <a:off x="412800" y="1356880"/>
            <a:ext cx="11552065"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BE" sz="1600" dirty="0"/>
              <a:t>Previous scope</a:t>
            </a:r>
          </a:p>
          <a:p>
            <a:pPr lvl="2"/>
            <a:r>
              <a:rPr lang="en-BE" sz="1600" dirty="0"/>
              <a:t>EU companies that exceed two of these three criteria (i) </a:t>
            </a:r>
            <a:r>
              <a:rPr lang="en-US" sz="1600" dirty="0"/>
              <a:t>turnover exceeding €50 million per year</a:t>
            </a:r>
            <a:r>
              <a:rPr lang="en-BE" sz="1600" dirty="0"/>
              <a:t>; (ii) </a:t>
            </a:r>
            <a:r>
              <a:rPr lang="en-US" sz="1600" dirty="0"/>
              <a:t>a balance sheet total of more than €25 million</a:t>
            </a:r>
            <a:r>
              <a:rPr lang="en-BE" sz="1600" dirty="0"/>
              <a:t> and (iii) </a:t>
            </a:r>
            <a:r>
              <a:rPr lang="en-US" sz="1600" dirty="0"/>
              <a:t>more than 250 employees (averaged over a year)</a:t>
            </a:r>
            <a:endParaRPr lang="en-BE" sz="1600" dirty="0"/>
          </a:p>
          <a:p>
            <a:pPr lvl="2"/>
            <a:r>
              <a:rPr lang="en-US" sz="1600" dirty="0"/>
              <a:t>Non-EU </a:t>
            </a:r>
            <a:r>
              <a:rPr lang="en-BE" sz="1600" dirty="0"/>
              <a:t>companies</a:t>
            </a:r>
            <a:r>
              <a:rPr lang="en-US" sz="1600" dirty="0"/>
              <a:t> with annual EU-generated revenues in excess of €150 million and which also have either a large or listed EU subsidiary or a significant EU branch (generating €40 million in revenues). </a:t>
            </a:r>
            <a:endParaRPr lang="en-BE" sz="1600" dirty="0"/>
          </a:p>
          <a:p>
            <a:pPr lvl="1"/>
            <a:r>
              <a:rPr lang="en-BE" sz="1600" dirty="0"/>
              <a:t>New s</a:t>
            </a:r>
            <a:r>
              <a:rPr lang="en-US" sz="1600" dirty="0"/>
              <a:t>cope: </a:t>
            </a:r>
            <a:endParaRPr lang="en-BE" sz="1600" dirty="0"/>
          </a:p>
          <a:p>
            <a:pPr lvl="2"/>
            <a:r>
              <a:rPr lang="en-BE" sz="1600" dirty="0"/>
              <a:t>EU </a:t>
            </a:r>
            <a:r>
              <a:rPr lang="en-US" sz="1600" dirty="0"/>
              <a:t>companies with more than 1,000 employees and annual turnover higher than €450 million </a:t>
            </a:r>
          </a:p>
          <a:p>
            <a:pPr lvl="2"/>
            <a:r>
              <a:rPr lang="en-BE" sz="1600" dirty="0"/>
              <a:t>N</a:t>
            </a:r>
            <a:r>
              <a:rPr lang="en-US" sz="1600" dirty="0"/>
              <a:t>on-EU companies</a:t>
            </a:r>
            <a:r>
              <a:rPr lang="en-BE" sz="1600" dirty="0"/>
              <a:t>: €</a:t>
            </a:r>
            <a:r>
              <a:rPr lang="en-US" sz="1600" dirty="0"/>
              <a:t>450 million</a:t>
            </a:r>
            <a:r>
              <a:rPr lang="en-BE" sz="1600" dirty="0"/>
              <a:t> turnover</a:t>
            </a:r>
            <a:r>
              <a:rPr lang="en-US" sz="1600" dirty="0"/>
              <a:t> generated in the EU </a:t>
            </a:r>
            <a:r>
              <a:rPr lang="en-BE" sz="1600" dirty="0"/>
              <a:t>+ </a:t>
            </a:r>
            <a:r>
              <a:rPr lang="en-US" sz="1600" dirty="0"/>
              <a:t>EU subsidiary</a:t>
            </a:r>
            <a:r>
              <a:rPr lang="en-BE" sz="1600" dirty="0"/>
              <a:t>/</a:t>
            </a:r>
            <a:r>
              <a:rPr lang="en-US" sz="1600" dirty="0"/>
              <a:t>branch generating turnover of </a:t>
            </a:r>
            <a:r>
              <a:rPr lang="en-BE" sz="1600" dirty="0"/>
              <a:t>€</a:t>
            </a:r>
            <a:r>
              <a:rPr lang="en-US" sz="1600" dirty="0"/>
              <a:t>200 million</a:t>
            </a:r>
          </a:p>
          <a:p>
            <a:pPr lvl="2"/>
            <a:r>
              <a:rPr lang="en-US" sz="1600" dirty="0"/>
              <a:t>Financial holding undertakings are exempt from the CSRD’s scope </a:t>
            </a:r>
          </a:p>
          <a:p>
            <a:pPr lvl="1"/>
            <a:r>
              <a:rPr lang="en-US" sz="1600" dirty="0"/>
              <a:t>Transition exemption is agreed for companies that had to start reporting from financial year 2024 (the so-called “wave one” companies) falling out of scope for 2025 and 2026</a:t>
            </a:r>
          </a:p>
          <a:p>
            <a:pPr lvl="1"/>
            <a:endParaRPr lang="en-BE" sz="1600" dirty="0"/>
          </a:p>
        </p:txBody>
      </p:sp>
    </p:spTree>
    <p:extLst>
      <p:ext uri="{BB962C8B-B14F-4D97-AF65-F5344CB8AC3E}">
        <p14:creationId xmlns:p14="http://schemas.microsoft.com/office/powerpoint/2010/main" val="11750811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17EBF-DFF3-6FA5-C26B-BFF21011DE1D}"/>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6307565B-5067-8BAC-75FB-5FCFC286186B}"/>
              </a:ext>
            </a:extLst>
          </p:cNvPr>
          <p:cNvSpPr>
            <a:spLocks noGrp="1"/>
          </p:cNvSpPr>
          <p:nvPr>
            <p:ph type="title"/>
          </p:nvPr>
        </p:nvSpPr>
        <p:spPr/>
        <p:txBody>
          <a:bodyPr/>
          <a:lstStyle/>
          <a:p>
            <a:r>
              <a:rPr lang="en-BE" altLang="ja-JP" dirty="0"/>
              <a:t>CSRD: </a:t>
            </a:r>
            <a:r>
              <a:rPr lang="en-US" altLang="ja-JP" dirty="0"/>
              <a:t>EFRAG submits revised ESRS to the Commission</a:t>
            </a:r>
            <a:endParaRPr lang="en-GB" altLang="ja-JP" dirty="0"/>
          </a:p>
        </p:txBody>
      </p:sp>
      <p:sp>
        <p:nvSpPr>
          <p:cNvPr id="65" name="Rounded Rectangle 3">
            <a:extLst>
              <a:ext uri="{FF2B5EF4-FFF2-40B4-BE49-F238E27FC236}">
                <a16:creationId xmlns:a16="http://schemas.microsoft.com/office/drawing/2014/main" id="{2D81318F-0802-BEEC-F991-6AD19F1CDB0D}"/>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76EF262F-3931-1175-F04B-D4D341C93F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75F3574A-4304-C5B4-57E7-F36C724B00D1}"/>
              </a:ext>
            </a:extLst>
          </p:cNvPr>
          <p:cNvSpPr txBox="1">
            <a:spLocks/>
          </p:cNvSpPr>
          <p:nvPr/>
        </p:nvSpPr>
        <p:spPr>
          <a:xfrm>
            <a:off x="412800" y="1638234"/>
            <a:ext cx="11131499"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BE" sz="1600" dirty="0"/>
              <a:t>O</a:t>
            </a:r>
            <a:r>
              <a:rPr lang="en-US" sz="1600" dirty="0"/>
              <a:t>n 3 December 2025, EFRAG submitted its technical advice on the revised European Sustainability Reporting Standards (ESRS) under the Corporate Sustainability Reporting Directive (CSRD)</a:t>
            </a:r>
            <a:endParaRPr lang="en-BE" sz="1600" dirty="0"/>
          </a:p>
          <a:p>
            <a:pPr lvl="1"/>
            <a:r>
              <a:rPr lang="en-BE" sz="1600" dirty="0"/>
              <a:t>K</a:t>
            </a:r>
            <a:r>
              <a:rPr lang="nl-BE" sz="1600" dirty="0" err="1"/>
              <a:t>ey</a:t>
            </a:r>
            <a:r>
              <a:rPr lang="nl-BE" sz="1600" dirty="0"/>
              <a:t> </a:t>
            </a:r>
            <a:r>
              <a:rPr lang="nl-BE" sz="1600" dirty="0" err="1"/>
              <a:t>simplifications</a:t>
            </a:r>
            <a:r>
              <a:rPr lang="nl-BE" sz="1600" dirty="0"/>
              <a:t> </a:t>
            </a:r>
            <a:endParaRPr lang="en-BE" sz="1600" dirty="0"/>
          </a:p>
          <a:p>
            <a:pPr lvl="2"/>
            <a:r>
              <a:rPr lang="en-BE" sz="1600" dirty="0"/>
              <a:t>Claim of </a:t>
            </a:r>
            <a:r>
              <a:rPr lang="en-US" sz="1600" dirty="0"/>
              <a:t>61% reduction of mandatory data points</a:t>
            </a:r>
            <a:endParaRPr lang="en-BE" sz="1600" dirty="0"/>
          </a:p>
          <a:p>
            <a:pPr lvl="2"/>
            <a:r>
              <a:rPr lang="en-US" sz="1600" dirty="0"/>
              <a:t>Using “usefulness of information” as a general filter with an emphasis on fair presentation</a:t>
            </a:r>
          </a:p>
          <a:p>
            <a:pPr lvl="2"/>
            <a:r>
              <a:rPr lang="en-US" sz="1600" dirty="0"/>
              <a:t>Simplification of the double materiality assessment requirements through the provision of clearer guidance, reduced documentation, and better alignment with audit needs</a:t>
            </a:r>
          </a:p>
          <a:p>
            <a:pPr lvl="2"/>
            <a:r>
              <a:rPr lang="en-US" sz="1600" dirty="0"/>
              <a:t>Elimination of the preference for direct data in the value chain thereby reducing the pressure for data collection</a:t>
            </a:r>
          </a:p>
          <a:p>
            <a:pPr lvl="2"/>
            <a:r>
              <a:rPr lang="en-US" sz="1600" dirty="0"/>
              <a:t>Additional provisions to alleviate reporting burden through reliefs (e.g., specific reliefs for metrics), proportionality mechanisms (i.e., limiting information to that which is “reasonable and supportable information that is available without undue cost or effort”), and phase-ins for certain challenging disclosures (e.g., quantitative information about financial effects)</a:t>
            </a:r>
          </a:p>
          <a:p>
            <a:pPr lvl="2"/>
            <a:r>
              <a:rPr lang="en-US" sz="1600" dirty="0"/>
              <a:t>Simplifying the structure to make the ESRS shorter, clearer, easier to understand and to implement</a:t>
            </a:r>
            <a:endParaRPr lang="en-BE" sz="1600" dirty="0"/>
          </a:p>
        </p:txBody>
      </p:sp>
    </p:spTree>
    <p:extLst>
      <p:ext uri="{BB962C8B-B14F-4D97-AF65-F5344CB8AC3E}">
        <p14:creationId xmlns:p14="http://schemas.microsoft.com/office/powerpoint/2010/main" val="2716177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3E0DC-28A0-18D9-648C-ED6A1DC42D72}"/>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60016DFF-31B8-A8BA-4973-2377A5CBA832}"/>
              </a:ext>
            </a:extLst>
          </p:cNvPr>
          <p:cNvSpPr>
            <a:spLocks noGrp="1"/>
          </p:cNvSpPr>
          <p:nvPr>
            <p:ph type="title"/>
          </p:nvPr>
        </p:nvSpPr>
        <p:spPr/>
        <p:txBody>
          <a:bodyPr/>
          <a:lstStyle/>
          <a:p>
            <a:r>
              <a:rPr lang="en-BE" altLang="ja-JP" dirty="0"/>
              <a:t>Deal on CSDDD</a:t>
            </a:r>
            <a:endParaRPr lang="en-GB" altLang="ja-JP" dirty="0"/>
          </a:p>
        </p:txBody>
      </p:sp>
      <p:sp>
        <p:nvSpPr>
          <p:cNvPr id="65" name="Rounded Rectangle 3">
            <a:extLst>
              <a:ext uri="{FF2B5EF4-FFF2-40B4-BE49-F238E27FC236}">
                <a16:creationId xmlns:a16="http://schemas.microsoft.com/office/drawing/2014/main" id="{DD76B38C-7A94-97F8-3EC8-5197DDDEFC4B}"/>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56DF663F-1686-F1AC-3550-1F6F71B2550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B5C291A6-975C-7732-D5A4-DDC4E0DF7134}"/>
              </a:ext>
            </a:extLst>
          </p:cNvPr>
          <p:cNvSpPr txBox="1">
            <a:spLocks/>
          </p:cNvSpPr>
          <p:nvPr/>
        </p:nvSpPr>
        <p:spPr>
          <a:xfrm>
            <a:off x="412800" y="1638234"/>
            <a:ext cx="11131499"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BE" sz="1600" dirty="0"/>
              <a:t>Previous scope:</a:t>
            </a:r>
          </a:p>
          <a:p>
            <a:pPr lvl="2"/>
            <a:r>
              <a:rPr lang="en-BE" sz="1600" dirty="0"/>
              <a:t>EU c</a:t>
            </a:r>
            <a:r>
              <a:rPr lang="en-US" sz="1600" dirty="0" err="1"/>
              <a:t>ompanies</a:t>
            </a:r>
            <a:r>
              <a:rPr lang="en-US" sz="1600" dirty="0"/>
              <a:t> reaching 1,000 employees on average</a:t>
            </a:r>
            <a:r>
              <a:rPr lang="en-BE" sz="1600" dirty="0"/>
              <a:t> </a:t>
            </a:r>
            <a:r>
              <a:rPr lang="en-US" sz="1600" dirty="0"/>
              <a:t>and a </a:t>
            </a:r>
            <a:r>
              <a:rPr lang="en-US" sz="1600" u="sng" dirty="0"/>
              <a:t>worldwide</a:t>
            </a:r>
            <a:r>
              <a:rPr lang="en-US" sz="1600" dirty="0"/>
              <a:t> turnover of EUR 450 million</a:t>
            </a:r>
          </a:p>
          <a:p>
            <a:pPr lvl="2"/>
            <a:r>
              <a:rPr lang="en-US" sz="1600" dirty="0"/>
              <a:t>No</a:t>
            </a:r>
            <a:r>
              <a:rPr lang="en-BE" sz="1600" dirty="0"/>
              <a:t>n EU companies with </a:t>
            </a:r>
            <a:r>
              <a:rPr lang="en-BE" sz="1600" u="sng" dirty="0"/>
              <a:t>EU</a:t>
            </a:r>
            <a:r>
              <a:rPr lang="en-BE" sz="1600" dirty="0"/>
              <a:t> turnover of </a:t>
            </a:r>
            <a:r>
              <a:rPr lang="en-US" sz="1600" dirty="0"/>
              <a:t>EUR 450 million</a:t>
            </a:r>
            <a:r>
              <a:rPr lang="en-BE" sz="1600" dirty="0"/>
              <a:t> (no employee threshold)</a:t>
            </a:r>
            <a:endParaRPr lang="en-US" sz="1600" dirty="0"/>
          </a:p>
          <a:p>
            <a:pPr lvl="1"/>
            <a:r>
              <a:rPr lang="en-BE" sz="1600" dirty="0"/>
              <a:t>New s</a:t>
            </a:r>
            <a:r>
              <a:rPr lang="en-US" sz="1600" dirty="0"/>
              <a:t>cope: </a:t>
            </a:r>
            <a:endParaRPr lang="en-BE" sz="1600" dirty="0"/>
          </a:p>
          <a:p>
            <a:pPr lvl="2"/>
            <a:r>
              <a:rPr lang="en-BE" sz="1600" dirty="0"/>
              <a:t>EU </a:t>
            </a:r>
            <a:r>
              <a:rPr lang="en-US" sz="1600" dirty="0"/>
              <a:t>companies with more than 5,000 employees and annual turnover higher than over €1.5 billion</a:t>
            </a:r>
            <a:endParaRPr lang="en-BE" sz="1600" dirty="0"/>
          </a:p>
          <a:p>
            <a:pPr lvl="2"/>
            <a:r>
              <a:rPr lang="en-BE" sz="1600" dirty="0"/>
              <a:t>Non-EU companies with </a:t>
            </a:r>
            <a:r>
              <a:rPr lang="en-US" sz="1600" dirty="0"/>
              <a:t>annual</a:t>
            </a:r>
            <a:r>
              <a:rPr lang="en-BE" sz="1600" dirty="0"/>
              <a:t> (EU? Not clear yet)</a:t>
            </a:r>
            <a:r>
              <a:rPr lang="en-US" sz="1600" dirty="0"/>
              <a:t> turnover higher than over €1.5 billion</a:t>
            </a:r>
            <a:r>
              <a:rPr lang="en-BE" sz="1600" dirty="0"/>
              <a:t> (n</a:t>
            </a:r>
            <a:r>
              <a:rPr lang="en-US" sz="1600" dirty="0"/>
              <a:t>o employee threshold</a:t>
            </a:r>
            <a:r>
              <a:rPr lang="en-BE" sz="1600" dirty="0"/>
              <a:t>)</a:t>
            </a:r>
            <a:endParaRPr lang="en-US" sz="1600" dirty="0"/>
          </a:p>
          <a:p>
            <a:pPr lvl="1"/>
            <a:r>
              <a:rPr lang="en-BE" sz="1600" dirty="0"/>
              <a:t>End of </a:t>
            </a:r>
            <a:r>
              <a:rPr lang="en-US" sz="1600" dirty="0"/>
              <a:t>transition plan </a:t>
            </a:r>
            <a:r>
              <a:rPr lang="en-BE" sz="1600" dirty="0"/>
              <a:t>requirement</a:t>
            </a:r>
            <a:endParaRPr lang="en-US" sz="1600" dirty="0"/>
          </a:p>
          <a:p>
            <a:pPr lvl="1"/>
            <a:r>
              <a:rPr lang="en-BE" sz="1600" dirty="0"/>
              <a:t>Enforcement: end of harmonised civil liability regime; </a:t>
            </a:r>
            <a:r>
              <a:rPr lang="en-US" sz="1600" dirty="0"/>
              <a:t>fines of up to 3% of the company’s net worldwide turnover, the guidance on which will be provided by the Commission and member states.</a:t>
            </a:r>
          </a:p>
          <a:p>
            <a:pPr lvl="1"/>
            <a:r>
              <a:rPr lang="en-US" sz="1600" dirty="0"/>
              <a:t>The provisional agreement postpones the CS3D’s transposition deadline by another year, to 26 July 2028. Companies will have to comply with the new measures by July 2029</a:t>
            </a:r>
          </a:p>
          <a:p>
            <a:pPr lvl="1"/>
            <a:endParaRPr lang="en-BE" sz="1600" dirty="0"/>
          </a:p>
        </p:txBody>
      </p:sp>
    </p:spTree>
    <p:extLst>
      <p:ext uri="{BB962C8B-B14F-4D97-AF65-F5344CB8AC3E}">
        <p14:creationId xmlns:p14="http://schemas.microsoft.com/office/powerpoint/2010/main" val="1259765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p:cNvSpPr>
            <a:spLocks noGrp="1"/>
          </p:cNvSpPr>
          <p:nvPr>
            <p:ph type="title"/>
          </p:nvPr>
        </p:nvSpPr>
        <p:spPr/>
        <p:txBody>
          <a:bodyPr/>
          <a:lstStyle/>
          <a:p>
            <a:r>
              <a:rPr lang="en-GB" dirty="0"/>
              <a:t>Agenda for today</a:t>
            </a:r>
          </a:p>
        </p:txBody>
      </p:sp>
      <p:grpSp>
        <p:nvGrpSpPr>
          <p:cNvPr id="46" name="Group 45">
            <a:extLst>
              <a:ext uri="{FF2B5EF4-FFF2-40B4-BE49-F238E27FC236}">
                <a16:creationId xmlns:a16="http://schemas.microsoft.com/office/drawing/2014/main" id="{15BE284F-3B07-499B-9667-DFA7A14F5BC1}"/>
              </a:ext>
            </a:extLst>
          </p:cNvPr>
          <p:cNvGrpSpPr/>
          <p:nvPr/>
        </p:nvGrpSpPr>
        <p:grpSpPr>
          <a:xfrm>
            <a:off x="431800" y="1533222"/>
            <a:ext cx="11328400" cy="2220662"/>
            <a:chOff x="431800" y="1298125"/>
            <a:chExt cx="12444499" cy="2439446"/>
          </a:xfrm>
        </p:grpSpPr>
        <p:grpSp>
          <p:nvGrpSpPr>
            <p:cNvPr id="47" name="Group 46">
              <a:extLst>
                <a:ext uri="{FF2B5EF4-FFF2-40B4-BE49-F238E27FC236}">
                  <a16:creationId xmlns:a16="http://schemas.microsoft.com/office/drawing/2014/main" id="{6302A74D-F6A9-462D-BEFC-D47B81FC35AA}"/>
                </a:ext>
              </a:extLst>
            </p:cNvPr>
            <p:cNvGrpSpPr/>
            <p:nvPr/>
          </p:nvGrpSpPr>
          <p:grpSpPr>
            <a:xfrm>
              <a:off x="431800" y="1298125"/>
              <a:ext cx="12444499" cy="589910"/>
              <a:chOff x="939572" y="1773239"/>
              <a:chExt cx="12444499" cy="589910"/>
            </a:xfrm>
          </p:grpSpPr>
          <p:sp>
            <p:nvSpPr>
              <p:cNvPr id="110" name="Pentagon 25">
                <a:extLst>
                  <a:ext uri="{FF2B5EF4-FFF2-40B4-BE49-F238E27FC236}">
                    <a16:creationId xmlns:a16="http://schemas.microsoft.com/office/drawing/2014/main" id="{EE0FBB82-2D72-40E2-A923-2E06786395D6}"/>
                  </a:ext>
                </a:extLst>
              </p:cNvPr>
              <p:cNvSpPr/>
              <p:nvPr/>
            </p:nvSpPr>
            <p:spPr bwMode="gray">
              <a:xfrm>
                <a:off x="1257124" y="1806490"/>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BE" sz="1600" dirty="0">
                    <a:solidFill>
                      <a:schemeClr val="tx1"/>
                    </a:solidFill>
                  </a:rPr>
                  <a:t>ESG “backlash” – general context</a:t>
                </a:r>
                <a:endParaRPr lang="en-GB" sz="1600" dirty="0">
                  <a:solidFill>
                    <a:schemeClr val="tx1"/>
                  </a:solidFill>
                </a:endParaRPr>
              </a:p>
            </p:txBody>
          </p:sp>
          <p:grpSp>
            <p:nvGrpSpPr>
              <p:cNvPr id="112" name="Group 111">
                <a:extLst>
                  <a:ext uri="{FF2B5EF4-FFF2-40B4-BE49-F238E27FC236}">
                    <a16:creationId xmlns:a16="http://schemas.microsoft.com/office/drawing/2014/main" id="{3095DF6A-BE9F-4DAB-A9D7-3119F1E8CB60}"/>
                  </a:ext>
                </a:extLst>
              </p:cNvPr>
              <p:cNvGrpSpPr/>
              <p:nvPr/>
            </p:nvGrpSpPr>
            <p:grpSpPr>
              <a:xfrm>
                <a:off x="939572" y="1773239"/>
                <a:ext cx="595084" cy="589910"/>
                <a:chOff x="323850" y="1790700"/>
                <a:chExt cx="857248" cy="857248"/>
              </a:xfrm>
            </p:grpSpPr>
            <p:sp>
              <p:nvSpPr>
                <p:cNvPr id="113" name="Oval 112">
                  <a:extLst>
                    <a:ext uri="{FF2B5EF4-FFF2-40B4-BE49-F238E27FC236}">
                      <a16:creationId xmlns:a16="http://schemas.microsoft.com/office/drawing/2014/main" id="{19461DA9-07B1-46D2-B476-1F929FE9870E}"/>
                    </a:ext>
                  </a:extLst>
                </p:cNvPr>
                <p:cNvSpPr/>
                <p:nvPr/>
              </p:nvSpPr>
              <p:spPr>
                <a:xfrm>
                  <a:off x="323850" y="1790700"/>
                  <a:ext cx="857248" cy="857248"/>
                </a:xfrm>
                <a:prstGeom prst="ellipse">
                  <a:avLst/>
                </a:prstGeom>
                <a:solidFill>
                  <a:srgbClr val="6666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14" name="Oval 113">
                  <a:extLst>
                    <a:ext uri="{FF2B5EF4-FFF2-40B4-BE49-F238E27FC236}">
                      <a16:creationId xmlns:a16="http://schemas.microsoft.com/office/drawing/2014/main" id="{17CEA8A4-005A-4514-ACE8-5EC7EC540753}"/>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1</a:t>
                  </a:r>
                </a:p>
              </p:txBody>
            </p:sp>
          </p:grpSp>
        </p:grpSp>
        <p:grpSp>
          <p:nvGrpSpPr>
            <p:cNvPr id="48" name="Group 47">
              <a:extLst>
                <a:ext uri="{FF2B5EF4-FFF2-40B4-BE49-F238E27FC236}">
                  <a16:creationId xmlns:a16="http://schemas.microsoft.com/office/drawing/2014/main" id="{0E56FA95-CB66-49E4-AD68-A62ADA2C0E10}"/>
                </a:ext>
              </a:extLst>
            </p:cNvPr>
            <p:cNvGrpSpPr/>
            <p:nvPr/>
          </p:nvGrpSpPr>
          <p:grpSpPr>
            <a:xfrm>
              <a:off x="431800" y="1914637"/>
              <a:ext cx="12444499" cy="589910"/>
              <a:chOff x="939572" y="2363150"/>
              <a:chExt cx="12444499" cy="589910"/>
            </a:xfrm>
          </p:grpSpPr>
          <p:sp>
            <p:nvSpPr>
              <p:cNvPr id="90" name="Pentagon 25">
                <a:extLst>
                  <a:ext uri="{FF2B5EF4-FFF2-40B4-BE49-F238E27FC236}">
                    <a16:creationId xmlns:a16="http://schemas.microsoft.com/office/drawing/2014/main" id="{B87A01D0-B58B-4A05-B256-CCB8B7BDC0F7}"/>
                  </a:ext>
                </a:extLst>
              </p:cNvPr>
              <p:cNvSpPr/>
              <p:nvPr/>
            </p:nvSpPr>
            <p:spPr bwMode="gray">
              <a:xfrm>
                <a:off x="1257124" y="2396401"/>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BE" sz="1600" dirty="0">
                    <a:solidFill>
                      <a:schemeClr val="tx1"/>
                    </a:solidFill>
                  </a:rPr>
                  <a:t>From the Green Deal to the Clean Industrial Act: EU new focus on competitiveness</a:t>
                </a:r>
                <a:endParaRPr lang="en-GB" sz="1600" dirty="0">
                  <a:solidFill>
                    <a:schemeClr val="tx1"/>
                  </a:solidFill>
                </a:endParaRPr>
              </a:p>
            </p:txBody>
          </p:sp>
          <p:grpSp>
            <p:nvGrpSpPr>
              <p:cNvPr id="95" name="Group 94">
                <a:extLst>
                  <a:ext uri="{FF2B5EF4-FFF2-40B4-BE49-F238E27FC236}">
                    <a16:creationId xmlns:a16="http://schemas.microsoft.com/office/drawing/2014/main" id="{A91E330C-6897-416D-BD9B-D6232ED47438}"/>
                  </a:ext>
                </a:extLst>
              </p:cNvPr>
              <p:cNvGrpSpPr/>
              <p:nvPr/>
            </p:nvGrpSpPr>
            <p:grpSpPr>
              <a:xfrm>
                <a:off x="939572" y="2363150"/>
                <a:ext cx="595084" cy="589910"/>
                <a:chOff x="323850" y="1790700"/>
                <a:chExt cx="857248" cy="857248"/>
              </a:xfrm>
            </p:grpSpPr>
            <p:sp>
              <p:nvSpPr>
                <p:cNvPr id="100" name="Oval 99">
                  <a:extLst>
                    <a:ext uri="{FF2B5EF4-FFF2-40B4-BE49-F238E27FC236}">
                      <a16:creationId xmlns:a16="http://schemas.microsoft.com/office/drawing/2014/main" id="{7CA2E5FB-CD6E-4742-9188-6ABF5549FAF4}"/>
                    </a:ext>
                  </a:extLst>
                </p:cNvPr>
                <p:cNvSpPr/>
                <p:nvPr/>
              </p:nvSpPr>
              <p:spPr>
                <a:xfrm>
                  <a:off x="323850" y="1790700"/>
                  <a:ext cx="857248" cy="857248"/>
                </a:xfrm>
                <a:prstGeom prst="ellipse">
                  <a:avLst/>
                </a:prstGeom>
                <a:solidFill>
                  <a:srgbClr val="99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05" name="Oval 104">
                  <a:extLst>
                    <a:ext uri="{FF2B5EF4-FFF2-40B4-BE49-F238E27FC236}">
                      <a16:creationId xmlns:a16="http://schemas.microsoft.com/office/drawing/2014/main" id="{71D05234-9018-4DB0-914E-0373FAB4A7D4}"/>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2</a:t>
                  </a:r>
                </a:p>
              </p:txBody>
            </p:sp>
          </p:grpSp>
        </p:grpSp>
        <p:grpSp>
          <p:nvGrpSpPr>
            <p:cNvPr id="49" name="Group 48">
              <a:extLst>
                <a:ext uri="{FF2B5EF4-FFF2-40B4-BE49-F238E27FC236}">
                  <a16:creationId xmlns:a16="http://schemas.microsoft.com/office/drawing/2014/main" id="{F2BE193D-A144-4AFD-AD54-E928F4651902}"/>
                </a:ext>
              </a:extLst>
            </p:cNvPr>
            <p:cNvGrpSpPr/>
            <p:nvPr/>
          </p:nvGrpSpPr>
          <p:grpSpPr>
            <a:xfrm>
              <a:off x="431800" y="2531149"/>
              <a:ext cx="12444499" cy="589910"/>
              <a:chOff x="939572" y="2953061"/>
              <a:chExt cx="12444499" cy="589910"/>
            </a:xfrm>
          </p:grpSpPr>
          <p:sp>
            <p:nvSpPr>
              <p:cNvPr id="75" name="Pentagon 25">
                <a:extLst>
                  <a:ext uri="{FF2B5EF4-FFF2-40B4-BE49-F238E27FC236}">
                    <a16:creationId xmlns:a16="http://schemas.microsoft.com/office/drawing/2014/main" id="{35DB846F-7799-4827-A391-64F1895B1BD4}"/>
                  </a:ext>
                </a:extLst>
              </p:cNvPr>
              <p:cNvSpPr/>
              <p:nvPr/>
            </p:nvSpPr>
            <p:spPr bwMode="gray">
              <a:xfrm>
                <a:off x="1257124" y="2986312"/>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BE" sz="1600" dirty="0">
                    <a:solidFill>
                      <a:schemeClr val="tx1"/>
                    </a:solidFill>
                  </a:rPr>
                  <a:t>Main proposed changes to key ESG instruments</a:t>
                </a:r>
                <a:r>
                  <a:rPr lang="en-GB" sz="1600" dirty="0">
                    <a:solidFill>
                      <a:schemeClr val="tx1"/>
                    </a:solidFill>
                  </a:rPr>
                  <a:t> </a:t>
                </a:r>
              </a:p>
            </p:txBody>
          </p:sp>
          <p:grpSp>
            <p:nvGrpSpPr>
              <p:cNvPr id="76" name="Group 75">
                <a:extLst>
                  <a:ext uri="{FF2B5EF4-FFF2-40B4-BE49-F238E27FC236}">
                    <a16:creationId xmlns:a16="http://schemas.microsoft.com/office/drawing/2014/main" id="{D40DFCDD-B94D-4405-824C-5639BAAE3062}"/>
                  </a:ext>
                </a:extLst>
              </p:cNvPr>
              <p:cNvGrpSpPr/>
              <p:nvPr/>
            </p:nvGrpSpPr>
            <p:grpSpPr>
              <a:xfrm>
                <a:off x="939572" y="2953061"/>
                <a:ext cx="595084" cy="589910"/>
                <a:chOff x="323850" y="1790700"/>
                <a:chExt cx="857248" cy="857248"/>
              </a:xfrm>
            </p:grpSpPr>
            <p:sp>
              <p:nvSpPr>
                <p:cNvPr id="80" name="Oval 79">
                  <a:extLst>
                    <a:ext uri="{FF2B5EF4-FFF2-40B4-BE49-F238E27FC236}">
                      <a16:creationId xmlns:a16="http://schemas.microsoft.com/office/drawing/2014/main" id="{39DFA0B8-99C0-4092-BB6C-026817B2A3EE}"/>
                    </a:ext>
                  </a:extLst>
                </p:cNvPr>
                <p:cNvSpPr/>
                <p:nvPr/>
              </p:nvSpPr>
              <p:spPr>
                <a:xfrm>
                  <a:off x="323850" y="1790700"/>
                  <a:ext cx="857248" cy="857248"/>
                </a:xfrm>
                <a:prstGeom prst="ellipse">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85" name="Oval 84">
                  <a:extLst>
                    <a:ext uri="{FF2B5EF4-FFF2-40B4-BE49-F238E27FC236}">
                      <a16:creationId xmlns:a16="http://schemas.microsoft.com/office/drawing/2014/main" id="{B3F2B9A6-4AAA-4FDB-91C6-93C4C082976D}"/>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3</a:t>
                  </a:r>
                </a:p>
              </p:txBody>
            </p:sp>
          </p:grpSp>
        </p:grpSp>
        <p:grpSp>
          <p:nvGrpSpPr>
            <p:cNvPr id="50" name="Group 49">
              <a:extLst>
                <a:ext uri="{FF2B5EF4-FFF2-40B4-BE49-F238E27FC236}">
                  <a16:creationId xmlns:a16="http://schemas.microsoft.com/office/drawing/2014/main" id="{DA92BB96-0A07-4583-B706-E6EE75473DA6}"/>
                </a:ext>
              </a:extLst>
            </p:cNvPr>
            <p:cNvGrpSpPr/>
            <p:nvPr/>
          </p:nvGrpSpPr>
          <p:grpSpPr>
            <a:xfrm>
              <a:off x="431800" y="3147661"/>
              <a:ext cx="12444499" cy="589910"/>
              <a:chOff x="939572" y="3542972"/>
              <a:chExt cx="12444499" cy="589910"/>
            </a:xfrm>
          </p:grpSpPr>
          <p:sp>
            <p:nvSpPr>
              <p:cNvPr id="71" name="Pentagon 25">
                <a:extLst>
                  <a:ext uri="{FF2B5EF4-FFF2-40B4-BE49-F238E27FC236}">
                    <a16:creationId xmlns:a16="http://schemas.microsoft.com/office/drawing/2014/main" id="{BF3B08F7-58DE-4C71-A021-CB2780759F49}"/>
                  </a:ext>
                </a:extLst>
              </p:cNvPr>
              <p:cNvSpPr/>
              <p:nvPr/>
            </p:nvSpPr>
            <p:spPr bwMode="gray">
              <a:xfrm>
                <a:off x="1257124" y="3576223"/>
                <a:ext cx="12126947" cy="525241"/>
              </a:xfrm>
              <a:prstGeom prst="homePlate">
                <a:avLst/>
              </a:prstGeom>
              <a:solidFill>
                <a:srgbClr val="F7F6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88900" tIns="88900" rIns="88900" bIns="88900" rtlCol="0" anchor="ctr"/>
              <a:lstStyle/>
              <a:p>
                <a:pPr marL="542925"/>
                <a:r>
                  <a:rPr lang="en-BE" sz="1600" dirty="0">
                    <a:solidFill>
                      <a:schemeClr val="tx1"/>
                    </a:solidFill>
                  </a:rPr>
                  <a:t>Future perspectives </a:t>
                </a:r>
                <a:endParaRPr lang="en-GB" sz="1600" dirty="0">
                  <a:solidFill>
                    <a:schemeClr val="tx1"/>
                  </a:solidFill>
                </a:endParaRPr>
              </a:p>
            </p:txBody>
          </p:sp>
          <p:grpSp>
            <p:nvGrpSpPr>
              <p:cNvPr id="72" name="Group 71">
                <a:extLst>
                  <a:ext uri="{FF2B5EF4-FFF2-40B4-BE49-F238E27FC236}">
                    <a16:creationId xmlns:a16="http://schemas.microsoft.com/office/drawing/2014/main" id="{EE7A5036-C177-4A2D-B727-B9F1363F0211}"/>
                  </a:ext>
                </a:extLst>
              </p:cNvPr>
              <p:cNvGrpSpPr/>
              <p:nvPr/>
            </p:nvGrpSpPr>
            <p:grpSpPr>
              <a:xfrm>
                <a:off x="939572" y="3542972"/>
                <a:ext cx="595084" cy="589910"/>
                <a:chOff x="323850" y="1790700"/>
                <a:chExt cx="857248" cy="857248"/>
              </a:xfrm>
            </p:grpSpPr>
            <p:sp>
              <p:nvSpPr>
                <p:cNvPr id="73" name="Oval 72">
                  <a:extLst>
                    <a:ext uri="{FF2B5EF4-FFF2-40B4-BE49-F238E27FC236}">
                      <a16:creationId xmlns:a16="http://schemas.microsoft.com/office/drawing/2014/main" id="{C544D11D-3BDB-4E8D-9871-784D9AA84FEE}"/>
                    </a:ext>
                  </a:extLst>
                </p:cNvPr>
                <p:cNvSpPr/>
                <p:nvPr/>
              </p:nvSpPr>
              <p:spPr>
                <a:xfrm>
                  <a:off x="323850" y="1790700"/>
                  <a:ext cx="857248" cy="857248"/>
                </a:xfrm>
                <a:prstGeom prst="ellipse">
                  <a:avLst/>
                </a:prstGeom>
                <a:solidFill>
                  <a:srgbClr val="BF33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74" name="Oval 73">
                  <a:extLst>
                    <a:ext uri="{FF2B5EF4-FFF2-40B4-BE49-F238E27FC236}">
                      <a16:creationId xmlns:a16="http://schemas.microsoft.com/office/drawing/2014/main" id="{A6943E2F-99DC-4239-88DD-CB2404E0393E}"/>
                    </a:ext>
                  </a:extLst>
                </p:cNvPr>
                <p:cNvSpPr/>
                <p:nvPr/>
              </p:nvSpPr>
              <p:spPr>
                <a:xfrm>
                  <a:off x="446755" y="1913605"/>
                  <a:ext cx="611437" cy="611437"/>
                </a:xfrm>
                <a:prstGeom prst="ellipse">
                  <a:avLst/>
                </a:prstGeom>
                <a:solidFill>
                  <a:srgbClr val="F7F6F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400" dirty="0">
                      <a:solidFill>
                        <a:schemeClr val="tx1"/>
                      </a:solidFill>
                    </a:rPr>
                    <a:t>4</a:t>
                  </a:r>
                </a:p>
              </p:txBody>
            </p:sp>
          </p:grpSp>
        </p:grpSp>
      </p:grpSp>
      <p:pic>
        <p:nvPicPr>
          <p:cNvPr id="6" name="Picture 2" descr="Image result for ulb llm international business law">
            <a:hlinkClick r:id="rId3"/>
            <a:extLst>
              <a:ext uri="{FF2B5EF4-FFF2-40B4-BE49-F238E27FC236}">
                <a16:creationId xmlns:a16="http://schemas.microsoft.com/office/drawing/2014/main" id="{C234C842-8AE3-FAF7-2A21-83A50F995F1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033171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90408-FDA4-6144-DDE4-69C3B58BBD5E}"/>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F66F573C-D9EB-16B0-9FB6-D235863BE0B8}"/>
              </a:ext>
            </a:extLst>
          </p:cNvPr>
          <p:cNvSpPr>
            <a:spLocks noGrp="1"/>
          </p:cNvSpPr>
          <p:nvPr>
            <p:ph type="title"/>
          </p:nvPr>
        </p:nvSpPr>
        <p:spPr/>
        <p:txBody>
          <a:bodyPr/>
          <a:lstStyle/>
          <a:p>
            <a:r>
              <a:rPr lang="en-BE" altLang="ja-JP" dirty="0"/>
              <a:t>Deal on EU Deforestation Regulation (EUDR)</a:t>
            </a:r>
            <a:endParaRPr lang="en-GB" altLang="ja-JP" dirty="0"/>
          </a:p>
        </p:txBody>
      </p:sp>
      <p:sp>
        <p:nvSpPr>
          <p:cNvPr id="65" name="Rounded Rectangle 3">
            <a:extLst>
              <a:ext uri="{FF2B5EF4-FFF2-40B4-BE49-F238E27FC236}">
                <a16:creationId xmlns:a16="http://schemas.microsoft.com/office/drawing/2014/main" id="{13D4C853-7563-865B-E9DB-9D7C1F5F49A5}"/>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6D144BBF-01E9-36C0-5A31-C5ED3545D2A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D25A601C-B48A-DA47-F074-492FD4C06819}"/>
              </a:ext>
            </a:extLst>
          </p:cNvPr>
          <p:cNvSpPr txBox="1">
            <a:spLocks/>
          </p:cNvSpPr>
          <p:nvPr/>
        </p:nvSpPr>
        <p:spPr>
          <a:xfrm>
            <a:off x="412800" y="1532682"/>
            <a:ext cx="11131499"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1500" dirty="0"/>
              <a:t>On 4 December 2025, the Council and the European Parliament reached a provisional political agreement on a one-year postponement and targeted revision</a:t>
            </a:r>
            <a:r>
              <a:rPr lang="en-BE" sz="1500" dirty="0"/>
              <a:t>. Agreement must be formally adopted and published before the end of the year since initial entry into application is 30 December 2025 </a:t>
            </a:r>
            <a:r>
              <a:rPr lang="en-US" sz="1500" dirty="0"/>
              <a:t> </a:t>
            </a:r>
            <a:endParaRPr lang="en-BE" sz="1500" dirty="0"/>
          </a:p>
          <a:p>
            <a:pPr lvl="1"/>
            <a:r>
              <a:rPr lang="en-BE" sz="1500" dirty="0"/>
              <a:t>Key changes:</a:t>
            </a:r>
          </a:p>
          <a:p>
            <a:pPr lvl="2"/>
            <a:r>
              <a:rPr lang="en-US" sz="1500" dirty="0"/>
              <a:t>The EUDR would</a:t>
            </a:r>
            <a:r>
              <a:rPr lang="en-BE" sz="1500" dirty="0"/>
              <a:t> be pos</a:t>
            </a:r>
            <a:r>
              <a:rPr lang="nl-BE" sz="1500" dirty="0"/>
              <a:t>t</a:t>
            </a:r>
            <a:r>
              <a:rPr lang="en-BE" sz="1500" dirty="0" err="1"/>
              <a:t>poned</a:t>
            </a:r>
            <a:r>
              <a:rPr lang="en-BE" sz="1500" dirty="0"/>
              <a:t> by one year, i.e. would</a:t>
            </a:r>
            <a:r>
              <a:rPr lang="en-US" sz="1500" dirty="0"/>
              <a:t> apply from 30 December 2026 for medium and large operators, and from 30 June 2027 for micro and small operators.</a:t>
            </a:r>
            <a:endParaRPr lang="en-BE" sz="1500" dirty="0"/>
          </a:p>
          <a:p>
            <a:pPr lvl="2"/>
            <a:r>
              <a:rPr lang="en-BE" sz="1500" dirty="0"/>
              <a:t>Limitation of</a:t>
            </a:r>
            <a:r>
              <a:rPr lang="en-US" sz="1500" dirty="0"/>
              <a:t> the requirement to submit due diligence statements only to operators first placing products on the market. Downstream operators and traders would be relieved from submitting separate due diligence statements</a:t>
            </a:r>
            <a:endParaRPr lang="en-BE" sz="1500" dirty="0"/>
          </a:p>
          <a:p>
            <a:pPr lvl="2"/>
            <a:r>
              <a:rPr lang="en-BE" sz="1500" dirty="0"/>
              <a:t>Reduction of </a:t>
            </a:r>
            <a:r>
              <a:rPr lang="en-US" sz="1500" dirty="0"/>
              <a:t>the obligations on micro and small primary operators, which will now only have to submit a one-off simplified declaration</a:t>
            </a:r>
            <a:endParaRPr lang="en-BE" sz="1500" dirty="0"/>
          </a:p>
          <a:p>
            <a:pPr lvl="2"/>
            <a:r>
              <a:rPr lang="en-BE" sz="1500" dirty="0"/>
              <a:t>Removal of products from scope of application: </a:t>
            </a:r>
            <a:r>
              <a:rPr lang="en-US" sz="1500" dirty="0"/>
              <a:t>products falling under Chapter 49 of the Combined Nomenclature including printed books, newspapers, pictures and other products of the printing industry, manuscripts, typescripts and plans, of paper</a:t>
            </a:r>
            <a:endParaRPr lang="en-BE" sz="1500" dirty="0"/>
          </a:p>
          <a:p>
            <a:pPr lvl="1"/>
            <a:r>
              <a:rPr lang="en-BE" sz="1500" dirty="0"/>
              <a:t>Commission to conduct a </a:t>
            </a:r>
            <a:r>
              <a:rPr lang="en-US" sz="1500" dirty="0"/>
              <a:t>simplification review and </a:t>
            </a:r>
            <a:r>
              <a:rPr lang="en-BE" sz="1500" dirty="0"/>
              <a:t>to present</a:t>
            </a:r>
            <a:r>
              <a:rPr lang="en-US" sz="1500" dirty="0"/>
              <a:t> a report by 30 April 2026. The report should evaluate the impact and administrative burden of the EUDR, particularly for smaller operators, and indicate ways to address the identified issues, including through guidelines and improvements to the information system</a:t>
            </a:r>
            <a:endParaRPr lang="en-BE" sz="1500" dirty="0"/>
          </a:p>
        </p:txBody>
      </p:sp>
    </p:spTree>
    <p:extLst>
      <p:ext uri="{BB962C8B-B14F-4D97-AF65-F5344CB8AC3E}">
        <p14:creationId xmlns:p14="http://schemas.microsoft.com/office/powerpoint/2010/main" val="10013421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A0B243-2483-4374-A9E5-CD462E6142F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 b="-57"/>
          <a:stretch/>
        </p:blipFill>
        <p:spPr>
          <a:xfrm>
            <a:off x="0" y="3904"/>
            <a:ext cx="12192000" cy="6854095"/>
          </a:xfrm>
          <a:prstGeom prst="rect">
            <a:avLst/>
          </a:prstGeom>
        </p:spPr>
      </p:pic>
      <p:sp>
        <p:nvSpPr>
          <p:cNvPr id="6" name="Title 1">
            <a:extLst>
              <a:ext uri="{FF2B5EF4-FFF2-40B4-BE49-F238E27FC236}">
                <a16:creationId xmlns:a16="http://schemas.microsoft.com/office/drawing/2014/main" id="{2D6FC4D6-44E0-4085-98C1-A844765F21E7}"/>
              </a:ext>
            </a:extLst>
          </p:cNvPr>
          <p:cNvSpPr txBox="1">
            <a:spLocks/>
          </p:cNvSpPr>
          <p:nvPr/>
        </p:nvSpPr>
        <p:spPr>
          <a:xfrm>
            <a:off x="565150" y="527050"/>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lvl="0"/>
            <a:r>
              <a:rPr lang="en-BE" b="1" kern="0" dirty="0">
                <a:solidFill>
                  <a:srgbClr val="FFFFFF"/>
                </a:solidFill>
              </a:rPr>
              <a:t>Future perspectives</a:t>
            </a:r>
            <a:endParaRPr lang="en-GB" b="1" kern="0" dirty="0">
              <a:solidFill>
                <a:srgbClr val="FFFFFF"/>
              </a:solidFill>
            </a:endParaRPr>
          </a:p>
        </p:txBody>
      </p:sp>
    </p:spTree>
    <p:extLst>
      <p:ext uri="{BB962C8B-B14F-4D97-AF65-F5344CB8AC3E}">
        <p14:creationId xmlns:p14="http://schemas.microsoft.com/office/powerpoint/2010/main" val="17433032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5FA92-5345-C5C4-09ED-4D80AD821A5C}"/>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22197EEC-7D1A-4ED0-67FC-B74437FAC581}"/>
              </a:ext>
            </a:extLst>
          </p:cNvPr>
          <p:cNvSpPr>
            <a:spLocks noGrp="1"/>
          </p:cNvSpPr>
          <p:nvPr>
            <p:ph type="title"/>
          </p:nvPr>
        </p:nvSpPr>
        <p:spPr/>
        <p:txBody>
          <a:bodyPr/>
          <a:lstStyle/>
          <a:p>
            <a:r>
              <a:rPr lang="en-BE" altLang="ja-JP" dirty="0"/>
              <a:t>Future perspectives</a:t>
            </a:r>
            <a:endParaRPr lang="en-GB" altLang="ja-JP" dirty="0"/>
          </a:p>
        </p:txBody>
      </p:sp>
      <p:sp>
        <p:nvSpPr>
          <p:cNvPr id="65" name="Rounded Rectangle 3">
            <a:extLst>
              <a:ext uri="{FF2B5EF4-FFF2-40B4-BE49-F238E27FC236}">
                <a16:creationId xmlns:a16="http://schemas.microsoft.com/office/drawing/2014/main" id="{941A772E-B159-7573-4C8E-4804056B2844}"/>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D95876A7-3696-048B-5EEE-B04DF8F1F5A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81E22BF0-F404-75C4-3AAE-BD4FB8E4AA40}"/>
              </a:ext>
            </a:extLst>
          </p:cNvPr>
          <p:cNvSpPr txBox="1">
            <a:spLocks/>
          </p:cNvSpPr>
          <p:nvPr/>
        </p:nvSpPr>
        <p:spPr>
          <a:xfrm>
            <a:off x="412800" y="1391004"/>
            <a:ext cx="11131499"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buNone/>
            </a:pPr>
            <a:r>
              <a:rPr lang="en-US" sz="1500" dirty="0"/>
              <a:t>D</a:t>
            </a:r>
            <a:r>
              <a:rPr lang="en-BE" sz="1500" dirty="0" err="1"/>
              <a:t>espite</a:t>
            </a:r>
            <a:r>
              <a:rPr lang="en-BE" sz="1500" dirty="0"/>
              <a:t> the legislative “recalibration”:	</a:t>
            </a:r>
          </a:p>
          <a:p>
            <a:pPr lvl="2"/>
            <a:r>
              <a:rPr lang="en-BE" sz="1500" dirty="0"/>
              <a:t>Other drivers for “sustainability shift” remain</a:t>
            </a:r>
          </a:p>
          <a:p>
            <a:pPr lvl="2"/>
            <a:r>
              <a:rPr lang="en-BE" sz="1500" dirty="0"/>
              <a:t>Main obligations remain imposed on biggest companies (sustainability</a:t>
            </a:r>
            <a:br>
              <a:rPr lang="en-BE" sz="1500" dirty="0"/>
            </a:br>
            <a:r>
              <a:rPr lang="en-BE" sz="1500" dirty="0"/>
              <a:t> reporting; value chain due diligence; avoidance of greenwashing; sectorial rules)</a:t>
            </a:r>
          </a:p>
          <a:p>
            <a:pPr lvl="2"/>
            <a:r>
              <a:rPr lang="en-BE" sz="1500" dirty="0"/>
              <a:t>Except for climate transition planning, which has disappeared</a:t>
            </a:r>
          </a:p>
          <a:p>
            <a:pPr lvl="3"/>
            <a:r>
              <a:rPr lang="en-BE" sz="1500" dirty="0"/>
              <a:t>How to apply CSDDD provision was very difficult to understand in practice,</a:t>
            </a:r>
            <a:br>
              <a:rPr lang="en-BE" sz="1500" dirty="0"/>
            </a:br>
            <a:r>
              <a:rPr lang="en-BE" sz="1500" dirty="0"/>
              <a:t>Future EU instruments may be adopted.</a:t>
            </a:r>
          </a:p>
          <a:p>
            <a:pPr lvl="3"/>
            <a:r>
              <a:rPr lang="en-BE" sz="1500" dirty="0"/>
              <a:t>Member States remain free to adopt national legislation (e.g. Spain has done it)</a:t>
            </a:r>
          </a:p>
          <a:p>
            <a:pPr lvl="2"/>
            <a:r>
              <a:rPr lang="en-BE" sz="1500" dirty="0"/>
              <a:t>Likely increased court litigation (including on the basis of general duties; see next slide)</a:t>
            </a:r>
          </a:p>
          <a:p>
            <a:pPr lvl="3"/>
            <a:r>
              <a:rPr lang="en-US" sz="1500" dirty="0"/>
              <a:t>Civil law tradition against societal changes led by courts (Cf. Montesquieu: “</a:t>
            </a:r>
            <a:r>
              <a:rPr lang="en-BE" sz="1500" dirty="0"/>
              <a:t>[courts should be] </a:t>
            </a:r>
            <a:r>
              <a:rPr lang="en-US" sz="1500" i="1" dirty="0"/>
              <a:t>no more than the mouth that pronounces the words of the law, mere passive beings, incapable of moderating either its force or </a:t>
            </a:r>
            <a:r>
              <a:rPr lang="en-US" sz="1500" i="1" dirty="0" err="1"/>
              <a:t>rigour</a:t>
            </a:r>
            <a:r>
              <a:rPr lang="en-US" sz="1500" dirty="0"/>
              <a:t>”)</a:t>
            </a:r>
            <a:endParaRPr lang="en-BE" sz="1500" dirty="0"/>
          </a:p>
          <a:p>
            <a:pPr lvl="3"/>
            <a:r>
              <a:rPr lang="en-US" sz="1500" dirty="0"/>
              <a:t>Sufficient expertise/means?</a:t>
            </a:r>
            <a:endParaRPr lang="en-BE" sz="1500" dirty="0"/>
          </a:p>
          <a:p>
            <a:pPr lvl="3"/>
            <a:r>
              <a:rPr lang="en-US" sz="1500" dirty="0"/>
              <a:t>Discriminatory against the few companies ordered changes of policies/to pay damages</a:t>
            </a:r>
            <a:r>
              <a:rPr lang="en-BE" sz="1500" dirty="0"/>
              <a:t>?</a:t>
            </a:r>
            <a:endParaRPr lang="en-US" sz="1500" dirty="0"/>
          </a:p>
          <a:p>
            <a:pPr lvl="2"/>
            <a:r>
              <a:rPr lang="en-BE" sz="1500" dirty="0"/>
              <a:t>Must the solution come from the UN? The </a:t>
            </a:r>
            <a:r>
              <a:rPr lang="en-BE" sz="1500" dirty="0" err="1"/>
              <a:t>strenghtening</a:t>
            </a:r>
            <a:r>
              <a:rPr lang="en-BE" sz="1500" dirty="0"/>
              <a:t> of voluntary standards/a coalition of the willing?</a:t>
            </a:r>
          </a:p>
          <a:p>
            <a:pPr lvl="3"/>
            <a:endParaRPr lang="en-BE" sz="1500" dirty="0"/>
          </a:p>
          <a:p>
            <a:pPr lvl="3"/>
            <a:endParaRPr lang="en-BE" sz="1500" dirty="0"/>
          </a:p>
          <a:p>
            <a:pPr lvl="3"/>
            <a:endParaRPr lang="en-BE" sz="1500" dirty="0"/>
          </a:p>
          <a:p>
            <a:pPr lvl="2"/>
            <a:endParaRPr lang="en-BE" sz="1500" dirty="0"/>
          </a:p>
        </p:txBody>
      </p:sp>
      <p:pic>
        <p:nvPicPr>
          <p:cNvPr id="5124" name="Picture 4" descr="The Pendulum Effect on Business &amp; Food | by Jesse Liebman | Medium">
            <a:extLst>
              <a:ext uri="{FF2B5EF4-FFF2-40B4-BE49-F238E27FC236}">
                <a16:creationId xmlns:a16="http://schemas.microsoft.com/office/drawing/2014/main" id="{3EE59220-28EF-B8A0-AC12-C16B2D4A69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7216" y="-101945"/>
            <a:ext cx="2081284" cy="11927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28353ED5-5284-9059-6137-1B2F5869219F}"/>
              </a:ext>
            </a:extLst>
          </p:cNvPr>
          <p:cNvPicPr>
            <a:picLocks noChangeAspect="1"/>
          </p:cNvPicPr>
          <p:nvPr/>
        </p:nvPicPr>
        <p:blipFill>
          <a:blip r:embed="rId6"/>
          <a:stretch>
            <a:fillRect/>
          </a:stretch>
        </p:blipFill>
        <p:spPr>
          <a:xfrm>
            <a:off x="7432650" y="1413606"/>
            <a:ext cx="4346550" cy="963264"/>
          </a:xfrm>
          <a:prstGeom prst="rect">
            <a:avLst/>
          </a:prstGeom>
        </p:spPr>
      </p:pic>
    </p:spTree>
    <p:extLst>
      <p:ext uri="{BB962C8B-B14F-4D97-AF65-F5344CB8AC3E}">
        <p14:creationId xmlns:p14="http://schemas.microsoft.com/office/powerpoint/2010/main" val="20628390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FB97B-C09E-4A38-9BF1-0E4466A9E49D}"/>
              </a:ext>
            </a:extLst>
          </p:cNvPr>
          <p:cNvSpPr>
            <a:spLocks noGrp="1"/>
          </p:cNvSpPr>
          <p:nvPr>
            <p:ph type="title"/>
          </p:nvPr>
        </p:nvSpPr>
        <p:spPr/>
        <p:txBody>
          <a:bodyPr/>
          <a:lstStyle/>
          <a:p>
            <a:r>
              <a:rPr lang="en-GB" dirty="0"/>
              <a:t>Corporate purpose – Belgium</a:t>
            </a:r>
          </a:p>
        </p:txBody>
      </p:sp>
      <p:sp>
        <p:nvSpPr>
          <p:cNvPr id="3" name="Content Placeholder 2">
            <a:extLst>
              <a:ext uri="{FF2B5EF4-FFF2-40B4-BE49-F238E27FC236}">
                <a16:creationId xmlns:a16="http://schemas.microsoft.com/office/drawing/2014/main" id="{C298566A-AE30-4A97-843A-A26E4E949A5C}"/>
              </a:ext>
            </a:extLst>
          </p:cNvPr>
          <p:cNvSpPr>
            <a:spLocks noGrp="1"/>
          </p:cNvSpPr>
          <p:nvPr>
            <p:ph sz="quarter" idx="11"/>
          </p:nvPr>
        </p:nvSpPr>
        <p:spPr>
          <a:xfrm>
            <a:off x="412800" y="1421917"/>
            <a:ext cx="11323200" cy="4864583"/>
          </a:xfrm>
        </p:spPr>
        <p:txBody>
          <a:bodyPr>
            <a:normAutofit/>
          </a:bodyPr>
          <a:lstStyle/>
          <a:p>
            <a:pPr marL="342900" indent="-342900">
              <a:buFont typeface="Arial" panose="020B0604020202020204" pitchFamily="34" charset="0"/>
              <a:buChar char="&gt;"/>
            </a:pPr>
            <a:r>
              <a:rPr lang="en-GB" sz="1600" dirty="0">
                <a:solidFill>
                  <a:schemeClr val="tx2"/>
                </a:solidFill>
              </a:rPr>
              <a:t>Article 1:1 of the new Code of Companies and Associations</a:t>
            </a:r>
          </a:p>
          <a:p>
            <a:pPr marL="612900" lvl="1" indent="-342900"/>
            <a:r>
              <a:rPr lang="en-GB" sz="1600" dirty="0"/>
              <a:t>“</a:t>
            </a:r>
            <a:r>
              <a:rPr lang="en-GB" sz="1600" i="1" dirty="0"/>
              <a:t>One of the goal</a:t>
            </a:r>
            <a:r>
              <a:rPr lang="en-GB" sz="1600" b="1" i="1" u="sng" dirty="0"/>
              <a:t>s</a:t>
            </a:r>
            <a:r>
              <a:rPr lang="en-GB" sz="1600" i="1" dirty="0"/>
              <a:t>” </a:t>
            </a:r>
            <a:r>
              <a:rPr lang="en-GB" sz="1600" dirty="0"/>
              <a:t>of a company is to distribute profits to its shareholders </a:t>
            </a:r>
          </a:p>
          <a:p>
            <a:pPr marL="612900" lvl="1" indent="-342900"/>
            <a:r>
              <a:rPr lang="en-GB" sz="1600" dirty="0"/>
              <a:t>This is a way of inviting companies to </a:t>
            </a:r>
            <a:r>
              <a:rPr lang="en-GB" sz="1600" dirty="0">
                <a:solidFill>
                  <a:schemeClr val="accent1"/>
                </a:solidFill>
              </a:rPr>
              <a:t>envisage goals going beyond the sole distribution of profits</a:t>
            </a:r>
          </a:p>
          <a:p>
            <a:pPr marL="882900" lvl="2" indent="-342900">
              <a:buFont typeface="Arial" panose="020B0604020202020204" pitchFamily="34" charset="0"/>
              <a:buChar char="&gt;"/>
            </a:pPr>
            <a:r>
              <a:rPr lang="en-GB" sz="1600" dirty="0"/>
              <a:t>No specific regime as in France</a:t>
            </a:r>
            <a:r>
              <a:rPr lang="en-BE" sz="1600" dirty="0"/>
              <a:t> (“</a:t>
            </a:r>
            <a:r>
              <a:rPr lang="en-BE" sz="1600" i="1" dirty="0"/>
              <a:t>société à mission</a:t>
            </a:r>
            <a:r>
              <a:rPr lang="en-BE" sz="1600" dirty="0"/>
              <a:t>”)</a:t>
            </a:r>
            <a:endParaRPr lang="en-GB" sz="1600" dirty="0"/>
          </a:p>
          <a:p>
            <a:pPr marL="882900" lvl="2" indent="-342900">
              <a:buFont typeface="Arial" panose="020B0604020202020204" pitchFamily="34" charset="0"/>
              <a:buChar char="&gt;"/>
            </a:pPr>
            <a:r>
              <a:rPr lang="en-GB" sz="1600" dirty="0"/>
              <a:t>Impact on the corporate </a:t>
            </a:r>
            <a:r>
              <a:rPr lang="en-GB" sz="1600" dirty="0">
                <a:solidFill>
                  <a:schemeClr val="accent1"/>
                </a:solidFill>
              </a:rPr>
              <a:t>purpose</a:t>
            </a:r>
            <a:r>
              <a:rPr lang="en-GB" sz="1600" dirty="0"/>
              <a:t> clause (in the articles of association)</a:t>
            </a:r>
            <a:r>
              <a:rPr lang="en-BE" sz="1600" dirty="0"/>
              <a:t> (see B Corp s</a:t>
            </a:r>
            <a:r>
              <a:rPr lang="nl-BE" sz="1600" dirty="0" err="1"/>
              <a:t>ch</a:t>
            </a:r>
            <a:r>
              <a:rPr lang="en-BE" sz="1600" dirty="0" err="1"/>
              <a:t>eme</a:t>
            </a:r>
            <a:r>
              <a:rPr lang="en-BE" sz="1600" dirty="0"/>
              <a:t> – next slide)</a:t>
            </a:r>
            <a:endParaRPr lang="en-GB" sz="1600" dirty="0"/>
          </a:p>
          <a:p>
            <a:pPr marL="882900" lvl="2" indent="-342900">
              <a:buFont typeface="Arial" panose="020B0604020202020204" pitchFamily="34" charset="0"/>
              <a:buChar char="&gt;"/>
            </a:pPr>
            <a:r>
              <a:rPr lang="en-GB" sz="1600" dirty="0"/>
              <a:t>In any case, profits must remain one of the goals of any company</a:t>
            </a:r>
          </a:p>
          <a:p>
            <a:pPr marL="342900" lvl="1" indent="-342900"/>
            <a:r>
              <a:rPr lang="en-GB" sz="1600" dirty="0"/>
              <a:t>What about the corporate </a:t>
            </a:r>
            <a:r>
              <a:rPr lang="en-GB" sz="1600" dirty="0">
                <a:solidFill>
                  <a:schemeClr val="accent1"/>
                </a:solidFill>
              </a:rPr>
              <a:t>interest</a:t>
            </a:r>
            <a:r>
              <a:rPr lang="en-GB" sz="1600" dirty="0"/>
              <a:t>, for a company which would not choose to include any social or environmental goals in its corporate purpose clause?</a:t>
            </a:r>
          </a:p>
          <a:p>
            <a:pPr marL="625475" lvl="2" indent="-285750">
              <a:buFont typeface="Arial" panose="020B0604020202020204" pitchFamily="34" charset="0"/>
              <a:buChar char="&gt;"/>
            </a:pPr>
            <a:r>
              <a:rPr lang="en-GB" sz="1600" dirty="0">
                <a:solidFill>
                  <a:schemeClr val="tx2"/>
                </a:solidFill>
              </a:rPr>
              <a:t>Court of Cassation (Belgian Supreme Court), 28 November 2013</a:t>
            </a:r>
            <a:r>
              <a:rPr lang="en-GB" sz="1600" dirty="0"/>
              <a:t>: “</a:t>
            </a:r>
            <a:r>
              <a:rPr lang="en-GB" sz="1600" i="1" dirty="0"/>
              <a:t>the company's interest is determined by the collective profit goal of the present </a:t>
            </a:r>
            <a:r>
              <a:rPr lang="en-GB" sz="1600" b="1" i="1" dirty="0"/>
              <a:t>and future shareholders </a:t>
            </a:r>
            <a:r>
              <a:rPr lang="en-GB" sz="1600" i="1" dirty="0"/>
              <a:t>of the company”</a:t>
            </a:r>
          </a:p>
          <a:p>
            <a:pPr marL="625475" lvl="2" indent="-285750">
              <a:buFont typeface="Arial" panose="020B0604020202020204" pitchFamily="34" charset="0"/>
              <a:buChar char="&gt;"/>
            </a:pPr>
            <a:r>
              <a:rPr lang="en-GB" sz="1600" dirty="0"/>
              <a:t>This remains a controversial topic</a:t>
            </a:r>
          </a:p>
          <a:p>
            <a:pPr marL="625475" lvl="2" indent="-285750">
              <a:buFont typeface="Arial" panose="020B0604020202020204" pitchFamily="34" charset="0"/>
              <a:buChar char="&gt;"/>
            </a:pPr>
            <a:r>
              <a:rPr lang="en-GB" sz="1600" dirty="0"/>
              <a:t>New Art. 1:1 to impact the case law?</a:t>
            </a:r>
          </a:p>
          <a:p>
            <a:endParaRPr lang="en-GB" dirty="0"/>
          </a:p>
        </p:txBody>
      </p:sp>
      <p:pic>
        <p:nvPicPr>
          <p:cNvPr id="4" name="Picture 2" descr="Image result for ulb llm international business law">
            <a:hlinkClick r:id="rId2"/>
            <a:extLst>
              <a:ext uri="{FF2B5EF4-FFF2-40B4-BE49-F238E27FC236}">
                <a16:creationId xmlns:a16="http://schemas.microsoft.com/office/drawing/2014/main" id="{FA4DC2C9-972B-48C5-83BE-A7E46D6E77C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5342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FB97B-C09E-4A38-9BF1-0E4466A9E49D}"/>
              </a:ext>
            </a:extLst>
          </p:cNvPr>
          <p:cNvSpPr>
            <a:spLocks noGrp="1"/>
          </p:cNvSpPr>
          <p:nvPr>
            <p:ph type="title"/>
          </p:nvPr>
        </p:nvSpPr>
        <p:spPr/>
        <p:txBody>
          <a:bodyPr/>
          <a:lstStyle/>
          <a:p>
            <a:r>
              <a:rPr lang="en-GB" dirty="0"/>
              <a:t>Corporate purpose – B Corporation</a:t>
            </a:r>
          </a:p>
        </p:txBody>
      </p:sp>
      <p:sp>
        <p:nvSpPr>
          <p:cNvPr id="3" name="Content Placeholder 2">
            <a:extLst>
              <a:ext uri="{FF2B5EF4-FFF2-40B4-BE49-F238E27FC236}">
                <a16:creationId xmlns:a16="http://schemas.microsoft.com/office/drawing/2014/main" id="{C298566A-AE30-4A97-843A-A26E4E949A5C}"/>
              </a:ext>
            </a:extLst>
          </p:cNvPr>
          <p:cNvSpPr>
            <a:spLocks noGrp="1"/>
          </p:cNvSpPr>
          <p:nvPr>
            <p:ph sz="quarter" idx="11"/>
          </p:nvPr>
        </p:nvSpPr>
        <p:spPr>
          <a:xfrm>
            <a:off x="412799" y="1421917"/>
            <a:ext cx="8101809" cy="4864583"/>
          </a:xfrm>
        </p:spPr>
        <p:txBody>
          <a:bodyPr>
            <a:normAutofit lnSpcReduction="10000"/>
          </a:bodyPr>
          <a:lstStyle/>
          <a:p>
            <a:pPr marL="342900" lvl="1" indent="-342900"/>
            <a:r>
              <a:rPr lang="en-GB" sz="1600" dirty="0">
                <a:effectLst/>
                <a:latin typeface="+mj-lt"/>
                <a:ea typeface="SimSun" panose="02010600030101010101" pitchFamily="2" charset="-122"/>
                <a:cs typeface="Times New Roman" panose="02020603050405020304" pitchFamily="18" charset="0"/>
              </a:rPr>
              <a:t>Main sustainability-oriented corporate certification scheme, B Corp (“B” stands for the “absence of Planet B”) that a business “</a:t>
            </a:r>
            <a:r>
              <a:rPr lang="en-GB" sz="1600" i="1" dirty="0">
                <a:effectLst/>
                <a:latin typeface="+mj-lt"/>
                <a:ea typeface="SimSun" panose="02010600030101010101" pitchFamily="2" charset="-122"/>
                <a:cs typeface="Times New Roman" panose="02020603050405020304" pitchFamily="18" charset="0"/>
              </a:rPr>
              <a:t>is meeting high standards of verified performance, accountability, and transparency on factors from employee benefits and charitable giving to supply chain practices and input materials</a:t>
            </a:r>
            <a:r>
              <a:rPr lang="en-GB" sz="1600" dirty="0">
                <a:effectLst/>
                <a:latin typeface="+mj-lt"/>
                <a:ea typeface="SimSun" panose="02010600030101010101" pitchFamily="2" charset="-122"/>
                <a:cs typeface="Times New Roman" panose="02020603050405020304" pitchFamily="18" charset="0"/>
              </a:rPr>
              <a:t>”</a:t>
            </a:r>
          </a:p>
          <a:p>
            <a:pPr marL="342900" lvl="1" indent="-342900"/>
            <a:r>
              <a:rPr lang="en-GB" sz="1600" dirty="0">
                <a:latin typeface="+mj-lt"/>
              </a:rPr>
              <a:t>In order to achieve certification, a company must: </a:t>
            </a:r>
          </a:p>
          <a:p>
            <a:pPr marL="612900" lvl="2" indent="-342900"/>
            <a:r>
              <a:rPr lang="en-GB" sz="1600" dirty="0">
                <a:latin typeface="+mj-lt"/>
              </a:rPr>
              <a:t>“</a:t>
            </a:r>
            <a:r>
              <a:rPr lang="en-GB" sz="1600" i="1" dirty="0">
                <a:latin typeface="+mj-lt"/>
              </a:rPr>
              <a:t>Demonstrate high social and environmental performance by achieving a B Impact Assessment score of 80 or above and passing our risk review. Multinational corporations must also meet baseline requirement standards. </a:t>
            </a:r>
          </a:p>
          <a:p>
            <a:pPr marL="612900" lvl="2" indent="-342900"/>
            <a:r>
              <a:rPr lang="en-GB" sz="1600" i="1" dirty="0">
                <a:latin typeface="+mj-lt"/>
              </a:rPr>
              <a:t>Make a legal commitment by changing their corporate governance structure to be accountable to all stakeholders, not just shareholders, and achieve benefit corporation status if available in their jurisdiction. </a:t>
            </a:r>
          </a:p>
          <a:p>
            <a:pPr marL="612900" lvl="2" indent="-342900"/>
            <a:r>
              <a:rPr lang="en-GB" sz="1600" i="1" dirty="0">
                <a:latin typeface="+mj-lt"/>
              </a:rPr>
              <a:t>Exhibit transparency by allowing information about their performance measured against B Lab’s standards to be publicly available on their B Corp profile on B Lab’s website</a:t>
            </a:r>
            <a:r>
              <a:rPr lang="en-GB" sz="1600" dirty="0">
                <a:latin typeface="+mj-lt"/>
              </a:rPr>
              <a:t>”</a:t>
            </a:r>
          </a:p>
          <a:p>
            <a:pPr marL="342900" lvl="1" indent="-342900"/>
            <a:r>
              <a:rPr lang="en-GB" sz="1600" dirty="0">
                <a:effectLst/>
                <a:latin typeface="+mj-lt"/>
                <a:ea typeface="SimSun" panose="02010600030101010101" pitchFamily="2" charset="-122"/>
                <a:cs typeface="Times New Roman" panose="02020603050405020304" pitchFamily="18" charset="0"/>
              </a:rPr>
              <a:t>Many B Corp certified companies are small and midsize companies, with a few exceptions in the consumer goods sector, such as Nespresso (part of Nestlé group), Ben &amp; Jerry’s (part of Unilever group) and Patagonia</a:t>
            </a:r>
          </a:p>
          <a:p>
            <a:pPr marL="342900" lvl="1" indent="-342900"/>
            <a:endParaRPr lang="en-GB" dirty="0"/>
          </a:p>
        </p:txBody>
      </p:sp>
      <p:pic>
        <p:nvPicPr>
          <p:cNvPr id="4" name="Picture 2" descr="Image result for ulb llm international business law">
            <a:hlinkClick r:id="rId2"/>
            <a:extLst>
              <a:ext uri="{FF2B5EF4-FFF2-40B4-BE49-F238E27FC236}">
                <a16:creationId xmlns:a16="http://schemas.microsoft.com/office/drawing/2014/main" id="{FA4DC2C9-972B-48C5-83BE-A7E46D6E77C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What does it mean to be a certified B Corporation? - A Beautiful Green">
            <a:extLst>
              <a:ext uri="{FF2B5EF4-FFF2-40B4-BE49-F238E27FC236}">
                <a16:creationId xmlns:a16="http://schemas.microsoft.com/office/drawing/2014/main" id="{A850ABE0-D7BB-DE7B-6B33-CA6A981D2D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39225" y="2604247"/>
            <a:ext cx="2720975" cy="1965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0708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536E-1557-4DC8-ABA3-42F3D3671D8D}"/>
              </a:ext>
            </a:extLst>
          </p:cNvPr>
          <p:cNvSpPr>
            <a:spLocks noGrp="1"/>
          </p:cNvSpPr>
          <p:nvPr>
            <p:ph type="title"/>
          </p:nvPr>
        </p:nvSpPr>
        <p:spPr/>
        <p:txBody>
          <a:bodyPr/>
          <a:lstStyle/>
          <a:p>
            <a:r>
              <a:rPr lang="en-GB" dirty="0"/>
              <a:t>Corporate duty of care – The Netherlands</a:t>
            </a:r>
          </a:p>
        </p:txBody>
      </p:sp>
      <p:pic>
        <p:nvPicPr>
          <p:cNvPr id="4" name="Picture 2" descr="Image result for ulb llm international business law">
            <a:hlinkClick r:id="rId2"/>
            <a:extLst>
              <a:ext uri="{FF2B5EF4-FFF2-40B4-BE49-F238E27FC236}">
                <a16:creationId xmlns:a16="http://schemas.microsoft.com/office/drawing/2014/main" id="{064CD500-FDDE-497A-A5E5-7AABA48F85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CD3E66D5-C2E1-8068-2062-94AEDC9A0349}"/>
              </a:ext>
            </a:extLst>
          </p:cNvPr>
          <p:cNvGrpSpPr/>
          <p:nvPr/>
        </p:nvGrpSpPr>
        <p:grpSpPr>
          <a:xfrm rot="10800000">
            <a:off x="537840" y="1537960"/>
            <a:ext cx="517409" cy="427315"/>
            <a:chOff x="2908606" y="3150828"/>
            <a:chExt cx="1762254" cy="1309251"/>
          </a:xfrm>
          <a:solidFill>
            <a:srgbClr val="94A9CD"/>
          </a:solidFill>
          <a:effectLst/>
        </p:grpSpPr>
        <p:grpSp>
          <p:nvGrpSpPr>
            <p:cNvPr id="9" name="Group 8">
              <a:extLst>
                <a:ext uri="{FF2B5EF4-FFF2-40B4-BE49-F238E27FC236}">
                  <a16:creationId xmlns:a16="http://schemas.microsoft.com/office/drawing/2014/main" id="{3647AF83-3C8B-5217-385C-C72A80DBD5CD}"/>
                </a:ext>
              </a:extLst>
            </p:cNvPr>
            <p:cNvGrpSpPr/>
            <p:nvPr/>
          </p:nvGrpSpPr>
          <p:grpSpPr>
            <a:xfrm rot="384900">
              <a:off x="2908606" y="3150828"/>
              <a:ext cx="835466" cy="1309251"/>
              <a:chOff x="4671752" y="4126257"/>
              <a:chExt cx="1662545" cy="2605359"/>
            </a:xfrm>
            <a:grpFill/>
            <a:effectLst/>
          </p:grpSpPr>
          <p:sp>
            <p:nvSpPr>
              <p:cNvPr id="13" name="Oval 12">
                <a:extLst>
                  <a:ext uri="{FF2B5EF4-FFF2-40B4-BE49-F238E27FC236}">
                    <a16:creationId xmlns:a16="http://schemas.microsoft.com/office/drawing/2014/main" id="{C0FA9FD8-9866-049F-5AB3-DFDC0167F26B}"/>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14" name="Moon 13">
                <a:extLst>
                  <a:ext uri="{FF2B5EF4-FFF2-40B4-BE49-F238E27FC236}">
                    <a16:creationId xmlns:a16="http://schemas.microsoft.com/office/drawing/2014/main" id="{549A2F4D-8F82-FD76-BF8E-B6C606A7C5A6}"/>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10" name="Group 9">
              <a:extLst>
                <a:ext uri="{FF2B5EF4-FFF2-40B4-BE49-F238E27FC236}">
                  <a16:creationId xmlns:a16="http://schemas.microsoft.com/office/drawing/2014/main" id="{6F95AFF5-0C7E-C907-4B2E-F3141D416F4B}"/>
                </a:ext>
              </a:extLst>
            </p:cNvPr>
            <p:cNvGrpSpPr/>
            <p:nvPr/>
          </p:nvGrpSpPr>
          <p:grpSpPr>
            <a:xfrm rot="384900">
              <a:off x="3835394" y="3150828"/>
              <a:ext cx="835466" cy="1309251"/>
              <a:chOff x="4671752" y="4126257"/>
              <a:chExt cx="1662545" cy="2605359"/>
            </a:xfrm>
            <a:grpFill/>
            <a:effectLst/>
          </p:grpSpPr>
          <p:sp>
            <p:nvSpPr>
              <p:cNvPr id="11" name="Oval 10">
                <a:extLst>
                  <a:ext uri="{FF2B5EF4-FFF2-40B4-BE49-F238E27FC236}">
                    <a16:creationId xmlns:a16="http://schemas.microsoft.com/office/drawing/2014/main" id="{EB792E3F-41A1-CB58-54B2-54F5EDD48ED0}"/>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12" name="Moon 11">
                <a:extLst>
                  <a:ext uri="{FF2B5EF4-FFF2-40B4-BE49-F238E27FC236}">
                    <a16:creationId xmlns:a16="http://schemas.microsoft.com/office/drawing/2014/main" id="{8B727418-1A3F-EE07-6245-3280CEE89E05}"/>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sp>
        <p:nvSpPr>
          <p:cNvPr id="15" name="TextBox 14">
            <a:extLst>
              <a:ext uri="{FF2B5EF4-FFF2-40B4-BE49-F238E27FC236}">
                <a16:creationId xmlns:a16="http://schemas.microsoft.com/office/drawing/2014/main" id="{08451395-5CDF-7EB6-CC92-BC4791CD2166}"/>
              </a:ext>
            </a:extLst>
          </p:cNvPr>
          <p:cNvSpPr txBox="1"/>
          <p:nvPr/>
        </p:nvSpPr>
        <p:spPr>
          <a:xfrm>
            <a:off x="1128990" y="1751618"/>
            <a:ext cx="10266465" cy="2139047"/>
          </a:xfrm>
          <a:prstGeom prst="rect">
            <a:avLst/>
          </a:prstGeom>
          <a:noFill/>
        </p:spPr>
        <p:txBody>
          <a:bodyPr wrap="square">
            <a:spAutoFit/>
          </a:bodyPr>
          <a:lstStyle/>
          <a:p>
            <a:pPr>
              <a:spcAft>
                <a:spcPts val="600"/>
              </a:spcAft>
            </a:pPr>
            <a:r>
              <a:rPr lang="en-GB" sz="1600" i="1" dirty="0">
                <a:solidFill>
                  <a:schemeClr val="tx2"/>
                </a:solidFill>
              </a:rPr>
              <a:t>The responsibility of business enterprises to respect human rights, as formulated in the UNGP, is a global standard of expected conduct for all business enterprises wherever they operate</a:t>
            </a:r>
            <a:r>
              <a:rPr lang="en-GB" sz="1600" i="1" dirty="0">
                <a:solidFill>
                  <a:srgbClr val="4D4D4D"/>
                </a:solidFill>
              </a:rPr>
              <a:t>. It exists independently of States’ abilities and/or willingness to fulfil their own human rights obligations and does not diminish those obligations. And it </a:t>
            </a:r>
            <a:r>
              <a:rPr lang="en-GB" sz="1600" i="1" dirty="0">
                <a:solidFill>
                  <a:schemeClr val="accent1"/>
                </a:solidFill>
              </a:rPr>
              <a:t>exists over and above compliance with national laws and regulations protecting human rights</a:t>
            </a:r>
            <a:r>
              <a:rPr lang="en-GB" sz="1600" i="1" dirty="0"/>
              <a:t>. </a:t>
            </a:r>
            <a:r>
              <a:rPr lang="en-GB" sz="1600" i="1" dirty="0">
                <a:solidFill>
                  <a:srgbClr val="4D4D4D"/>
                </a:solidFill>
              </a:rPr>
              <a:t>Therefore, it is not enough for companies to monitor developments and follow the measures states take; they have an individual responsibility. It can be deduced from the UNGP and other soft law instruments that it is universally endorsed that companies must respect human rights.</a:t>
            </a:r>
          </a:p>
          <a:p>
            <a:pPr>
              <a:spcAft>
                <a:spcPts val="600"/>
              </a:spcAft>
            </a:pPr>
            <a:r>
              <a:rPr lang="en-GB" sz="1600" i="1" dirty="0">
                <a:solidFill>
                  <a:srgbClr val="4D4D4D"/>
                </a:solidFill>
                <a:latin typeface="Trade Gothic Next" panose="020B0503040303020004" pitchFamily="34" charset="0"/>
              </a:rPr>
              <a:t>– Shell judgement</a:t>
            </a:r>
            <a:endParaRPr lang="en-GB" sz="1600" dirty="0"/>
          </a:p>
        </p:txBody>
      </p:sp>
      <p:grpSp>
        <p:nvGrpSpPr>
          <p:cNvPr id="16" name="Group 15">
            <a:extLst>
              <a:ext uri="{FF2B5EF4-FFF2-40B4-BE49-F238E27FC236}">
                <a16:creationId xmlns:a16="http://schemas.microsoft.com/office/drawing/2014/main" id="{223ABD5B-B72D-C041-FA83-E11797855F35}"/>
              </a:ext>
            </a:extLst>
          </p:cNvPr>
          <p:cNvGrpSpPr/>
          <p:nvPr/>
        </p:nvGrpSpPr>
        <p:grpSpPr>
          <a:xfrm>
            <a:off x="6880234" y="3677007"/>
            <a:ext cx="517409" cy="427315"/>
            <a:chOff x="2908606" y="3150828"/>
            <a:chExt cx="1762254" cy="1309251"/>
          </a:xfrm>
          <a:solidFill>
            <a:srgbClr val="94A9CD"/>
          </a:solidFill>
          <a:effectLst/>
        </p:grpSpPr>
        <p:grpSp>
          <p:nvGrpSpPr>
            <p:cNvPr id="17" name="Group 16">
              <a:extLst>
                <a:ext uri="{FF2B5EF4-FFF2-40B4-BE49-F238E27FC236}">
                  <a16:creationId xmlns:a16="http://schemas.microsoft.com/office/drawing/2014/main" id="{529CB2C9-2FA3-B0D3-A854-8CC90C8CF194}"/>
                </a:ext>
              </a:extLst>
            </p:cNvPr>
            <p:cNvGrpSpPr/>
            <p:nvPr/>
          </p:nvGrpSpPr>
          <p:grpSpPr>
            <a:xfrm rot="384900">
              <a:off x="2908606" y="3150828"/>
              <a:ext cx="835466" cy="1309251"/>
              <a:chOff x="4671752" y="4126257"/>
              <a:chExt cx="1662545" cy="2605359"/>
            </a:xfrm>
            <a:grpFill/>
            <a:effectLst/>
          </p:grpSpPr>
          <p:sp>
            <p:nvSpPr>
              <p:cNvPr id="21" name="Oval 20">
                <a:extLst>
                  <a:ext uri="{FF2B5EF4-FFF2-40B4-BE49-F238E27FC236}">
                    <a16:creationId xmlns:a16="http://schemas.microsoft.com/office/drawing/2014/main" id="{7B1550DD-F4BE-9B4B-B275-5766F2826214}"/>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22" name="Moon 21">
                <a:extLst>
                  <a:ext uri="{FF2B5EF4-FFF2-40B4-BE49-F238E27FC236}">
                    <a16:creationId xmlns:a16="http://schemas.microsoft.com/office/drawing/2014/main" id="{C7DD1801-7E25-701E-D101-B2EB23ED6B7C}"/>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nvGrpSpPr>
            <p:cNvPr id="18" name="Group 17">
              <a:extLst>
                <a:ext uri="{FF2B5EF4-FFF2-40B4-BE49-F238E27FC236}">
                  <a16:creationId xmlns:a16="http://schemas.microsoft.com/office/drawing/2014/main" id="{63082C21-BD2C-83CB-442F-9C1FED0D08C9}"/>
                </a:ext>
              </a:extLst>
            </p:cNvPr>
            <p:cNvGrpSpPr/>
            <p:nvPr/>
          </p:nvGrpSpPr>
          <p:grpSpPr>
            <a:xfrm rot="384900">
              <a:off x="3835394" y="3150828"/>
              <a:ext cx="835466" cy="1309251"/>
              <a:chOff x="4671752" y="4126257"/>
              <a:chExt cx="1662545" cy="2605359"/>
            </a:xfrm>
            <a:grpFill/>
            <a:effectLst/>
          </p:grpSpPr>
          <p:sp>
            <p:nvSpPr>
              <p:cNvPr id="19" name="Oval 18">
                <a:extLst>
                  <a:ext uri="{FF2B5EF4-FFF2-40B4-BE49-F238E27FC236}">
                    <a16:creationId xmlns:a16="http://schemas.microsoft.com/office/drawing/2014/main" id="{FC0D5B54-D91C-BAB7-3E4D-431D923EA6B1}"/>
                  </a:ext>
                </a:extLst>
              </p:cNvPr>
              <p:cNvSpPr/>
              <p:nvPr/>
            </p:nvSpPr>
            <p:spPr>
              <a:xfrm>
                <a:off x="4671752" y="4126257"/>
                <a:ext cx="1662545" cy="1662545"/>
              </a:xfrm>
              <a:prstGeom prst="ellipse">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sp>
            <p:nvSpPr>
              <p:cNvPr id="20" name="Moon 19">
                <a:extLst>
                  <a:ext uri="{FF2B5EF4-FFF2-40B4-BE49-F238E27FC236}">
                    <a16:creationId xmlns:a16="http://schemas.microsoft.com/office/drawing/2014/main" id="{D807458A-DB93-B953-F97C-3D20FA003EAD}"/>
                  </a:ext>
                </a:extLst>
              </p:cNvPr>
              <p:cNvSpPr/>
              <p:nvPr/>
            </p:nvSpPr>
            <p:spPr>
              <a:xfrm rot="12453164">
                <a:off x="5465286" y="4442161"/>
                <a:ext cx="759987" cy="2289455"/>
              </a:xfrm>
              <a:prstGeom prst="moon">
                <a:avLst/>
              </a:prstGeom>
              <a:grpFill/>
              <a:ln w="9525" cap="flat" cmpd="sng" algn="ctr">
                <a:no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rtlCol="0" anchor="t" anchorCtr="0" compatLnSpc="1">
                <a:prstTxWarp prst="textNoShape">
                  <a:avLst/>
                </a:prstTxWarp>
              </a:bodyPr>
              <a:lstStyle/>
              <a:p>
                <a:pPr fontAlgn="base">
                  <a:spcBef>
                    <a:spcPct val="0"/>
                  </a:spcBef>
                  <a:spcAft>
                    <a:spcPct val="0"/>
                  </a:spcAft>
                </a:pPr>
                <a:endParaRPr lang="en-GB" sz="1200" b="1" dirty="0">
                  <a:latin typeface="TradeGothic" pitchFamily="2" charset="0"/>
                </a:endParaRPr>
              </a:p>
            </p:txBody>
          </p:sp>
        </p:grpSp>
      </p:grpSp>
      <p:sp>
        <p:nvSpPr>
          <p:cNvPr id="23" name="Content Placeholder 2">
            <a:extLst>
              <a:ext uri="{FF2B5EF4-FFF2-40B4-BE49-F238E27FC236}">
                <a16:creationId xmlns:a16="http://schemas.microsoft.com/office/drawing/2014/main" id="{66C5F5D1-285A-F6FA-9C42-FD04E2A35582}"/>
              </a:ext>
            </a:extLst>
          </p:cNvPr>
          <p:cNvSpPr>
            <a:spLocks noGrp="1"/>
          </p:cNvSpPr>
          <p:nvPr>
            <p:ph sz="quarter" idx="11"/>
          </p:nvPr>
        </p:nvSpPr>
        <p:spPr>
          <a:xfrm>
            <a:off x="412800" y="4462019"/>
            <a:ext cx="8101809" cy="1476375"/>
          </a:xfrm>
        </p:spPr>
        <p:txBody>
          <a:bodyPr>
            <a:normAutofit/>
          </a:bodyPr>
          <a:lstStyle/>
          <a:p>
            <a:pPr marL="342900" lvl="1" indent="-342900"/>
            <a:r>
              <a:rPr lang="en-GB" sz="1600" dirty="0">
                <a:latin typeface="+mj-lt"/>
                <a:ea typeface="SimSun" panose="02010600030101010101" pitchFamily="2" charset="-122"/>
                <a:cs typeface="Times New Roman" panose="02020603050405020304" pitchFamily="18" charset="0"/>
              </a:rPr>
              <a:t>Broadly confirmed on appeal</a:t>
            </a:r>
            <a:endParaRPr lang="en-GB" sz="1600" dirty="0">
              <a:effectLst/>
              <a:latin typeface="+mj-lt"/>
              <a:ea typeface="SimSun" panose="02010600030101010101" pitchFamily="2" charset="-122"/>
              <a:cs typeface="Times New Roman" panose="02020603050405020304" pitchFamily="18" charset="0"/>
            </a:endParaRPr>
          </a:p>
          <a:p>
            <a:pPr marL="342900" lvl="1" indent="-342900"/>
            <a:r>
              <a:rPr lang="en-GB" sz="1600" dirty="0">
                <a:effectLst/>
                <a:latin typeface="+mj-lt"/>
                <a:ea typeface="SimSun" panose="02010600030101010101" pitchFamily="2" charset="-122"/>
                <a:cs typeface="Times New Roman" panose="02020603050405020304" pitchFamily="18" charset="0"/>
              </a:rPr>
              <a:t>Extension to directors’ fiduciary duties?</a:t>
            </a:r>
          </a:p>
          <a:p>
            <a:pPr marL="342900" lvl="1" indent="-342900"/>
            <a:endParaRPr lang="en-GB" dirty="0"/>
          </a:p>
        </p:txBody>
      </p:sp>
    </p:spTree>
    <p:extLst>
      <p:ext uri="{BB962C8B-B14F-4D97-AF65-F5344CB8AC3E}">
        <p14:creationId xmlns:p14="http://schemas.microsoft.com/office/powerpoint/2010/main" val="20352243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4536E-1557-4DC8-ABA3-42F3D3671D8D}"/>
              </a:ext>
            </a:extLst>
          </p:cNvPr>
          <p:cNvSpPr>
            <a:spLocks noGrp="1"/>
          </p:cNvSpPr>
          <p:nvPr>
            <p:ph type="title"/>
          </p:nvPr>
        </p:nvSpPr>
        <p:spPr/>
        <p:txBody>
          <a:bodyPr/>
          <a:lstStyle/>
          <a:p>
            <a:r>
              <a:rPr lang="en-GB" dirty="0"/>
              <a:t>Directors’ duties – UK</a:t>
            </a:r>
          </a:p>
        </p:txBody>
      </p:sp>
      <p:sp>
        <p:nvSpPr>
          <p:cNvPr id="3" name="Content Placeholder 2">
            <a:extLst>
              <a:ext uri="{FF2B5EF4-FFF2-40B4-BE49-F238E27FC236}">
                <a16:creationId xmlns:a16="http://schemas.microsoft.com/office/drawing/2014/main" id="{14A6CEA8-50FD-4B21-A92D-931E89004233}"/>
              </a:ext>
            </a:extLst>
          </p:cNvPr>
          <p:cNvSpPr>
            <a:spLocks noGrp="1"/>
          </p:cNvSpPr>
          <p:nvPr>
            <p:ph sz="quarter" idx="11"/>
          </p:nvPr>
        </p:nvSpPr>
        <p:spPr>
          <a:xfrm>
            <a:off x="328910" y="1584297"/>
            <a:ext cx="7157740" cy="4341600"/>
          </a:xfrm>
        </p:spPr>
        <p:txBody>
          <a:bodyPr>
            <a:normAutofit fontScale="77500" lnSpcReduction="20000"/>
          </a:bodyPr>
          <a:lstStyle/>
          <a:p>
            <a:pPr lvl="2">
              <a:buClr>
                <a:srgbClr val="000000"/>
              </a:buClr>
              <a:buFont typeface="TradeGothic" panose="02000503020000020004" pitchFamily="2" charset="0"/>
              <a:buChar char="&gt;"/>
            </a:pPr>
            <a:r>
              <a:rPr lang="en-GB" sz="1900" dirty="0">
                <a:solidFill>
                  <a:srgbClr val="000000"/>
                </a:solidFill>
              </a:rPr>
              <a:t>Section 172 Companies Act 2006 – Duty to promote the success of the company</a:t>
            </a:r>
          </a:p>
          <a:p>
            <a:pPr lvl="3">
              <a:buClr>
                <a:srgbClr val="000000"/>
              </a:buClr>
              <a:buFont typeface="TradeGothic" panose="02000503020000020004" pitchFamily="2" charset="0"/>
              <a:buChar char="&gt;"/>
            </a:pPr>
            <a:r>
              <a:rPr lang="en-GB" sz="1800" i="1" dirty="0">
                <a:solidFill>
                  <a:srgbClr val="000000"/>
                </a:solidFill>
              </a:rPr>
              <a:t>A director of a company must act in the way he considers, in good faith, would be most likely to promote the success of the company for the benefit of its members as a whole, and in doing so have regard (amongst other matters) to </a:t>
            </a:r>
          </a:p>
          <a:p>
            <a:pPr marL="540000" lvl="3" indent="0">
              <a:buClr>
                <a:srgbClr val="000000"/>
              </a:buClr>
              <a:buNone/>
            </a:pPr>
            <a:r>
              <a:rPr lang="en-GB" sz="1800" i="1" dirty="0">
                <a:solidFill>
                  <a:srgbClr val="000000"/>
                </a:solidFill>
              </a:rPr>
              <a:t>	(a) the likely consequences of any decision in the </a:t>
            </a:r>
            <a:r>
              <a:rPr lang="en-GB" sz="1800" i="1" dirty="0">
                <a:solidFill>
                  <a:schemeClr val="accent1"/>
                </a:solidFill>
              </a:rPr>
              <a:t>long term</a:t>
            </a:r>
            <a:r>
              <a:rPr lang="en-GB" sz="1800" i="1" dirty="0">
                <a:solidFill>
                  <a:srgbClr val="000000"/>
                </a:solidFill>
              </a:rPr>
              <a:t>,</a:t>
            </a:r>
          </a:p>
          <a:p>
            <a:pPr marL="540000" lvl="3" indent="0">
              <a:buClr>
                <a:srgbClr val="000000"/>
              </a:buClr>
              <a:buNone/>
            </a:pPr>
            <a:r>
              <a:rPr lang="en-GB" sz="1800" i="1" dirty="0">
                <a:solidFill>
                  <a:srgbClr val="000000"/>
                </a:solidFill>
              </a:rPr>
              <a:t>	(b) the interests of the company’s </a:t>
            </a:r>
            <a:r>
              <a:rPr lang="en-GB" sz="1800" i="1" dirty="0">
                <a:solidFill>
                  <a:schemeClr val="accent1"/>
                </a:solidFill>
              </a:rPr>
              <a:t>employees</a:t>
            </a:r>
            <a:r>
              <a:rPr lang="en-GB" sz="1800" i="1" dirty="0">
                <a:solidFill>
                  <a:srgbClr val="000000"/>
                </a:solidFill>
              </a:rPr>
              <a:t>,</a:t>
            </a:r>
          </a:p>
          <a:p>
            <a:pPr marL="540000" lvl="3" indent="0">
              <a:buClr>
                <a:srgbClr val="000000"/>
              </a:buClr>
              <a:buNone/>
            </a:pPr>
            <a:r>
              <a:rPr lang="en-GB" sz="1800" i="1" dirty="0">
                <a:solidFill>
                  <a:srgbClr val="000000"/>
                </a:solidFill>
              </a:rPr>
              <a:t>	(c) the need to foster the company’s business relationships with 	</a:t>
            </a:r>
            <a:r>
              <a:rPr lang="en-GB" sz="1800" i="1" dirty="0">
                <a:solidFill>
                  <a:schemeClr val="accent1"/>
                </a:solidFill>
              </a:rPr>
              <a:t>suppliers</a:t>
            </a:r>
            <a:r>
              <a:rPr lang="en-GB" sz="1800" i="1" dirty="0">
                <a:solidFill>
                  <a:srgbClr val="000000"/>
                </a:solidFill>
              </a:rPr>
              <a:t>, </a:t>
            </a:r>
            <a:r>
              <a:rPr lang="en-GB" sz="1800" i="1" dirty="0">
                <a:solidFill>
                  <a:schemeClr val="accent1"/>
                </a:solidFill>
              </a:rPr>
              <a:t>customers</a:t>
            </a:r>
            <a:r>
              <a:rPr lang="en-GB" sz="1800" i="1" dirty="0">
                <a:solidFill>
                  <a:srgbClr val="000000"/>
                </a:solidFill>
              </a:rPr>
              <a:t> and </a:t>
            </a:r>
            <a:r>
              <a:rPr lang="en-GB" sz="1800" i="1" dirty="0">
                <a:solidFill>
                  <a:schemeClr val="accent1"/>
                </a:solidFill>
              </a:rPr>
              <a:t>others</a:t>
            </a:r>
            <a:r>
              <a:rPr lang="en-GB" sz="1800" i="1" dirty="0">
                <a:solidFill>
                  <a:srgbClr val="000000"/>
                </a:solidFill>
              </a:rPr>
              <a:t>,</a:t>
            </a:r>
          </a:p>
          <a:p>
            <a:pPr marL="540000" lvl="3" indent="0">
              <a:buClr>
                <a:srgbClr val="000000"/>
              </a:buClr>
              <a:buNone/>
            </a:pPr>
            <a:r>
              <a:rPr lang="en-GB" sz="1800" i="1" dirty="0">
                <a:solidFill>
                  <a:srgbClr val="000000"/>
                </a:solidFill>
              </a:rPr>
              <a:t>	(d) the impact of the company’s operations on the </a:t>
            </a:r>
            <a:r>
              <a:rPr lang="en-GB" sz="1800" i="1" dirty="0">
                <a:solidFill>
                  <a:schemeClr val="accent1"/>
                </a:solidFill>
              </a:rPr>
              <a:t>community</a:t>
            </a:r>
            <a:r>
              <a:rPr lang="en-GB" sz="1800" i="1" dirty="0">
                <a:solidFill>
                  <a:srgbClr val="000000"/>
                </a:solidFill>
              </a:rPr>
              <a:t> and the 	</a:t>
            </a:r>
            <a:r>
              <a:rPr lang="en-GB" sz="1800" i="1" dirty="0">
                <a:solidFill>
                  <a:schemeClr val="accent1"/>
                </a:solidFill>
              </a:rPr>
              <a:t>environment</a:t>
            </a:r>
            <a:r>
              <a:rPr lang="en-GB" sz="1800" i="1" dirty="0">
                <a:solidFill>
                  <a:srgbClr val="000000"/>
                </a:solidFill>
              </a:rPr>
              <a:t>,</a:t>
            </a:r>
          </a:p>
          <a:p>
            <a:pPr marL="540000" lvl="3" indent="0">
              <a:buClr>
                <a:srgbClr val="000000"/>
              </a:buClr>
              <a:buNone/>
            </a:pPr>
            <a:r>
              <a:rPr lang="en-GB" sz="1800" i="1" dirty="0">
                <a:solidFill>
                  <a:srgbClr val="000000"/>
                </a:solidFill>
              </a:rPr>
              <a:t>	(e) the desirability of the company maintaining a reputation for </a:t>
            </a:r>
            <a:r>
              <a:rPr lang="en-GB" sz="1800" i="1" dirty="0">
                <a:solidFill>
                  <a:schemeClr val="accent1"/>
                </a:solidFill>
              </a:rPr>
              <a:t>high 	standards of business conduct</a:t>
            </a:r>
            <a:r>
              <a:rPr lang="en-GB" sz="1800" i="1" dirty="0">
                <a:solidFill>
                  <a:srgbClr val="000000"/>
                </a:solidFill>
              </a:rPr>
              <a:t>,</a:t>
            </a:r>
          </a:p>
          <a:p>
            <a:pPr marL="540000" lvl="3" indent="0">
              <a:buClr>
                <a:srgbClr val="000000"/>
              </a:buClr>
              <a:buNone/>
            </a:pPr>
            <a:r>
              <a:rPr lang="en-GB" sz="1800" i="1" dirty="0">
                <a:solidFill>
                  <a:srgbClr val="000000"/>
                </a:solidFill>
              </a:rPr>
              <a:t>	(f) the need to act fairly as between members of the company. </a:t>
            </a:r>
            <a:endParaRPr lang="en-GB" sz="1800" i="1" dirty="0">
              <a:solidFill>
                <a:srgbClr val="AF005F"/>
              </a:solidFill>
            </a:endParaRPr>
          </a:p>
          <a:p>
            <a:pPr lvl="2">
              <a:buClr>
                <a:srgbClr val="000000"/>
              </a:buClr>
              <a:buFont typeface="TradeGothic" panose="02000503020000020004" pitchFamily="2" charset="0"/>
              <a:buChar char="&gt;"/>
            </a:pPr>
            <a:r>
              <a:rPr lang="en-GB" sz="1900" dirty="0">
                <a:solidFill>
                  <a:srgbClr val="000000"/>
                </a:solidFill>
              </a:rPr>
              <a:t>Section 174 Companies Act 2006 – Duty to exercise reasonable care, skill and diligence</a:t>
            </a:r>
          </a:p>
        </p:txBody>
      </p:sp>
      <p:pic>
        <p:nvPicPr>
          <p:cNvPr id="4" name="Picture 2" descr="Image result for ulb llm international business law">
            <a:hlinkClick r:id="rId2"/>
            <a:extLst>
              <a:ext uri="{FF2B5EF4-FFF2-40B4-BE49-F238E27FC236}">
                <a16:creationId xmlns:a16="http://schemas.microsoft.com/office/drawing/2014/main" id="{064CD500-FDDE-497A-A5E5-7AABA48F859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3C5E4A1-A4B6-1487-7C8A-BB63A8453980}"/>
              </a:ext>
            </a:extLst>
          </p:cNvPr>
          <p:cNvPicPr>
            <a:picLocks noChangeAspect="1"/>
          </p:cNvPicPr>
          <p:nvPr/>
        </p:nvPicPr>
        <p:blipFill>
          <a:blip r:embed="rId4"/>
          <a:stretch>
            <a:fillRect/>
          </a:stretch>
        </p:blipFill>
        <p:spPr>
          <a:xfrm>
            <a:off x="7612063" y="2127287"/>
            <a:ext cx="4148137" cy="2763800"/>
          </a:xfrm>
          <a:prstGeom prst="rect">
            <a:avLst/>
          </a:prstGeom>
        </p:spPr>
      </p:pic>
    </p:spTree>
    <p:extLst>
      <p:ext uri="{BB962C8B-B14F-4D97-AF65-F5344CB8AC3E}">
        <p14:creationId xmlns:p14="http://schemas.microsoft.com/office/powerpoint/2010/main" val="14070084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752EE-E0C0-411D-92E3-1D01E2C600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3FC9DE-F470-DAAA-BE7C-A36052A53ECB}"/>
              </a:ext>
            </a:extLst>
          </p:cNvPr>
          <p:cNvSpPr>
            <a:spLocks noGrp="1"/>
          </p:cNvSpPr>
          <p:nvPr>
            <p:ph type="title"/>
          </p:nvPr>
        </p:nvSpPr>
        <p:spPr/>
        <p:txBody>
          <a:bodyPr/>
          <a:lstStyle/>
          <a:p>
            <a:r>
              <a:rPr lang="en-BE" dirty="0"/>
              <a:t>Parent company litigation in the UK: </a:t>
            </a:r>
            <a:r>
              <a:rPr lang="en-BE" i="1" dirty="0"/>
              <a:t>Vedanta </a:t>
            </a:r>
            <a:r>
              <a:rPr lang="en-BE" dirty="0"/>
              <a:t>(2019) and </a:t>
            </a:r>
            <a:br>
              <a:rPr lang="en-BE" dirty="0"/>
            </a:br>
            <a:r>
              <a:rPr lang="en-BE" i="1" dirty="0" err="1"/>
              <a:t>Okpabi</a:t>
            </a:r>
            <a:r>
              <a:rPr lang="en-BE" dirty="0"/>
              <a:t> (2021) </a:t>
            </a:r>
            <a:endParaRPr lang="en-GB" dirty="0"/>
          </a:p>
        </p:txBody>
      </p:sp>
      <p:sp>
        <p:nvSpPr>
          <p:cNvPr id="3" name="Content Placeholder 2">
            <a:extLst>
              <a:ext uri="{FF2B5EF4-FFF2-40B4-BE49-F238E27FC236}">
                <a16:creationId xmlns:a16="http://schemas.microsoft.com/office/drawing/2014/main" id="{DEB5850D-7E00-02EF-E898-07EFD509014E}"/>
              </a:ext>
            </a:extLst>
          </p:cNvPr>
          <p:cNvSpPr>
            <a:spLocks noGrp="1"/>
          </p:cNvSpPr>
          <p:nvPr>
            <p:ph sz="quarter" idx="11"/>
          </p:nvPr>
        </p:nvSpPr>
        <p:spPr>
          <a:xfrm>
            <a:off x="328910" y="1584296"/>
            <a:ext cx="11431290" cy="4899054"/>
          </a:xfrm>
        </p:spPr>
        <p:txBody>
          <a:bodyPr>
            <a:normAutofit lnSpcReduction="10000"/>
          </a:bodyPr>
          <a:lstStyle/>
          <a:p>
            <a:pPr lvl="1"/>
            <a:r>
              <a:rPr lang="en-BE" sz="1500" dirty="0"/>
              <a:t>In </a:t>
            </a:r>
            <a:r>
              <a:rPr lang="en-BE" sz="1600" i="1" dirty="0"/>
              <a:t>Vedanta </a:t>
            </a:r>
            <a:r>
              <a:rPr lang="en-BE" sz="1600" dirty="0"/>
              <a:t>(</a:t>
            </a:r>
            <a:r>
              <a:rPr lang="nl-BE" sz="1600" dirty="0"/>
              <a:t>[2019] UKSC 20</a:t>
            </a:r>
            <a:r>
              <a:rPr lang="en-BE" sz="1600" dirty="0"/>
              <a:t>)</a:t>
            </a:r>
            <a:r>
              <a:rPr lang="en-BE" sz="1600" i="1" dirty="0"/>
              <a:t>, </a:t>
            </a:r>
            <a:r>
              <a:rPr lang="en-BE" sz="1600" dirty="0"/>
              <a:t>then </a:t>
            </a:r>
            <a:r>
              <a:rPr lang="en-BE" sz="1600" i="1" dirty="0" err="1"/>
              <a:t>Okpabi</a:t>
            </a:r>
            <a:r>
              <a:rPr lang="en-BE" sz="1600" i="1" dirty="0"/>
              <a:t> </a:t>
            </a:r>
            <a:r>
              <a:rPr lang="en-BE" sz="1600" dirty="0"/>
              <a:t>(</a:t>
            </a:r>
            <a:r>
              <a:rPr lang="nl-BE" sz="1600" dirty="0"/>
              <a:t>[2021] UKSC 3</a:t>
            </a:r>
            <a:r>
              <a:rPr lang="en-BE" sz="1600" dirty="0"/>
              <a:t>)</a:t>
            </a:r>
            <a:r>
              <a:rPr lang="en-BE" sz="1600" i="1" dirty="0"/>
              <a:t>, </a:t>
            </a:r>
            <a:r>
              <a:rPr lang="en-BE" sz="1600" dirty="0"/>
              <a:t>the </a:t>
            </a:r>
            <a:r>
              <a:rPr lang="en-BE" sz="1500" dirty="0"/>
              <a:t>UK </a:t>
            </a:r>
            <a:r>
              <a:rPr lang="en-US" sz="1500" dirty="0"/>
              <a:t>Supreme Court </a:t>
            </a:r>
            <a:r>
              <a:rPr lang="en-BE" sz="1500" dirty="0"/>
              <a:t>held that</a:t>
            </a:r>
            <a:r>
              <a:rPr lang="en-US" sz="1500" dirty="0"/>
              <a:t> parent companies can have liability for the overseas operations of their non-UK subsidiaries</a:t>
            </a:r>
            <a:endParaRPr lang="en-BE" sz="1500" dirty="0"/>
          </a:p>
          <a:p>
            <a:pPr lvl="1"/>
            <a:r>
              <a:rPr lang="en-BE" sz="1500" dirty="0"/>
              <a:t>T</a:t>
            </a:r>
            <a:r>
              <a:rPr lang="en-US" sz="1500" dirty="0"/>
              <a:t>he two decisions did not decide that a duty of care actually existed, but that it could exist and that the claimants could proceed within the English jurisdiction. The Supreme Court held that, in the context of parent/subsidiary relationships, whether a duty of care arises “</a:t>
            </a:r>
            <a:r>
              <a:rPr lang="en-US" sz="1500" i="1" dirty="0"/>
              <a:t>depends entirely on the extent to which, and the way in which, the parent availed itself of the opportunity to take over, intervene in, control, supervise or advise the management of the relevant operations (including land use) of the subsidiary</a:t>
            </a:r>
            <a:r>
              <a:rPr lang="en-US" sz="1500" dirty="0"/>
              <a:t>” </a:t>
            </a:r>
            <a:r>
              <a:rPr lang="en-BE" sz="1500" dirty="0"/>
              <a:t>(including by adopting general policies)</a:t>
            </a:r>
          </a:p>
          <a:p>
            <a:pPr lvl="1"/>
            <a:r>
              <a:rPr lang="en-BE" sz="1500" dirty="0"/>
              <a:t>P</a:t>
            </a:r>
            <a:r>
              <a:rPr lang="en-US" sz="1500" dirty="0" err="1"/>
              <a:t>ossible</a:t>
            </a:r>
            <a:r>
              <a:rPr lang="en-US" sz="1500" dirty="0"/>
              <a:t> that claims against English parent companies in future may be subjected to the forum non-</a:t>
            </a:r>
            <a:r>
              <a:rPr lang="en-US" sz="1500" dirty="0" err="1"/>
              <a:t>conveniens</a:t>
            </a:r>
            <a:r>
              <a:rPr lang="en-US" sz="1500" dirty="0"/>
              <a:t> hurdle</a:t>
            </a:r>
            <a:r>
              <a:rPr lang="en-BE" sz="1500" dirty="0"/>
              <a:t> (even where defendant is domiciled in the UK)</a:t>
            </a:r>
            <a:r>
              <a:rPr lang="en-US" sz="1500" dirty="0"/>
              <a:t>, weakening the position of foreign claimants. The current, decided cases were initiated prior to the end of the UK-EU transition period</a:t>
            </a:r>
            <a:endParaRPr lang="en-BE" sz="1500" dirty="0"/>
          </a:p>
          <a:p>
            <a:pPr lvl="1"/>
            <a:r>
              <a:rPr lang="en-BE" sz="1500" dirty="0"/>
              <a:t>Contrast with:</a:t>
            </a:r>
          </a:p>
          <a:p>
            <a:pPr lvl="2"/>
            <a:r>
              <a:rPr lang="en-US" sz="1500" i="1" dirty="0"/>
              <a:t>Thompson v Renwick Group</a:t>
            </a:r>
            <a:r>
              <a:rPr lang="en-US" sz="1500" dirty="0"/>
              <a:t>, where a parent company did not assume a duty of care to employees of its subsidiaries by appointing an individual as a director of the subsidiary with responsibility for health and safety.  In running the day-to-day operations of the subsidiary, the director was not acting on behalf of the parent group; he was acting pursuant to his fiduciary duty owed to the subsidiary.</a:t>
            </a:r>
            <a:endParaRPr lang="en-BE" sz="1500" dirty="0"/>
          </a:p>
          <a:p>
            <a:pPr lvl="2"/>
            <a:r>
              <a:rPr lang="en-US" sz="1500" i="1" dirty="0"/>
              <a:t>AAA v Unilever</a:t>
            </a:r>
            <a:r>
              <a:rPr lang="en-US" sz="1500" dirty="0"/>
              <a:t>, where </a:t>
            </a:r>
            <a:r>
              <a:rPr lang="en-BE" sz="1500" dirty="0"/>
              <a:t>i</a:t>
            </a:r>
            <a:r>
              <a:rPr lang="en-US" sz="1500" dirty="0"/>
              <a:t>t was held that the English-registered parent company owed no duty of care to those affected by the actions or omissions of its Kenyan subsidiary where the subsidiary was responsible for its own decision-making and had not sought advice from the parent company</a:t>
            </a:r>
            <a:endParaRPr lang="en-BE" sz="1500" dirty="0"/>
          </a:p>
        </p:txBody>
      </p:sp>
      <p:pic>
        <p:nvPicPr>
          <p:cNvPr id="4" name="Picture 2" descr="Image result for ulb llm international business law">
            <a:hlinkClick r:id="rId2"/>
            <a:extLst>
              <a:ext uri="{FF2B5EF4-FFF2-40B4-BE49-F238E27FC236}">
                <a16:creationId xmlns:a16="http://schemas.microsoft.com/office/drawing/2014/main" id="{C77AC246-0332-FD75-9444-BF53E2EC58E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4369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379EC-09A7-1799-B4B3-BDA87C0B7C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6D5C57-65FD-C908-7589-BF6EC59AA071}"/>
              </a:ext>
            </a:extLst>
          </p:cNvPr>
          <p:cNvSpPr>
            <a:spLocks noGrp="1"/>
          </p:cNvSpPr>
          <p:nvPr>
            <p:ph type="title"/>
          </p:nvPr>
        </p:nvSpPr>
        <p:spPr/>
        <p:txBody>
          <a:bodyPr/>
          <a:lstStyle/>
          <a:p>
            <a:r>
              <a:rPr lang="en-BE" dirty="0"/>
              <a:t>Hague Court of Appeal – </a:t>
            </a:r>
            <a:r>
              <a:rPr lang="en-US" i="1" dirty="0"/>
              <a:t>Four Nigerian Farmers and </a:t>
            </a:r>
            <a:br>
              <a:rPr lang="en-BE" i="1" dirty="0"/>
            </a:br>
            <a:r>
              <a:rPr lang="en-US" i="1" dirty="0" err="1"/>
              <a:t>Milieudefensie</a:t>
            </a:r>
            <a:r>
              <a:rPr lang="en-US" i="1" dirty="0"/>
              <a:t> v. Shell</a:t>
            </a:r>
            <a:r>
              <a:rPr lang="en-BE" i="1" dirty="0"/>
              <a:t> </a:t>
            </a:r>
            <a:r>
              <a:rPr lang="en-BE" dirty="0"/>
              <a:t>(2021)</a:t>
            </a:r>
            <a:endParaRPr lang="en-GB" dirty="0"/>
          </a:p>
        </p:txBody>
      </p:sp>
      <p:sp>
        <p:nvSpPr>
          <p:cNvPr id="3" name="Content Placeholder 2">
            <a:extLst>
              <a:ext uri="{FF2B5EF4-FFF2-40B4-BE49-F238E27FC236}">
                <a16:creationId xmlns:a16="http://schemas.microsoft.com/office/drawing/2014/main" id="{578BFF1E-4AE0-AD2F-1CE6-BDD6662F4ABB}"/>
              </a:ext>
            </a:extLst>
          </p:cNvPr>
          <p:cNvSpPr>
            <a:spLocks noGrp="1"/>
          </p:cNvSpPr>
          <p:nvPr>
            <p:ph sz="quarter" idx="11"/>
          </p:nvPr>
        </p:nvSpPr>
        <p:spPr>
          <a:xfrm>
            <a:off x="328910" y="1584296"/>
            <a:ext cx="11431290" cy="4899054"/>
          </a:xfrm>
        </p:spPr>
        <p:txBody>
          <a:bodyPr>
            <a:normAutofit/>
          </a:bodyPr>
          <a:lstStyle/>
          <a:p>
            <a:pPr lvl="1"/>
            <a:r>
              <a:rPr lang="en-BE" sz="1600" dirty="0"/>
              <a:t>F</a:t>
            </a:r>
            <a:r>
              <a:rPr lang="en-US" sz="1600" dirty="0" err="1"/>
              <a:t>irst</a:t>
            </a:r>
            <a:r>
              <a:rPr lang="en-US" sz="1600" dirty="0"/>
              <a:t> case in which a parent company is held liable for the breach for duty of care for foreign claimants</a:t>
            </a:r>
            <a:endParaRPr lang="en-BE" sz="1600" dirty="0"/>
          </a:p>
          <a:p>
            <a:pPr lvl="1"/>
            <a:r>
              <a:rPr lang="en-BE" sz="1600" dirty="0"/>
              <a:t>C</a:t>
            </a:r>
            <a:r>
              <a:rPr lang="en-US" sz="1600" dirty="0" err="1"/>
              <a:t>ourt</a:t>
            </a:r>
            <a:r>
              <a:rPr lang="en-US" sz="1600" dirty="0"/>
              <a:t> decided that </a:t>
            </a:r>
            <a:r>
              <a:rPr lang="en-BE" sz="1600" dirty="0"/>
              <a:t>Shell</a:t>
            </a:r>
            <a:r>
              <a:rPr lang="en-US" sz="1600" dirty="0"/>
              <a:t> owed a duty of care to the</a:t>
            </a:r>
            <a:r>
              <a:rPr lang="en-BE" sz="1600" dirty="0"/>
              <a:t> Nigerian</a:t>
            </a:r>
            <a:r>
              <a:rPr lang="en-US" sz="1600" dirty="0"/>
              <a:t> victims affected by </a:t>
            </a:r>
            <a:r>
              <a:rPr lang="en-BE" sz="1600" dirty="0"/>
              <a:t>an o</a:t>
            </a:r>
            <a:r>
              <a:rPr lang="en-US" sz="1600" dirty="0"/>
              <a:t>il spill</a:t>
            </a:r>
            <a:r>
              <a:rPr lang="en-BE" sz="1600" dirty="0"/>
              <a:t> caused by Nigerian subsidiary</a:t>
            </a:r>
          </a:p>
          <a:p>
            <a:pPr lvl="1"/>
            <a:r>
              <a:rPr lang="en-BE" sz="1600" dirty="0"/>
              <a:t>T</a:t>
            </a:r>
            <a:r>
              <a:rPr lang="en-US" sz="1600" dirty="0"/>
              <a:t>he court </a:t>
            </a:r>
            <a:r>
              <a:rPr lang="en-US" sz="1600" dirty="0" err="1"/>
              <a:t>applie</a:t>
            </a:r>
            <a:r>
              <a:rPr lang="en-BE" sz="1600" dirty="0"/>
              <a:t>d</a:t>
            </a:r>
            <a:r>
              <a:rPr lang="en-US" sz="1600" dirty="0"/>
              <a:t> Nigerian common law, the law of a state in which a damage occurred, in which English precedent has a persuasive authority</a:t>
            </a:r>
            <a:r>
              <a:rPr lang="en-BE" sz="1600" dirty="0"/>
              <a:t> (including </a:t>
            </a:r>
            <a:r>
              <a:rPr lang="en-BE" sz="1600" i="1" dirty="0"/>
              <a:t>Vedanta</a:t>
            </a:r>
            <a:r>
              <a:rPr lang="en-BE" sz="1600" dirty="0"/>
              <a:t> case law, see previous slide)</a:t>
            </a:r>
            <a:r>
              <a:rPr lang="en-US" sz="1600" dirty="0"/>
              <a:t>. </a:t>
            </a:r>
            <a:endParaRPr lang="en-BE" sz="1600" dirty="0"/>
          </a:p>
          <a:p>
            <a:pPr lvl="1"/>
            <a:r>
              <a:rPr lang="en-BE" sz="1600" dirty="0"/>
              <a:t>R</a:t>
            </a:r>
            <a:r>
              <a:rPr lang="en-US" sz="1600" dirty="0" err="1"/>
              <a:t>egarding</a:t>
            </a:r>
            <a:r>
              <a:rPr lang="en-US" sz="1600" dirty="0"/>
              <a:t> the oil spill, the court decided that </a:t>
            </a:r>
            <a:r>
              <a:rPr lang="en-BE" sz="1600" dirty="0"/>
              <a:t>Shell</a:t>
            </a:r>
            <a:r>
              <a:rPr lang="en-US" sz="1600" dirty="0"/>
              <a:t> cannot be considered to owe a duty of care, since it was caused by sabotage, not by the fault of its Nigerian subsidiary</a:t>
            </a:r>
            <a:endParaRPr lang="en-BE" sz="1600" dirty="0"/>
          </a:p>
          <a:p>
            <a:pPr lvl="1"/>
            <a:r>
              <a:rPr lang="en-BE" sz="1600" dirty="0"/>
              <a:t>However, t</a:t>
            </a:r>
            <a:r>
              <a:rPr lang="en-US" sz="1600" dirty="0"/>
              <a:t>he </a:t>
            </a:r>
            <a:r>
              <a:rPr lang="en-BE" sz="1600" dirty="0"/>
              <a:t>C</a:t>
            </a:r>
            <a:r>
              <a:rPr lang="en-US" sz="1600" dirty="0" err="1"/>
              <a:t>ourt</a:t>
            </a:r>
            <a:r>
              <a:rPr lang="en-BE" sz="1600" dirty="0"/>
              <a:t> held S</a:t>
            </a:r>
            <a:r>
              <a:rPr lang="nl-BE" sz="1600" dirty="0"/>
              <a:t>h</a:t>
            </a:r>
            <a:r>
              <a:rPr lang="en-BE" sz="1600" dirty="0"/>
              <a:t>ell liable for its subsidiary's</a:t>
            </a:r>
            <a:r>
              <a:rPr lang="en-US" sz="1600" dirty="0"/>
              <a:t> failure to install </a:t>
            </a:r>
            <a:r>
              <a:rPr lang="en-BE" sz="1600" dirty="0"/>
              <a:t>a </a:t>
            </a:r>
            <a:r>
              <a:rPr lang="en-US" sz="1600" dirty="0"/>
              <a:t>LDS (Leak detection system)</a:t>
            </a:r>
            <a:r>
              <a:rPr lang="en-BE" sz="1600" dirty="0"/>
              <a:t>. The Court n</a:t>
            </a:r>
            <a:r>
              <a:rPr lang="en-US" sz="1600" dirty="0" err="1"/>
              <a:t>oted</a:t>
            </a:r>
            <a:r>
              <a:rPr lang="en-US" sz="1600" dirty="0"/>
              <a:t> that </a:t>
            </a:r>
            <a:r>
              <a:rPr lang="en-BE" sz="1600" dirty="0"/>
              <a:t>Shell</a:t>
            </a:r>
            <a:r>
              <a:rPr lang="en-US" sz="1600" dirty="0"/>
              <a:t> sets policy and standards, advises, </a:t>
            </a:r>
            <a:br>
              <a:rPr lang="en-BE" sz="1600" dirty="0"/>
            </a:br>
            <a:r>
              <a:rPr lang="en-US" sz="1600" dirty="0"/>
              <a:t>supervises, and is involved in the decision </a:t>
            </a:r>
            <a:br>
              <a:rPr lang="en-BE" sz="1600" dirty="0"/>
            </a:br>
            <a:r>
              <a:rPr lang="en-US" sz="1600" dirty="0"/>
              <a:t>making of </a:t>
            </a:r>
            <a:r>
              <a:rPr lang="en-BE" sz="1600" dirty="0"/>
              <a:t>the subsidiary</a:t>
            </a:r>
            <a:r>
              <a:rPr lang="en-US" sz="1600" dirty="0"/>
              <a:t>. </a:t>
            </a:r>
            <a:r>
              <a:rPr lang="en-BE" sz="1600" dirty="0"/>
              <a:t>Shell </a:t>
            </a:r>
            <a:r>
              <a:rPr lang="en-US" sz="1600" dirty="0"/>
              <a:t>was actively </a:t>
            </a:r>
            <a:br>
              <a:rPr lang="en-BE" sz="1600" dirty="0"/>
            </a:br>
            <a:r>
              <a:rPr lang="en-US" sz="1600" dirty="0"/>
              <a:t>involved in a decision whether oil pipelines </a:t>
            </a:r>
            <a:br>
              <a:rPr lang="en-BE" sz="1600" dirty="0"/>
            </a:br>
            <a:r>
              <a:rPr lang="en-US" sz="1600" dirty="0"/>
              <a:t>in Nigeria should be provided with LDS. </a:t>
            </a:r>
            <a:endParaRPr lang="en-BE" sz="1600" dirty="0"/>
          </a:p>
        </p:txBody>
      </p:sp>
      <p:pic>
        <p:nvPicPr>
          <p:cNvPr id="4" name="Picture 2" descr="Image result for ulb llm international business law">
            <a:hlinkClick r:id="rId2"/>
            <a:extLst>
              <a:ext uri="{FF2B5EF4-FFF2-40B4-BE49-F238E27FC236}">
                <a16:creationId xmlns:a16="http://schemas.microsoft.com/office/drawing/2014/main" id="{3E70F6EE-BB9B-F9A9-4611-D884C226D12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D88FF3B-6DCC-6A48-DDB5-C1203B8B5D81}"/>
              </a:ext>
            </a:extLst>
          </p:cNvPr>
          <p:cNvPicPr>
            <a:picLocks noChangeAspect="1"/>
          </p:cNvPicPr>
          <p:nvPr/>
        </p:nvPicPr>
        <p:blipFill>
          <a:blip r:embed="rId4"/>
          <a:stretch>
            <a:fillRect/>
          </a:stretch>
        </p:blipFill>
        <p:spPr>
          <a:xfrm>
            <a:off x="5875586" y="4245848"/>
            <a:ext cx="5716214" cy="191839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9861793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5" descr="http://insite/image/CorporateImageLibrary/Isolated%20Business%20Hands%20in%20the%20Air,%20iStock41171354.jpg">
            <a:extLst>
              <a:ext uri="{FF2B5EF4-FFF2-40B4-BE49-F238E27FC236}">
                <a16:creationId xmlns:a16="http://schemas.microsoft.com/office/drawing/2014/main" id="{CA86F07D-FA83-43E3-A4CA-AF13A5ECA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751" y="2038350"/>
            <a:ext cx="7013575"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ED1872CA-3A94-46AA-A13D-5615CD72FA8D}"/>
              </a:ext>
            </a:extLst>
          </p:cNvPr>
          <p:cNvSpPr txBox="1">
            <a:spLocks/>
          </p:cNvSpPr>
          <p:nvPr/>
        </p:nvSpPr>
        <p:spPr>
          <a:xfrm>
            <a:off x="422300" y="387412"/>
            <a:ext cx="11347400" cy="85680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r>
              <a:rPr lang="en-GB" altLang="en-US" dirty="0"/>
              <a:t>Questions?</a:t>
            </a:r>
            <a:endParaRPr lang="en-GB" dirty="0"/>
          </a:p>
        </p:txBody>
      </p:sp>
      <p:pic>
        <p:nvPicPr>
          <p:cNvPr id="5" name="Picture 2" descr="Image result for ulb llm international business law">
            <a:hlinkClick r:id="rId4"/>
            <a:extLst>
              <a:ext uri="{FF2B5EF4-FFF2-40B4-BE49-F238E27FC236}">
                <a16:creationId xmlns:a16="http://schemas.microsoft.com/office/drawing/2014/main" id="{C3F3D500-2CC9-4312-932A-FD3F0061B0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71776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5FC875-98AF-45D5-A872-E411AA18ACF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00" y="53255"/>
            <a:ext cx="12193200" cy="6858000"/>
          </a:xfrm>
          <a:prstGeom prst="rect">
            <a:avLst/>
          </a:prstGeom>
        </p:spPr>
      </p:pic>
      <p:sp>
        <p:nvSpPr>
          <p:cNvPr id="8" name="FirmAddress">
            <a:extLst>
              <a:ext uri="{FF2B5EF4-FFF2-40B4-BE49-F238E27FC236}">
                <a16:creationId xmlns:a16="http://schemas.microsoft.com/office/drawing/2014/main" id="{FA45C7B8-3B6D-4D6F-9F45-385D2A90CEF6}"/>
              </a:ext>
            </a:extLst>
          </p:cNvPr>
          <p:cNvSpPr txBox="1">
            <a:spLocks noChangeArrowheads="1"/>
          </p:cNvSpPr>
          <p:nvPr/>
        </p:nvSpPr>
        <p:spPr>
          <a:xfrm>
            <a:off x="684801" y="4119343"/>
            <a:ext cx="2083706" cy="976399"/>
          </a:xfrm>
          <a:prstGeom prst="rect">
            <a:avLst/>
          </a:prstGeom>
        </p:spPr>
        <p:txBody>
          <a:bodyPr lIns="0">
            <a:noAutofit/>
          </a:bodyPr>
          <a:lstStyle>
            <a:lvl1pPr marL="0" indent="0" algn="l" defTabSz="914400" rtl="0" eaLnBrk="1" latinLnBrk="0" hangingPunct="1">
              <a:lnSpc>
                <a:spcPts val="2400"/>
              </a:lnSpc>
              <a:spcBef>
                <a:spcPts val="0"/>
              </a:spcBef>
              <a:spcAft>
                <a:spcPts val="1200"/>
              </a:spcAft>
              <a:buFont typeface="Arial" pitchFamily="34" charset="0"/>
              <a:buNone/>
              <a:defRPr sz="2000" kern="1200">
                <a:solidFill>
                  <a:schemeClr val="tx1"/>
                </a:solidFill>
                <a:latin typeface="Arial" pitchFamily="34" charset="0"/>
                <a:ea typeface="+mn-ea"/>
                <a:cs typeface="Arial" pitchFamily="34" charset="0"/>
              </a:defRPr>
            </a:lvl1pPr>
            <a:lvl2pPr marL="270000" indent="-270000" algn="l" defTabSz="914400" rtl="0" eaLnBrk="1" latinLnBrk="0" hangingPunct="1">
              <a:lnSpc>
                <a:spcPts val="2400"/>
              </a:lnSpc>
              <a:spcBef>
                <a:spcPts val="0"/>
              </a:spcBef>
              <a:spcAft>
                <a:spcPts val="1200"/>
              </a:spcAft>
              <a:buFont typeface="TradeGothic" pitchFamily="2" charset="0"/>
              <a:buChar char="&gt;"/>
              <a:defRPr sz="2000" kern="1200">
                <a:solidFill>
                  <a:schemeClr val="tx1"/>
                </a:solidFill>
                <a:latin typeface="Arial" pitchFamily="34" charset="0"/>
                <a:ea typeface="+mn-ea"/>
                <a:cs typeface="Arial" pitchFamily="34" charset="0"/>
              </a:defRPr>
            </a:lvl2pPr>
            <a:lvl3pPr marL="540000" indent="-270000" algn="l" defTabSz="914400" rtl="0" eaLnBrk="1" latinLnBrk="0" hangingPunct="1">
              <a:lnSpc>
                <a:spcPts val="2400"/>
              </a:lnSpc>
              <a:spcBef>
                <a:spcPts val="0"/>
              </a:spcBef>
              <a:spcAft>
                <a:spcPts val="1200"/>
              </a:spcAft>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ts val="2400"/>
              </a:lnSpc>
              <a:spcBef>
                <a:spcPts val="0"/>
              </a:spcBef>
              <a:spcAft>
                <a:spcPts val="1200"/>
              </a:spcAft>
              <a:buFont typeface="TradeGothic" pitchFamily="2" charset="0"/>
              <a:buChar char="&gt;"/>
              <a:defRPr sz="2000" kern="1200">
                <a:solidFill>
                  <a:schemeClr val="tx1"/>
                </a:solidFill>
                <a:latin typeface="Arial" pitchFamily="34" charset="0"/>
                <a:ea typeface="+mn-ea"/>
                <a:cs typeface="Arial" pitchFamily="34" charset="0"/>
              </a:defRPr>
            </a:lvl4pPr>
            <a:lvl5pPr marL="1080000" indent="-270000" algn="l" defTabSz="914400" rtl="0" eaLnBrk="1" latinLnBrk="0" hangingPunct="1">
              <a:lnSpc>
                <a:spcPts val="2400"/>
              </a:lnSpc>
              <a:spcBef>
                <a:spcPts val="0"/>
              </a:spcBef>
              <a:spcAft>
                <a:spcPts val="1200"/>
              </a:spcAft>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00000"/>
              </a:lnSpc>
              <a:spcAft>
                <a:spcPts val="200"/>
              </a:spcAft>
            </a:pPr>
            <a:endParaRPr lang="en-GB" sz="1200" dirty="0">
              <a:solidFill>
                <a:schemeClr val="bg1"/>
              </a:solidFill>
            </a:endParaRPr>
          </a:p>
        </p:txBody>
      </p:sp>
      <p:sp>
        <p:nvSpPr>
          <p:cNvPr id="2" name="Rectangle 1">
            <a:extLst>
              <a:ext uri="{FF2B5EF4-FFF2-40B4-BE49-F238E27FC236}">
                <a16:creationId xmlns:a16="http://schemas.microsoft.com/office/drawing/2014/main" id="{A8EDF97B-E8F9-493C-8DF8-00C71AF1E577}"/>
              </a:ext>
            </a:extLst>
          </p:cNvPr>
          <p:cNvSpPr/>
          <p:nvPr/>
        </p:nvSpPr>
        <p:spPr>
          <a:xfrm>
            <a:off x="0" y="6594265"/>
            <a:ext cx="833883" cy="246221"/>
          </a:xfrm>
          <a:prstGeom prst="rect">
            <a:avLst/>
          </a:prstGeom>
        </p:spPr>
        <p:txBody>
          <a:bodyPr wrap="none">
            <a:spAutoFit/>
          </a:bodyPr>
          <a:lstStyle/>
          <a:p>
            <a:r>
              <a:rPr lang="en-GB" sz="1000" dirty="0">
                <a:solidFill>
                  <a:schemeClr val="bg1"/>
                </a:solidFill>
              </a:rPr>
              <a:t>A45554948</a:t>
            </a:r>
          </a:p>
        </p:txBody>
      </p:sp>
      <p:sp>
        <p:nvSpPr>
          <p:cNvPr id="11" name="Title 1">
            <a:extLst>
              <a:ext uri="{FF2B5EF4-FFF2-40B4-BE49-F238E27FC236}">
                <a16:creationId xmlns:a16="http://schemas.microsoft.com/office/drawing/2014/main" id="{4E1D3948-8EFB-48F2-8650-7682B9E32BF6}"/>
              </a:ext>
            </a:extLst>
          </p:cNvPr>
          <p:cNvSpPr txBox="1">
            <a:spLocks/>
          </p:cNvSpPr>
          <p:nvPr/>
        </p:nvSpPr>
        <p:spPr>
          <a:xfrm>
            <a:off x="565150" y="527050"/>
            <a:ext cx="11347450" cy="857250"/>
          </a:xfrm>
          <a:prstGeom prst="rect">
            <a:avLst/>
          </a:prstGeom>
        </p:spPr>
        <p:txBody>
          <a:bodyPr vert="horz" lIns="0" tIns="45720" rIns="91440" bIns="45720" rtlCol="0" anchor="ctr">
            <a:noAutofit/>
          </a:bodyPr>
          <a:lstStyle>
            <a:lvl1pPr marL="0" indent="0" algn="l" defTabSz="914400" rtl="0" eaLnBrk="1" latinLnBrk="0" hangingPunct="1">
              <a:spcBef>
                <a:spcPct val="0"/>
              </a:spcBef>
              <a:buNone/>
              <a:defRPr sz="2800" kern="1200">
                <a:solidFill>
                  <a:schemeClr val="tx2"/>
                </a:solidFill>
                <a:latin typeface="+mj-lt"/>
                <a:ea typeface="+mj-ea"/>
                <a:cs typeface="Arial" pitchFamily="34" charset="0"/>
              </a:defRPr>
            </a:lvl1pPr>
          </a:lstStyle>
          <a:p>
            <a:pPr lvl="0"/>
            <a:r>
              <a:rPr lang="en-BE" b="1" kern="0" dirty="0">
                <a:solidFill>
                  <a:srgbClr val="FFFFFF"/>
                </a:solidFill>
              </a:rPr>
              <a:t>ESG “backlash” – general context</a:t>
            </a:r>
            <a:endParaRPr lang="en-GB" b="1" kern="0" dirty="0">
              <a:solidFill>
                <a:srgbClr val="FFFFFF"/>
              </a:solidFill>
            </a:endParaRPr>
          </a:p>
        </p:txBody>
      </p:sp>
    </p:spTree>
    <p:extLst>
      <p:ext uri="{BB962C8B-B14F-4D97-AF65-F5344CB8AC3E}">
        <p14:creationId xmlns:p14="http://schemas.microsoft.com/office/powerpoint/2010/main" val="3901879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a:extLst>
              <a:ext uri="{FF2B5EF4-FFF2-40B4-BE49-F238E27FC236}">
                <a16:creationId xmlns:a16="http://schemas.microsoft.com/office/drawing/2014/main" id="{762A7D4D-E994-194F-9BA8-2CADFDCF5DBC}"/>
              </a:ext>
            </a:extLst>
          </p:cNvPr>
          <p:cNvSpPr>
            <a:spLocks noGrp="1"/>
          </p:cNvSpPr>
          <p:nvPr>
            <p:ph type="title"/>
          </p:nvPr>
        </p:nvSpPr>
        <p:spPr/>
        <p:txBody>
          <a:bodyPr/>
          <a:lstStyle/>
          <a:p>
            <a:r>
              <a:rPr lang="en-GB" altLang="ja-JP" dirty="0"/>
              <a:t>Backlash</a:t>
            </a:r>
          </a:p>
        </p:txBody>
      </p:sp>
      <p:sp>
        <p:nvSpPr>
          <p:cNvPr id="65" name="Rounded Rectangle 3">
            <a:extLst>
              <a:ext uri="{FF2B5EF4-FFF2-40B4-BE49-F238E27FC236}">
                <a16:creationId xmlns:a16="http://schemas.microsoft.com/office/drawing/2014/main" id="{8B77F961-270F-C2A4-987B-0FAC600CC403}"/>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488990E6-879A-3870-CFCE-5009832054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5EA2BD1B-39B0-9C39-66A2-1D2DAED7FC62}"/>
              </a:ext>
            </a:extLst>
          </p:cNvPr>
          <p:cNvSpPr txBox="1">
            <a:spLocks/>
          </p:cNvSpPr>
          <p:nvPr/>
        </p:nvSpPr>
        <p:spPr>
          <a:xfrm>
            <a:off x="424900" y="1398289"/>
            <a:ext cx="11323200" cy="4992985"/>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GB" sz="1600" dirty="0">
                <a:solidFill>
                  <a:schemeClr val="tx2"/>
                </a:solidFill>
              </a:rPr>
              <a:t>EU </a:t>
            </a:r>
            <a:r>
              <a:rPr lang="en-BE" sz="1600" dirty="0">
                <a:solidFill>
                  <a:schemeClr val="tx2"/>
                </a:solidFill>
              </a:rPr>
              <a:t>and U.S. </a:t>
            </a:r>
            <a:r>
              <a:rPr lang="en-GB" sz="1600" dirty="0">
                <a:solidFill>
                  <a:schemeClr val="tx2"/>
                </a:solidFill>
              </a:rPr>
              <a:t>politics </a:t>
            </a:r>
            <a:r>
              <a:rPr lang="en-GB" sz="1600" dirty="0"/>
              <a:t>(see next slides)</a:t>
            </a:r>
          </a:p>
          <a:p>
            <a:pPr lvl="1"/>
            <a:r>
              <a:rPr lang="en-BE" sz="1600" dirty="0">
                <a:solidFill>
                  <a:schemeClr val="tx2"/>
                </a:solidFill>
              </a:rPr>
              <a:t>Numerous </a:t>
            </a:r>
            <a:r>
              <a:rPr lang="en-GB" sz="1600" dirty="0">
                <a:solidFill>
                  <a:schemeClr val="tx2"/>
                </a:solidFill>
              </a:rPr>
              <a:t>regimes</a:t>
            </a:r>
            <a:r>
              <a:rPr lang="en-BE" sz="1600" dirty="0">
                <a:solidFill>
                  <a:schemeClr val="tx2"/>
                </a:solidFill>
              </a:rPr>
              <a:t>, difficult to read and lo</a:t>
            </a:r>
            <a:r>
              <a:rPr lang="nl-BE" sz="1600" dirty="0">
                <a:solidFill>
                  <a:schemeClr val="tx2"/>
                </a:solidFill>
              </a:rPr>
              <a:t>o</a:t>
            </a:r>
            <a:r>
              <a:rPr lang="en-BE" sz="1600" dirty="0" err="1">
                <a:solidFill>
                  <a:schemeClr val="tx2"/>
                </a:solidFill>
              </a:rPr>
              <a:t>sely</a:t>
            </a:r>
            <a:r>
              <a:rPr lang="en-BE" sz="1600" dirty="0">
                <a:solidFill>
                  <a:schemeClr val="tx2"/>
                </a:solidFill>
              </a:rPr>
              <a:t> compatible </a:t>
            </a:r>
            <a:r>
              <a:rPr lang="en-BE" sz="1600" dirty="0"/>
              <a:t>(evolving political consensus),</a:t>
            </a:r>
            <a:r>
              <a:rPr lang="en-GB" sz="1600" dirty="0"/>
              <a:t> </a:t>
            </a:r>
            <a:r>
              <a:rPr lang="en-BE" sz="1600" dirty="0"/>
              <a:t>rather than actionable</a:t>
            </a:r>
            <a:r>
              <a:rPr lang="en-GB" sz="1600" dirty="0"/>
              <a:t> coherent set of rules</a:t>
            </a:r>
          </a:p>
          <a:p>
            <a:pPr lvl="1"/>
            <a:r>
              <a:rPr lang="en-GB" sz="1600" dirty="0"/>
              <a:t>Recent </a:t>
            </a:r>
            <a:r>
              <a:rPr lang="en-GB" sz="1600" dirty="0">
                <a:solidFill>
                  <a:schemeClr val="tx2"/>
                </a:solidFill>
              </a:rPr>
              <a:t>poor performance </a:t>
            </a:r>
            <a:r>
              <a:rPr lang="en-BE" sz="1600" dirty="0">
                <a:solidFill>
                  <a:schemeClr val="tx2"/>
                </a:solidFill>
              </a:rPr>
              <a:t>of</a:t>
            </a:r>
            <a:r>
              <a:rPr lang="en-GB" sz="1600" dirty="0">
                <a:solidFill>
                  <a:schemeClr val="tx2"/>
                </a:solidFill>
              </a:rPr>
              <a:t> ESG funds</a:t>
            </a:r>
            <a:r>
              <a:rPr lang="en-BE" sz="1600" dirty="0"/>
              <a:t>: they</a:t>
            </a:r>
            <a:r>
              <a:rPr lang="en-GB" sz="1600" dirty="0"/>
              <a:t> historically have been overexposed to tech in view of its relatively low carbon footprint</a:t>
            </a:r>
            <a:r>
              <a:rPr lang="en-BE" sz="1600" dirty="0"/>
              <a:t>. H</a:t>
            </a:r>
            <a:r>
              <a:rPr lang="en-GB" sz="1600" dirty="0" err="1"/>
              <a:t>igher</a:t>
            </a:r>
            <a:r>
              <a:rPr lang="en-GB" sz="1600" dirty="0"/>
              <a:t> interest rates have driven down the valuations of growth companies)</a:t>
            </a:r>
          </a:p>
          <a:p>
            <a:pPr lvl="1"/>
            <a:r>
              <a:rPr lang="en-GB" sz="1600" dirty="0"/>
              <a:t>Impact of Russian invasion of Ukraine and the ensuing </a:t>
            </a:r>
            <a:r>
              <a:rPr lang="en-GB" sz="1600" dirty="0">
                <a:solidFill>
                  <a:schemeClr val="tx2"/>
                </a:solidFill>
              </a:rPr>
              <a:t>energy and inflation crisis</a:t>
            </a:r>
          </a:p>
          <a:p>
            <a:pPr lvl="2"/>
            <a:r>
              <a:rPr lang="en-GB" sz="1600" dirty="0"/>
              <a:t>In support of ESG critics, this crisis shed light on the importance of the military industry and the necessity to be able to count on polluting energy, such as coal, in times of necessity. It also increased the focus on just/fair transition, and the protection of industry/competitiveness</a:t>
            </a:r>
          </a:p>
          <a:p>
            <a:pPr lvl="2"/>
            <a:r>
              <a:rPr lang="en-GB" sz="1600" dirty="0"/>
              <a:t>Conversely, this crisis highlighted Europe’s geopolitical exposure towards Russia, that could accelerate European countries investing in alternative energy sources and focus on energy efficiency and insulation</a:t>
            </a:r>
          </a:p>
        </p:txBody>
      </p:sp>
      <p:pic>
        <p:nvPicPr>
          <p:cNvPr id="6" name="Picture 5">
            <a:extLst>
              <a:ext uri="{FF2B5EF4-FFF2-40B4-BE49-F238E27FC236}">
                <a16:creationId xmlns:a16="http://schemas.microsoft.com/office/drawing/2014/main" id="{2DD8010E-04AE-7BB1-0B71-3D8448221C4B}"/>
              </a:ext>
            </a:extLst>
          </p:cNvPr>
          <p:cNvPicPr>
            <a:picLocks noChangeAspect="1"/>
          </p:cNvPicPr>
          <p:nvPr/>
        </p:nvPicPr>
        <p:blipFill>
          <a:blip r:embed="rId5"/>
          <a:stretch>
            <a:fillRect/>
          </a:stretch>
        </p:blipFill>
        <p:spPr>
          <a:xfrm>
            <a:off x="5627587" y="5219706"/>
            <a:ext cx="6151613" cy="886657"/>
          </a:xfrm>
          <a:prstGeom prst="rect">
            <a:avLst/>
          </a:prstGeom>
        </p:spPr>
      </p:pic>
      <p:pic>
        <p:nvPicPr>
          <p:cNvPr id="8" name="Picture 7">
            <a:extLst>
              <a:ext uri="{FF2B5EF4-FFF2-40B4-BE49-F238E27FC236}">
                <a16:creationId xmlns:a16="http://schemas.microsoft.com/office/drawing/2014/main" id="{95CEC715-540A-B944-D90B-D5F9467BCDB0}"/>
              </a:ext>
            </a:extLst>
          </p:cNvPr>
          <p:cNvPicPr>
            <a:picLocks noChangeAspect="1"/>
          </p:cNvPicPr>
          <p:nvPr/>
        </p:nvPicPr>
        <p:blipFill>
          <a:blip r:embed="rId6"/>
          <a:stretch>
            <a:fillRect/>
          </a:stretch>
        </p:blipFill>
        <p:spPr>
          <a:xfrm>
            <a:off x="265712" y="5060588"/>
            <a:ext cx="5349775" cy="1045775"/>
          </a:xfrm>
          <a:prstGeom prst="rect">
            <a:avLst/>
          </a:prstGeom>
        </p:spPr>
      </p:pic>
    </p:spTree>
    <p:extLst>
      <p:ext uri="{BB962C8B-B14F-4D97-AF65-F5344CB8AC3E}">
        <p14:creationId xmlns:p14="http://schemas.microsoft.com/office/powerpoint/2010/main" val="1990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a:extLst>
              <a:ext uri="{FF2B5EF4-FFF2-40B4-BE49-F238E27FC236}">
                <a16:creationId xmlns:a16="http://schemas.microsoft.com/office/drawing/2014/main" id="{762A7D4D-E994-194F-9BA8-2CADFDCF5DBC}"/>
              </a:ext>
            </a:extLst>
          </p:cNvPr>
          <p:cNvSpPr>
            <a:spLocks noGrp="1"/>
          </p:cNvSpPr>
          <p:nvPr>
            <p:ph type="title"/>
          </p:nvPr>
        </p:nvSpPr>
        <p:spPr/>
        <p:txBody>
          <a:bodyPr/>
          <a:lstStyle/>
          <a:p>
            <a:r>
              <a:rPr lang="en-GB" dirty="0"/>
              <a:t>Impact of EU elections</a:t>
            </a:r>
            <a:endParaRPr lang="en-GB" altLang="ja-JP" dirty="0"/>
          </a:p>
        </p:txBody>
      </p:sp>
      <p:sp>
        <p:nvSpPr>
          <p:cNvPr id="65" name="Rounded Rectangle 3">
            <a:extLst>
              <a:ext uri="{FF2B5EF4-FFF2-40B4-BE49-F238E27FC236}">
                <a16:creationId xmlns:a16="http://schemas.microsoft.com/office/drawing/2014/main" id="{8B77F961-270F-C2A4-987B-0FAC600CC403}"/>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488990E6-879A-3870-CFCE-5009832054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5EA2BD1B-39B0-9C39-66A2-1D2DAED7FC62}"/>
              </a:ext>
            </a:extLst>
          </p:cNvPr>
          <p:cNvSpPr txBox="1">
            <a:spLocks/>
          </p:cNvSpPr>
          <p:nvPr/>
        </p:nvSpPr>
        <p:spPr>
          <a:xfrm>
            <a:off x="412800" y="1588790"/>
            <a:ext cx="11323200" cy="4748400"/>
          </a:xfrm>
          <a:prstGeom prst="rect">
            <a:avLst/>
          </a:prstGeom>
        </p:spPr>
        <p:txBody>
          <a:bodyPr>
            <a:noAutofit/>
          </a:bodyPr>
          <a:lstStyle>
            <a:lvl1pPr marL="0" indent="0" algn="l" defTabSz="914400" rtl="0" eaLnBrk="1" latinLnBrk="0" hangingPunct="1">
              <a:lnSpc>
                <a:spcPct val="100000"/>
              </a:lnSpc>
              <a:spcBef>
                <a:spcPts val="0"/>
              </a:spcBef>
              <a:spcAft>
                <a:spcPts val="1200"/>
              </a:spcAft>
              <a:buClr>
                <a:schemeClr val="tx1"/>
              </a:buClr>
              <a:buFont typeface="Arial" pitchFamily="34" charset="0"/>
              <a:buNone/>
              <a:defRPr sz="2000" kern="1200">
                <a:solidFill>
                  <a:schemeClr val="tx1"/>
                </a:solidFill>
                <a:latin typeface="Arial" pitchFamily="34" charset="0"/>
                <a:ea typeface="+mn-ea"/>
                <a:cs typeface="Arial" pitchFamily="34" charset="0"/>
              </a:defRPr>
            </a:lvl1pPr>
            <a:lvl2pPr marL="269875"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2pPr>
            <a:lvl3pPr marL="53975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3pPr>
            <a:lvl4pPr marL="810000" indent="-270000"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4pPr>
            <a:lvl5pPr marL="1080000" indent="-269875" algn="l" defTabSz="914400" rtl="0" eaLnBrk="1" latinLnBrk="0" hangingPunct="1">
              <a:lnSpc>
                <a:spcPct val="100000"/>
              </a:lnSpc>
              <a:spcBef>
                <a:spcPts val="0"/>
              </a:spcBef>
              <a:spcAft>
                <a:spcPts val="1200"/>
              </a:spcAft>
              <a:buClr>
                <a:schemeClr val="tx1"/>
              </a:buClr>
              <a:buFont typeface="TradeGothic" pitchFamily="2" charset="0"/>
              <a:buChar char="&gt;"/>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GB" sz="1600" dirty="0">
                <a:solidFill>
                  <a:schemeClr val="tx2"/>
                </a:solidFill>
              </a:rPr>
              <a:t>EPP</a:t>
            </a:r>
            <a:r>
              <a:rPr lang="en-GB" sz="1600" dirty="0"/>
              <a:t>’s manifesto (similar trends for </a:t>
            </a:r>
            <a:r>
              <a:rPr lang="en-GB" sz="1600" dirty="0">
                <a:solidFill>
                  <a:schemeClr val="tx2"/>
                </a:solidFill>
              </a:rPr>
              <a:t>liberals</a:t>
            </a:r>
            <a:r>
              <a:rPr lang="en-GB" sz="1600" dirty="0"/>
              <a:t>)</a:t>
            </a:r>
          </a:p>
          <a:p>
            <a:pPr lvl="2"/>
            <a:r>
              <a:rPr lang="en-GB" sz="1600" dirty="0"/>
              <a:t>Near absence of environmental policy. The word appears only four times in the 14-page document, and when it does, it is framed in the context of Europe’s economic rivalry with competitors like China and the US.</a:t>
            </a:r>
          </a:p>
          <a:p>
            <a:pPr lvl="2"/>
            <a:r>
              <a:rPr lang="en-GB" sz="1600" dirty="0"/>
              <a:t>“Economic prosperity, ambitious environmental protection and social peace can only succeed in Europe if our economy is also successful worldwide. This is why competitiveness is so crucial,”</a:t>
            </a:r>
          </a:p>
          <a:p>
            <a:pPr lvl="2"/>
            <a:r>
              <a:rPr lang="en-GB" sz="1600" dirty="0"/>
              <a:t>Climate change as the top green priority, with refocus on economic competitiveness and Europe’s re-industrialisation: “Without climate protection, our economy cannot remain competitive in the long term, but without a competitive economy, there can be no sustainable climate protection either”, calling for “less bureaucracy” in the EU’s green policymaking</a:t>
            </a:r>
          </a:p>
          <a:p>
            <a:pPr lvl="1"/>
            <a:r>
              <a:rPr lang="en-GB" sz="1600" dirty="0">
                <a:solidFill>
                  <a:schemeClr val="tx2"/>
                </a:solidFill>
              </a:rPr>
              <a:t>S&amp;D’s</a:t>
            </a:r>
            <a:r>
              <a:rPr lang="en-BE" sz="1600" dirty="0">
                <a:solidFill>
                  <a:schemeClr val="tx2"/>
                </a:solidFill>
              </a:rPr>
              <a:t> and Greens’</a:t>
            </a:r>
            <a:r>
              <a:rPr lang="en-GB" sz="1600" dirty="0">
                <a:solidFill>
                  <a:schemeClr val="tx2"/>
                </a:solidFill>
              </a:rPr>
              <a:t> </a:t>
            </a:r>
            <a:r>
              <a:rPr lang="en-GB" sz="1600" dirty="0"/>
              <a:t>manifesto</a:t>
            </a:r>
            <a:r>
              <a:rPr lang="en-BE" sz="1600" dirty="0"/>
              <a:t>s</a:t>
            </a:r>
            <a:r>
              <a:rPr lang="en-GB" sz="1600" dirty="0"/>
              <a:t> reject a “regulatory” pause on green policies</a:t>
            </a:r>
          </a:p>
          <a:p>
            <a:pPr lvl="1"/>
            <a:r>
              <a:rPr lang="en-GB" sz="1600" dirty="0">
                <a:solidFill>
                  <a:schemeClr val="tx2"/>
                </a:solidFill>
              </a:rPr>
              <a:t>Nationalist and far right</a:t>
            </a:r>
            <a:r>
              <a:rPr lang="en-GB" sz="1600" dirty="0"/>
              <a:t>: pressure to give back control of EU policies to the national level, including on energy and environment.</a:t>
            </a:r>
          </a:p>
          <a:p>
            <a:pPr lvl="2"/>
            <a:endParaRPr lang="en-GB" sz="1600" dirty="0"/>
          </a:p>
        </p:txBody>
      </p:sp>
    </p:spTree>
    <p:extLst>
      <p:ext uri="{BB962C8B-B14F-4D97-AF65-F5344CB8AC3E}">
        <p14:creationId xmlns:p14="http://schemas.microsoft.com/office/powerpoint/2010/main" val="625234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
            <a:extLst>
              <a:ext uri="{FF2B5EF4-FFF2-40B4-BE49-F238E27FC236}">
                <a16:creationId xmlns:a16="http://schemas.microsoft.com/office/drawing/2014/main" id="{762A7D4D-E994-194F-9BA8-2CADFDCF5DBC}"/>
              </a:ext>
            </a:extLst>
          </p:cNvPr>
          <p:cNvSpPr>
            <a:spLocks noGrp="1"/>
          </p:cNvSpPr>
          <p:nvPr>
            <p:ph type="title"/>
          </p:nvPr>
        </p:nvSpPr>
        <p:spPr/>
        <p:txBody>
          <a:bodyPr/>
          <a:lstStyle/>
          <a:p>
            <a:r>
              <a:rPr lang="en-GB" dirty="0"/>
              <a:t>Impact of EU elections</a:t>
            </a:r>
            <a:endParaRPr lang="en-GB" altLang="ja-JP" dirty="0"/>
          </a:p>
        </p:txBody>
      </p:sp>
      <p:sp>
        <p:nvSpPr>
          <p:cNvPr id="65" name="Rounded Rectangle 3">
            <a:extLst>
              <a:ext uri="{FF2B5EF4-FFF2-40B4-BE49-F238E27FC236}">
                <a16:creationId xmlns:a16="http://schemas.microsoft.com/office/drawing/2014/main" id="{8B77F961-270F-C2A4-987B-0FAC600CC403}"/>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488990E6-879A-3870-CFCE-5009832054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Elections 2019: highest turnout in 20 years | Topics | European Parliament">
            <a:extLst>
              <a:ext uri="{FF2B5EF4-FFF2-40B4-BE49-F238E27FC236}">
                <a16:creationId xmlns:a16="http://schemas.microsoft.com/office/drawing/2014/main" id="{B9AE0733-3515-8670-29C0-719C04CB3F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277" y="3190391"/>
            <a:ext cx="4496698" cy="253401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C76CC96-2733-2344-DA35-7D0D76C7BF83}"/>
              </a:ext>
            </a:extLst>
          </p:cNvPr>
          <p:cNvSpPr txBox="1"/>
          <p:nvPr/>
        </p:nvSpPr>
        <p:spPr>
          <a:xfrm>
            <a:off x="2023496" y="2631352"/>
            <a:ext cx="2038350" cy="369332"/>
          </a:xfrm>
          <a:prstGeom prst="rect">
            <a:avLst/>
          </a:prstGeom>
          <a:noFill/>
        </p:spPr>
        <p:txBody>
          <a:bodyPr wrap="square" rtlCol="0">
            <a:spAutoFit/>
          </a:bodyPr>
          <a:lstStyle/>
          <a:p>
            <a:r>
              <a:rPr lang="en-GB" dirty="0"/>
              <a:t>2019 results</a:t>
            </a:r>
          </a:p>
        </p:txBody>
      </p:sp>
      <p:pic>
        <p:nvPicPr>
          <p:cNvPr id="1030" name="Picture 6" descr="Chart: The New European Parliament | Statista">
            <a:extLst>
              <a:ext uri="{FF2B5EF4-FFF2-40B4-BE49-F238E27FC236}">
                <a16:creationId xmlns:a16="http://schemas.microsoft.com/office/drawing/2014/main" id="{83E1236E-8131-9876-B7FD-192583607C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9344" y="1434083"/>
            <a:ext cx="4648225" cy="464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1566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60EAC-C3FC-4057-532C-EF7FCFFFBB67}"/>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B824127C-18D2-88AF-6B3A-FC66519735C0}"/>
              </a:ext>
            </a:extLst>
          </p:cNvPr>
          <p:cNvSpPr>
            <a:spLocks noGrp="1"/>
          </p:cNvSpPr>
          <p:nvPr>
            <p:ph type="title"/>
          </p:nvPr>
        </p:nvSpPr>
        <p:spPr/>
        <p:txBody>
          <a:bodyPr/>
          <a:lstStyle/>
          <a:p>
            <a:r>
              <a:rPr lang="en-GB" dirty="0"/>
              <a:t>Impact of EU elections – postponement of EUDR and introducing </a:t>
            </a:r>
            <a:br>
              <a:rPr lang="en-GB" dirty="0"/>
            </a:br>
            <a:r>
              <a:rPr lang="en-GB" dirty="0"/>
              <a:t>of “no risk” category</a:t>
            </a:r>
            <a:r>
              <a:rPr lang="en-BE" dirty="0"/>
              <a:t> (December 2024)</a:t>
            </a:r>
            <a:endParaRPr lang="en-GB" altLang="ja-JP" dirty="0"/>
          </a:p>
        </p:txBody>
      </p:sp>
      <p:pic>
        <p:nvPicPr>
          <p:cNvPr id="3" name="Picture 2" descr="Image result for ulb llm international business law">
            <a:hlinkClick r:id="rId3"/>
            <a:extLst>
              <a:ext uri="{FF2B5EF4-FFF2-40B4-BE49-F238E27FC236}">
                <a16:creationId xmlns:a16="http://schemas.microsoft.com/office/drawing/2014/main" id="{4DA8CB97-4182-7767-F8A5-B1F8BE5125E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Andreas Rasche on LinkedIn: #eudr #greendeal">
            <a:extLst>
              <a:ext uri="{FF2B5EF4-FFF2-40B4-BE49-F238E27FC236}">
                <a16:creationId xmlns:a16="http://schemas.microsoft.com/office/drawing/2014/main" id="{EB670066-4D95-A3CF-F740-05FF433EAD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5394" y="1594621"/>
            <a:ext cx="7620000" cy="4295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027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548BB-4A0E-A713-9F03-D68EEE470CF7}"/>
            </a:ext>
          </a:extLst>
        </p:cNvPr>
        <p:cNvGrpSpPr/>
        <p:nvPr/>
      </p:nvGrpSpPr>
      <p:grpSpPr>
        <a:xfrm>
          <a:off x="0" y="0"/>
          <a:ext cx="0" cy="0"/>
          <a:chOff x="0" y="0"/>
          <a:chExt cx="0" cy="0"/>
        </a:xfrm>
      </p:grpSpPr>
      <p:sp>
        <p:nvSpPr>
          <p:cNvPr id="2" name="Title 1" descr="|">
            <a:extLst>
              <a:ext uri="{FF2B5EF4-FFF2-40B4-BE49-F238E27FC236}">
                <a16:creationId xmlns:a16="http://schemas.microsoft.com/office/drawing/2014/main" id="{73A0E9FE-BEE3-E8E0-3281-287C58FD1E35}"/>
              </a:ext>
            </a:extLst>
          </p:cNvPr>
          <p:cNvSpPr>
            <a:spLocks noGrp="1"/>
          </p:cNvSpPr>
          <p:nvPr>
            <p:ph type="title"/>
          </p:nvPr>
        </p:nvSpPr>
        <p:spPr/>
        <p:txBody>
          <a:bodyPr/>
          <a:lstStyle/>
          <a:p>
            <a:r>
              <a:rPr lang="en-GB" dirty="0"/>
              <a:t>Impact of EU elections – “omnibus simplification package</a:t>
            </a:r>
            <a:r>
              <a:rPr lang="en-BE" dirty="0"/>
              <a:t>” (see</a:t>
            </a:r>
            <a:br>
              <a:rPr lang="en-BE" dirty="0"/>
            </a:br>
            <a:r>
              <a:rPr lang="en-BE" dirty="0"/>
              <a:t>infra)</a:t>
            </a:r>
            <a:endParaRPr lang="en-GB" altLang="ja-JP" dirty="0"/>
          </a:p>
        </p:txBody>
      </p:sp>
      <p:sp>
        <p:nvSpPr>
          <p:cNvPr id="65" name="Rounded Rectangle 3">
            <a:extLst>
              <a:ext uri="{FF2B5EF4-FFF2-40B4-BE49-F238E27FC236}">
                <a16:creationId xmlns:a16="http://schemas.microsoft.com/office/drawing/2014/main" id="{E7545CA5-7D30-9C18-0CC3-D146CC9C2E15}"/>
              </a:ext>
            </a:extLst>
          </p:cNvPr>
          <p:cNvSpPr/>
          <p:nvPr/>
        </p:nvSpPr>
        <p:spPr bwMode="auto">
          <a:xfrm>
            <a:off x="1163021" y="4325999"/>
            <a:ext cx="10616179" cy="1955083"/>
          </a:xfrm>
          <a:prstGeom prst="roundRect">
            <a:avLst/>
          </a:prstGeom>
          <a:noFill/>
          <a:ln w="22225" cap="rnd" cmpd="sng" algn="ctr">
            <a:noFill/>
            <a:prstDash val="sysDot"/>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spcAft>
                <a:spcPts val="600"/>
              </a:spcAft>
            </a:pPr>
            <a:endParaRPr lang="en-GB" sz="1400" i="1" dirty="0">
              <a:solidFill>
                <a:srgbClr val="4D4D4D"/>
              </a:solidFill>
              <a:latin typeface="Trade Gothic Next" panose="020B0503040303020004" pitchFamily="34" charset="0"/>
            </a:endParaRPr>
          </a:p>
        </p:txBody>
      </p:sp>
      <p:pic>
        <p:nvPicPr>
          <p:cNvPr id="3" name="Picture 2" descr="Image result for ulb llm international business law">
            <a:hlinkClick r:id="rId3"/>
            <a:extLst>
              <a:ext uri="{FF2B5EF4-FFF2-40B4-BE49-F238E27FC236}">
                <a16:creationId xmlns:a16="http://schemas.microsoft.com/office/drawing/2014/main" id="{33498835-7B82-D3A4-AF30-3A5114E778E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9412" y="374650"/>
            <a:ext cx="1019788" cy="71611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A1FA911E-1AD9-6509-E5B9-3E6812DEC7DF}"/>
              </a:ext>
            </a:extLst>
          </p:cNvPr>
          <p:cNvPicPr>
            <a:picLocks noChangeAspect="1"/>
          </p:cNvPicPr>
          <p:nvPr/>
        </p:nvPicPr>
        <p:blipFill>
          <a:blip r:embed="rId5"/>
          <a:stretch>
            <a:fillRect/>
          </a:stretch>
        </p:blipFill>
        <p:spPr>
          <a:xfrm>
            <a:off x="4932485" y="3619214"/>
            <a:ext cx="6827716" cy="2607933"/>
          </a:xfrm>
          <a:prstGeom prst="rect">
            <a:avLst/>
          </a:prstGeom>
        </p:spPr>
      </p:pic>
      <p:pic>
        <p:nvPicPr>
          <p:cNvPr id="8" name="Picture 7">
            <a:extLst>
              <a:ext uri="{FF2B5EF4-FFF2-40B4-BE49-F238E27FC236}">
                <a16:creationId xmlns:a16="http://schemas.microsoft.com/office/drawing/2014/main" id="{9CD7A903-06DA-02ED-94A8-BE6FCDEA6871}"/>
              </a:ext>
            </a:extLst>
          </p:cNvPr>
          <p:cNvPicPr>
            <a:picLocks noChangeAspect="1"/>
          </p:cNvPicPr>
          <p:nvPr/>
        </p:nvPicPr>
        <p:blipFill>
          <a:blip r:embed="rId6"/>
          <a:stretch>
            <a:fillRect/>
          </a:stretch>
        </p:blipFill>
        <p:spPr>
          <a:xfrm>
            <a:off x="303505" y="1365240"/>
            <a:ext cx="6044542" cy="2081344"/>
          </a:xfrm>
          <a:prstGeom prst="rect">
            <a:avLst/>
          </a:prstGeom>
        </p:spPr>
      </p:pic>
    </p:spTree>
    <p:extLst>
      <p:ext uri="{BB962C8B-B14F-4D97-AF65-F5344CB8AC3E}">
        <p14:creationId xmlns:p14="http://schemas.microsoft.com/office/powerpoint/2010/main" val="33201992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MS_OFFICEID" val="London"/>
  <p:tag name="TMS_CULTUREID" val="English-UK"/>
  <p:tag name="TMS_BUSINESSUNITID" val="LinklatersLLP"/>
  <p:tag name="TMS_TEMPLATE_ID" val="HSAltWS"/>
  <p:tag name="VERSION" val="5.0"/>
  <p:tag name="EDITION" val="Meetoo"/>
  <p:tag name="PERSONS" val="&lt;?xml version=&quot;1.0&quot; encoding=&quot;utf-8&quot;?&gt;&lt;ArrayOfPerson xmlns:xsd=&quot;http://www.w3.org/2001/XMLSchema&quot; xmlns:xsi=&quot;http://www.w3.org/2001/XMLSchema-instance&quot; /&gt;"/>
  <p:tag name="PRESGUID" val="df5889b2-ca75-442a-a208-74b22a89051c"/>
</p:tagLst>
</file>

<file path=ppt/tags/tag2.xml><?xml version="1.0" encoding="utf-8"?>
<p:tagLst xmlns:a="http://schemas.openxmlformats.org/drawingml/2006/main" xmlns:r="http://schemas.openxmlformats.org/officeDocument/2006/relationships" xmlns:p="http://schemas.openxmlformats.org/presentationml/2006/main">
  <p:tag name="LASTMODE" val="&lt;?xml version=&quot;1.0&quot; encoding=&quot;utf-8&quot;?&gt;&lt;int&gt;0&lt;/int&gt;"/>
</p:tagLst>
</file>

<file path=ppt/tags/tag3.xml><?xml version="1.0" encoding="utf-8"?>
<p:tagLst xmlns:a="http://schemas.openxmlformats.org/drawingml/2006/main" xmlns:r="http://schemas.openxmlformats.org/officeDocument/2006/relationships" xmlns:p="http://schemas.openxmlformats.org/presentationml/2006/main">
  <p:tag name="TITLE" val="List – 2 "/>
</p:tagLst>
</file>

<file path=ppt/tags/tag4.xml><?xml version="1.0" encoding="utf-8"?>
<p:tagLst xmlns:a="http://schemas.openxmlformats.org/drawingml/2006/main" xmlns:r="http://schemas.openxmlformats.org/officeDocument/2006/relationships" xmlns:p="http://schemas.openxmlformats.org/presentationml/2006/main">
  <p:tag name="TITLE" val="Questions slide – 1 "/>
</p:tagLst>
</file>

<file path=ppt/tags/tag5.xml><?xml version="1.0" encoding="utf-8"?>
<p:tagLst xmlns:a="http://schemas.openxmlformats.org/drawingml/2006/main" xmlns:r="http://schemas.openxmlformats.org/officeDocument/2006/relationships" xmlns:p="http://schemas.openxmlformats.org/presentationml/2006/main">
  <p:tag name="TITLE" val="Questions slide – 1 "/>
</p:tagLst>
</file>

<file path=ppt/tags/tag6.xml><?xml version="1.0" encoding="utf-8"?>
<p:tagLst xmlns:a="http://schemas.openxmlformats.org/drawingml/2006/main" xmlns:r="http://schemas.openxmlformats.org/officeDocument/2006/relationships" xmlns:p="http://schemas.openxmlformats.org/presentationml/2006/main">
  <p:tag name="TITLE" val="Questions slide – 1 "/>
</p:tagLst>
</file>

<file path=ppt/tags/tag7.xml><?xml version="1.0" encoding="utf-8"?>
<p:tagLst xmlns:a="http://schemas.openxmlformats.org/drawingml/2006/main" xmlns:r="http://schemas.openxmlformats.org/officeDocument/2006/relationships" xmlns:p="http://schemas.openxmlformats.org/presentationml/2006/main">
  <p:tag name="TITLE" val="Questions slide – 1 "/>
</p:tagLst>
</file>

<file path=ppt/tags/tag8.xml><?xml version="1.0" encoding="utf-8"?>
<p:tagLst xmlns:a="http://schemas.openxmlformats.org/drawingml/2006/main" xmlns:r="http://schemas.openxmlformats.org/officeDocument/2006/relationships" xmlns:p="http://schemas.openxmlformats.org/presentationml/2006/main">
  <p:tag name="TITLE" val="Questions slide – 1 "/>
</p:tagLst>
</file>

<file path=ppt/tags/tag9.xml><?xml version="1.0" encoding="utf-8"?>
<p:tagLst xmlns:a="http://schemas.openxmlformats.org/drawingml/2006/main" xmlns:r="http://schemas.openxmlformats.org/officeDocument/2006/relationships" xmlns:p="http://schemas.openxmlformats.org/presentationml/2006/main">
  <p:tag name="TITLE" val="Questions slide – 1 "/>
</p:tagLst>
</file>

<file path=ppt/theme/theme1.xml><?xml version="1.0" encoding="utf-8"?>
<a:theme xmlns:a="http://schemas.openxmlformats.org/drawingml/2006/main" name="Linklaters HouseStyle">
  <a:themeElements>
    <a:clrScheme name="Linklaters HouseStyle colours">
      <a:dk1>
        <a:srgbClr val="000000"/>
      </a:dk1>
      <a:lt1>
        <a:srgbClr val="FFFFFF"/>
      </a:lt1>
      <a:dk2>
        <a:srgbClr val="AF005F"/>
      </a:dk2>
      <a:lt2>
        <a:srgbClr val="969696"/>
      </a:lt2>
      <a:accent1>
        <a:srgbClr val="AF005F"/>
      </a:accent1>
      <a:accent2>
        <a:srgbClr val="BF337F"/>
      </a:accent2>
      <a:accent3>
        <a:srgbClr val="CC5C99"/>
      </a:accent3>
      <a:accent4>
        <a:srgbClr val="808080"/>
      </a:accent4>
      <a:accent5>
        <a:srgbClr val="969696"/>
      </a:accent5>
      <a:accent6>
        <a:srgbClr val="C3C3C3"/>
      </a:accent6>
      <a:hlink>
        <a:srgbClr val="D985B2"/>
      </a:hlink>
      <a:folHlink>
        <a:srgbClr val="ECC4DA"/>
      </a:folHlink>
    </a:clrScheme>
    <a:fontScheme name="Linklaters HouseStyle fon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6F5F3"/>
        </a:solidFill>
        <a:ln w="9525">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Secondary palette 1">
      <a:srgbClr val="999966"/>
    </a:custClr>
    <a:custClr name="Secondary palette 2">
      <a:srgbClr val="66CCCC"/>
    </a:custClr>
    <a:custClr name="Secondary palette 3">
      <a:srgbClr val="CCCC99"/>
    </a:custClr>
    <a:custClr name="Secondary palette 4">
      <a:srgbClr val="9999CC"/>
    </a:custClr>
    <a:custClr name="Secondary palette 5">
      <a:srgbClr val="669999"/>
    </a:custClr>
    <a:custClr name="Secondary palette 6">
      <a:srgbClr val="666699"/>
    </a:custClr>
    <a:custClr name="Secondary palette 7">
      <a:srgbClr val="99CCFF"/>
    </a:custClr>
    <a:custClr name="Secondary palette 8">
      <a:srgbClr val="99CC99"/>
    </a:custClr>
    <a:custClr name="Secondary palette 9">
      <a:srgbClr val="A9A197"/>
    </a:custClr>
    <a:custClr name="White">
      <a:srgbClr val="FFFFFF"/>
    </a:custClr>
    <a:custClr name="Magenta - 100%">
      <a:srgbClr val="AF005F"/>
    </a:custClr>
    <a:custClr name="Magenta - 80%">
      <a:srgbClr val="BF337F"/>
    </a:custClr>
    <a:custClr name="Magenta - 60%">
      <a:srgbClr val="CC5C99"/>
    </a:custClr>
    <a:custClr name="Magenta - 40%">
      <a:srgbClr val="D985B2"/>
    </a:custClr>
    <a:custClr name="Magenta - 20%">
      <a:srgbClr val="E5ADCC"/>
    </a:custClr>
    <a:custClr name="Magenta - 10%">
      <a:srgbClr val="ECC1DA"/>
    </a:custClr>
    <a:custClr name="Magenta + Black 20%">
      <a:srgbClr val="91004F"/>
    </a:custClr>
    <a:custClr name="Magenta + Black 35%">
      <a:srgbClr val="7B0041"/>
    </a:custClr>
    <a:custClr name="Magenta + Black 50%">
      <a:srgbClr val="660033"/>
    </a:custClr>
    <a:custClr name="White">
      <a:srgbClr val="FFFFFF"/>
    </a:custClr>
    <a:custClr name="Black - 100%">
      <a:srgbClr val="000000"/>
    </a:custClr>
    <a:custClr name="Black - 80%">
      <a:srgbClr val="4D4D4D"/>
    </a:custClr>
    <a:custClr name="Black - 60%">
      <a:srgbClr val="808080"/>
    </a:custClr>
    <a:custClr name="Black - 40%">
      <a:srgbClr val="969696"/>
    </a:custClr>
    <a:custClr name="Black - 20%">
      <a:srgbClr val="C3C3C3"/>
    </a:custClr>
    <a:custClr name="Black - 10%">
      <a:srgbClr val="E6E6E6"/>
    </a:custClr>
    <a:custClr name="White">
      <a:srgbClr val="FFFFFF"/>
    </a:custClr>
    <a:custClr name="White">
      <a:srgbClr val="FFFFFF"/>
    </a:custClr>
    <a:custClr name="White">
      <a:srgbClr val="FFFFFF"/>
    </a:custClr>
    <a:custClr name="White">
      <a:srgbClr val="FFFFFF"/>
    </a:custClr>
    <a:custClr name="Warm Grey 7 - 100%">
      <a:srgbClr val="B0A9A0"/>
    </a:custClr>
    <a:custClr name="Warm Grey 7 - 80%">
      <a:srgbClr val="BFBAB2"/>
    </a:custClr>
    <a:custClr name="Warm Grey 7 - 60%">
      <a:srgbClr val="CFCBC4"/>
    </a:custClr>
    <a:custClr name="Warm Grey 7 - 40%">
      <a:srgbClr val="DFDBD7"/>
    </a:custClr>
    <a:custClr name="Warm Grey 7 - 20%">
      <a:srgbClr val="EFEDEB"/>
    </a:custClr>
    <a:custClr name="Warm Grey 7 - 10%">
      <a:srgbClr val="F7F6F5"/>
    </a:custClr>
    <a:custClr name="White">
      <a:srgbClr val="FFFFFF"/>
    </a:custClr>
    <a:custClr name="Traffic light Red">
      <a:srgbClr val="FF5958"/>
    </a:custClr>
    <a:custClr name="Traffic light Yellow">
      <a:srgbClr val="FCB256"/>
    </a:custClr>
    <a:custClr name="Traffic light Green">
      <a:srgbClr val="8ECC66"/>
    </a:custClr>
    <a:custClr name="Warm Grey 4 - 100%">
      <a:srgbClr val="C9C1B8"/>
    </a:custClr>
    <a:custClr name="Warm Grey 4 - 80%">
      <a:srgbClr val="D9D5CE"/>
    </a:custClr>
    <a:custClr name="Warm Grey 4 - 60%">
      <a:srgbClr val="E2DEDA"/>
    </a:custClr>
    <a:custClr name="Warm Grey 4 - 40%">
      <a:srgbClr val="ECE9E7"/>
    </a:custClr>
    <a:custClr name="Warm Grey 4 - 20%">
      <a:srgbClr val="F6F5F3"/>
    </a:custClr>
    <a:custClr name="Warm Grey 4 - 10%">
      <a:srgbClr val="FAFAF8"/>
    </a:custClr>
    <a:custClr name="White">
      <a:srgbClr val="FFFFFF"/>
    </a:custClr>
    <a:custClr name="Alliance - Allens">
      <a:srgbClr val="0074BF"/>
    </a:custClr>
    <a:custClr name="Alliance - Webber Wentzel">
      <a:srgbClr val="F07D35"/>
    </a:custClr>
    <a:custClr name="Alliance - TTA">
      <a:srgbClr val="007272"/>
    </a:custClr>
  </a:custClrLst>
  <a:extLst>
    <a:ext uri="{05A4C25C-085E-4340-85A3-A5531E510DB2}">
      <thm15:themeFamily xmlns:thm15="http://schemas.microsoft.com/office/thememl/2012/main" name="LL_HSAlt.potx" id="{47752142-66D3-4C08-93DE-208D66FED49A}" vid="{0A24BE4F-54C1-4E97-8CC8-B3707D7AFB57}"/>
    </a:ext>
  </a:extLst>
</a:theme>
</file>

<file path=ppt/theme/theme2.xml><?xml version="1.0" encoding="utf-8"?>
<a:theme xmlns:a="http://schemas.openxmlformats.org/drawingml/2006/main" name="Cover">
  <a:themeElements>
    <a:clrScheme name="Custom 5">
      <a:dk1>
        <a:srgbClr val="000000"/>
      </a:dk1>
      <a:lt1>
        <a:srgbClr val="FFFFFF"/>
      </a:lt1>
      <a:dk2>
        <a:srgbClr val="AE0069"/>
      </a:dk2>
      <a:lt2>
        <a:srgbClr val="B0A9A0"/>
      </a:lt2>
      <a:accent1>
        <a:srgbClr val="66CCCC"/>
      </a:accent1>
      <a:accent2>
        <a:srgbClr val="CCCC99"/>
      </a:accent2>
      <a:accent3>
        <a:srgbClr val="9999CC"/>
      </a:accent3>
      <a:accent4>
        <a:srgbClr val="99CCFF"/>
      </a:accent4>
      <a:accent5>
        <a:srgbClr val="99CC99"/>
      </a:accent5>
      <a:accent6>
        <a:srgbClr val="669999"/>
      </a:accent6>
      <a:hlink>
        <a:srgbClr val="AE0069"/>
      </a:hlink>
      <a:folHlink>
        <a:srgbClr val="AE006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ontrol xmlns="http://schemas.microsoft.com/VisualStudio/2011/storyboarding/control">
  <Id Name="742edbba-e861-4d4e-a962-bab64261bf4b" Revision="1" Stencil="System.MyShapes" StencilVersion="1.0"/>
</Control>
</file>

<file path=customXml/item2.xml><?xml version="1.0" encoding="utf-8"?>
<TMS_Template_ID>0</TMS_Template_ID>
</file>

<file path=customXml/itemProps1.xml><?xml version="1.0" encoding="utf-8"?>
<ds:datastoreItem xmlns:ds="http://schemas.openxmlformats.org/officeDocument/2006/customXml" ds:itemID="{431D6AD4-F4E9-44EB-A3E6-39A8A1B0A79E}">
  <ds:schemaRefs>
    <ds:schemaRef ds:uri="http://schemas.microsoft.com/VisualStudio/2011/storyboarding/control"/>
  </ds:schemaRefs>
</ds:datastoreItem>
</file>

<file path=customXml/itemProps2.xml><?xml version="1.0" encoding="utf-8"?>
<ds:datastoreItem xmlns:ds="http://schemas.openxmlformats.org/officeDocument/2006/customXml" ds:itemID="{15BA08D6-25B3-4B45-9D1E-1A8C975F224D}">
  <ds:schemaRefs/>
</ds:datastoreItem>
</file>

<file path=docProps/app.xml><?xml version="1.0" encoding="utf-8"?>
<Properties xmlns="http://schemas.openxmlformats.org/officeDocument/2006/extended-properties" xmlns:vt="http://schemas.openxmlformats.org/officeDocument/2006/docPropsVTypes">
  <Template>LL_HSAlt</Template>
  <TotalTime>0</TotalTime>
  <Words>4828</Words>
  <Application>Microsoft Office PowerPoint</Application>
  <PresentationFormat>Widescreen</PresentationFormat>
  <Paragraphs>254</Paragraphs>
  <Slides>39</Slides>
  <Notes>29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39</vt:i4>
      </vt:variant>
    </vt:vector>
  </HeadingPairs>
  <TitlesOfParts>
    <vt:vector size="45" baseType="lpstr">
      <vt:lpstr>Arial</vt:lpstr>
      <vt:lpstr>Calibri</vt:lpstr>
      <vt:lpstr>Trade Gothic Next</vt:lpstr>
      <vt:lpstr>TradeGothic</vt:lpstr>
      <vt:lpstr>Linklaters HouseStyle</vt:lpstr>
      <vt:lpstr>Cover</vt:lpstr>
      <vt:lpstr>PowerPoint Presentation</vt:lpstr>
      <vt:lpstr>Exam – practicalities </vt:lpstr>
      <vt:lpstr>Agenda for today</vt:lpstr>
      <vt:lpstr>PowerPoint Presentation</vt:lpstr>
      <vt:lpstr>Backlash</vt:lpstr>
      <vt:lpstr>Impact of EU elections</vt:lpstr>
      <vt:lpstr>Impact of EU elections</vt:lpstr>
      <vt:lpstr>Impact of EU elections – postponement of EUDR and introducing  of “no risk” category (December 2024)</vt:lpstr>
      <vt:lpstr>Impact of EU elections – “omnibus simplification package” (see infra)</vt:lpstr>
      <vt:lpstr>U.S. Perspective – before Trump administration</vt:lpstr>
      <vt:lpstr>U.S. perspective: court challenges extending to corporates</vt:lpstr>
      <vt:lpstr>EU “SLAPP” Directive</vt:lpstr>
      <vt:lpstr>EU “SLAPP” Directive – procedural safeguards</vt:lpstr>
      <vt:lpstr>Impact of U.S. elections</vt:lpstr>
      <vt:lpstr>Change at SEC level</vt:lpstr>
      <vt:lpstr>Pressure on EU</vt:lpstr>
      <vt:lpstr>PowerPoint Presentation</vt:lpstr>
      <vt:lpstr>Recap: European Green Deal</vt:lpstr>
      <vt:lpstr>From the Green Deal to the Clean Industrial Deal</vt:lpstr>
      <vt:lpstr>From the Green Deal to the Clean Industrial Deal (cont’d)</vt:lpstr>
      <vt:lpstr>Omnibus I simplification package</vt:lpstr>
      <vt:lpstr>Further Omnibus simplification packages</vt:lpstr>
      <vt:lpstr>PowerPoint Presentation</vt:lpstr>
      <vt:lpstr>Taxonomy</vt:lpstr>
      <vt:lpstr>SFDR “2.0”</vt:lpstr>
      <vt:lpstr>CSRD and CSDDD </vt:lpstr>
      <vt:lpstr>Deal on CSRD</vt:lpstr>
      <vt:lpstr>CSRD: EFRAG submits revised ESRS to the Commission</vt:lpstr>
      <vt:lpstr>Deal on CSDDD</vt:lpstr>
      <vt:lpstr>Deal on EU Deforestation Regulation (EUDR)</vt:lpstr>
      <vt:lpstr>PowerPoint Presentation</vt:lpstr>
      <vt:lpstr>Future perspectives</vt:lpstr>
      <vt:lpstr>Corporate purpose – Belgium</vt:lpstr>
      <vt:lpstr>Corporate purpose – B Corporation</vt:lpstr>
      <vt:lpstr>Corporate duty of care – The Netherlands</vt:lpstr>
      <vt:lpstr>Directors’ duties – UK</vt:lpstr>
      <vt:lpstr>Parent company litigation in the UK: Vedanta (2019) and  Okpabi (2021) </vt:lpstr>
      <vt:lpstr>Hague Court of Appeal – Four Nigerian Farmers and  Milieudefensie v. Shell (2021)</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 Corporate Sustainability Reporting Directive (CSRD)</dc:title>
  <dc:creator>LL</dc:creator>
  <cp:lastModifiedBy>Guillaume Croisant (Linklaters)</cp:lastModifiedBy>
  <cp:revision>89</cp:revision>
  <dcterms:created xsi:type="dcterms:W3CDTF">2022-11-03T11:34:21Z</dcterms:created>
  <dcterms:modified xsi:type="dcterms:W3CDTF">2025-12-09T13:03:10Z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ersion">
    <vt:lpwstr>R.2010-1</vt:lpwstr>
  </property>
  <property fmtid="{D5CDD505-2E9C-101B-9397-08002B2CF9AE}" pid="3" name="FirmName">
    <vt:lpwstr>Linklaters</vt:lpwstr>
  </property>
  <property fmtid="{D5CDD505-2E9C-101B-9397-08002B2CF9AE}" pid="4" name="Pitch">
    <vt:lpwstr>HSAlt</vt:lpwstr>
  </property>
  <property fmtid="{D5CDD505-2E9C-101B-9397-08002B2CF9AE}" pid="5" name="DEDocumentLocation">
    <vt:lpwstr>C:\Users\gcroisan\AppData\Local\Temp\7ac98c3d-e69e-4076-9838-acd8862a76c7.pptx</vt:lpwstr>
  </property>
  <property fmtid="{D5CDD505-2E9C-101B-9397-08002B2CF9AE}" pid="6" name="Client Code">
    <vt:lpwstr>DR</vt:lpwstr>
  </property>
  <property fmtid="{D5CDD505-2E9C-101B-9397-08002B2CF9AE}" pid="7" name="Matter Number">
    <vt:lpwstr>GEN-1010329</vt:lpwstr>
  </property>
  <property fmtid="{D5CDD505-2E9C-101B-9397-08002B2CF9AE}" pid="8" name="Document Number">
    <vt:lpwstr>3037658610</vt:lpwstr>
  </property>
  <property fmtid="{D5CDD505-2E9C-101B-9397-08002B2CF9AE}" pid="9" name="Last Modified">
    <vt:lpwstr>16 Dec 2024</vt:lpwstr>
  </property>
  <property fmtid="{D5CDD505-2E9C-101B-9397-08002B2CF9AE}" pid="10" name="Version">
    <vt:lpwstr>2</vt:lpwstr>
  </property>
</Properties>
</file>