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4"/>
  </p:notesMasterIdLst>
  <p:sldIdLst>
    <p:sldId id="284" r:id="rId5"/>
    <p:sldId id="322" r:id="rId6"/>
    <p:sldId id="338" r:id="rId7"/>
    <p:sldId id="335" r:id="rId8"/>
    <p:sldId id="339" r:id="rId9"/>
    <p:sldId id="340" r:id="rId10"/>
    <p:sldId id="341" r:id="rId11"/>
    <p:sldId id="342" r:id="rId12"/>
    <p:sldId id="343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282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2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44"/>
    <a:srgbClr val="1D526C"/>
    <a:srgbClr val="FAB83A"/>
    <a:srgbClr val="434342"/>
    <a:srgbClr val="F5F5F5"/>
    <a:srgbClr val="19A3B1"/>
    <a:srgbClr val="1E526C"/>
    <a:srgbClr val="034A91"/>
    <a:srgbClr val="E75C84"/>
    <a:srgbClr val="2161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41DAF0-5F50-4D54-A6D1-9DE7F3BC1A86}" v="58" dt="2024-05-28T12:34:10.48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F5F0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7CED4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254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5DC123">
              <a:alpha val="19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3632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05381"/>
              <a:satOff val="14341"/>
              <a:lumOff val="1080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45761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77C83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16"/>
    <p:restoredTop sz="94789"/>
  </p:normalViewPr>
  <p:slideViewPr>
    <p:cSldViewPr snapToGrid="0" snapToObjects="1" showGuides="1">
      <p:cViewPr varScale="1">
        <p:scale>
          <a:sx n="40" d="100"/>
          <a:sy n="40" d="100"/>
        </p:scale>
        <p:origin x="1152" y="34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Ressourc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02374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méro de diapositive">
            <a:extLst>
              <a:ext uri="{FF2B5EF4-FFF2-40B4-BE49-F238E27FC236}">
                <a16:creationId xmlns:a16="http://schemas.microsoft.com/office/drawing/2014/main" id="{44A3B146-1E30-5649-9746-3A19D4ADB94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2210256" y="12847260"/>
            <a:ext cx="868183" cy="513601"/>
          </a:xfrm>
          <a:prstGeom prst="rect">
            <a:avLst/>
          </a:prstGeom>
        </p:spPr>
        <p:txBody>
          <a:bodyPr anchor="t"/>
          <a:lstStyle>
            <a:lvl1pPr>
              <a:defRPr sz="2400">
                <a:solidFill>
                  <a:srgbClr val="1F3544"/>
                </a:solidFill>
                <a:latin typeface="MetaNormalLF-Roman" panose="020B0504030101020104" pitchFamily="34" charset="0"/>
              </a:defRPr>
            </a:lvl1pPr>
          </a:lstStyle>
          <a:p>
            <a:fld id="{86CB4B4D-7CA3-9044-876B-883B54F8677D}" type="slidenum">
              <a:rPr lang="fr-BE" smtClean="0"/>
              <a:pPr/>
              <a:t>‹N°›</a:t>
            </a:fld>
            <a:endParaRPr lang="fr-B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ransition spd="med"/>
  <p:hf hdr="0" ftr="0" dt="0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256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0828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5400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9972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4544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9116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3688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8260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283242" marR="0" indent="-625642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h5p.org/image-hotspot-questio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h5p.org/find-multiple-hotspot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tutorial-image-hotspots" TargetMode="External"/><Relationship Id="rId4" Type="http://schemas.openxmlformats.org/officeDocument/2006/relationships/hyperlink" Target="https://h5p.org/image-hotspot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h5p.org/image-juxtaposition#example=6415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tutorial-course-presentation" TargetMode="External"/><Relationship Id="rId4" Type="http://schemas.openxmlformats.org/officeDocument/2006/relationships/hyperlink" Target="https://h5p.org/presentation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documentation/content-author-guide/tutorials-for-authors/timeline" TargetMode="External"/><Relationship Id="rId4" Type="http://schemas.openxmlformats.org/officeDocument/2006/relationships/hyperlink" Target="https://h5p.org/timelin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agamotto-tutorial" TargetMode="External"/><Relationship Id="rId4" Type="http://schemas.openxmlformats.org/officeDocument/2006/relationships/hyperlink" Target="https://h5p.org/content-types/agamotto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aticon.com/search?word=power" TargetMode="External"/><Relationship Id="rId3" Type="http://schemas.openxmlformats.org/officeDocument/2006/relationships/hyperlink" Target="https://pixabay.com/fr/" TargetMode="External"/><Relationship Id="rId7" Type="http://schemas.openxmlformats.org/officeDocument/2006/relationships/hyperlink" Target="https://thenounproject.com/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feofpix.com/?fbclid=IwAR2fdgAjVF7M4HZgHInhx08BnN8S1l4CKaSSM9WonwK2XsvmVnx3sQ2Kg08" TargetMode="External"/><Relationship Id="rId5" Type="http://schemas.openxmlformats.org/officeDocument/2006/relationships/hyperlink" Target="https://isorepublic.com/photos/?fbclid=IwAR1K7X1a_5ZNLsqTil_einc5e1VieSU-RX3iSJLZvZK6umn9RLfNgmf2ArU" TargetMode="External"/><Relationship Id="rId4" Type="http://schemas.openxmlformats.org/officeDocument/2006/relationships/hyperlink" Target="https://www.pexels.com/fr-fr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5p.org/tutorial-dialog-cards" TargetMode="External"/><Relationship Id="rId5" Type="http://schemas.openxmlformats.org/officeDocument/2006/relationships/hyperlink" Target="https://h5p.org/dialog-cards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documentation/content-author-guide/tutorials-for-authors/memory-game" TargetMode="External"/><Relationship Id="rId4" Type="http://schemas.openxmlformats.org/officeDocument/2006/relationships/hyperlink" Target="https://h5p.org/memory-gam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tutorial-image-pairing" TargetMode="External"/><Relationship Id="rId4" Type="http://schemas.openxmlformats.org/officeDocument/2006/relationships/hyperlink" Target="https://h5p.org/image-pair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tutorial-image-sequencing" TargetMode="External"/><Relationship Id="rId4" Type="http://schemas.openxmlformats.org/officeDocument/2006/relationships/hyperlink" Target="https://h5p.org/content-types/image-sequencin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h5p.org/tutorial-interactive-video" TargetMode="External"/><Relationship Id="rId4" Type="http://schemas.openxmlformats.org/officeDocument/2006/relationships/hyperlink" Target="https://h5p.org/interactive-vide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4C4668F-A3AC-2711-90D8-324965BC62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17730846" y="-1714091"/>
            <a:ext cx="10925065" cy="84541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1248845-B110-426E-36F9-B784F4C2E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72861" y="8223101"/>
            <a:ext cx="7772400" cy="644329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BB84F7A-D9CD-7A34-D547-A0BC2470CD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0516" y="4206724"/>
            <a:ext cx="7922967" cy="3628675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C91BCA6F-D473-47EC-9906-A9E8D2AF407F}"/>
              </a:ext>
            </a:extLst>
          </p:cNvPr>
          <p:cNvCxnSpPr>
            <a:cxnSpLocks/>
          </p:cNvCxnSpPr>
          <p:nvPr/>
        </p:nvCxnSpPr>
        <p:spPr>
          <a:xfrm>
            <a:off x="8230516" y="8247102"/>
            <a:ext cx="7922967" cy="0"/>
          </a:xfrm>
          <a:prstGeom prst="line">
            <a:avLst/>
          </a:prstGeom>
          <a:noFill/>
          <a:ln w="79375" cap="flat">
            <a:solidFill>
              <a:srgbClr val="1E526C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11EE3D5D-9546-E427-AB70-20EAE390CF00}"/>
              </a:ext>
            </a:extLst>
          </p:cNvPr>
          <p:cNvGrpSpPr/>
          <p:nvPr/>
        </p:nvGrpSpPr>
        <p:grpSpPr>
          <a:xfrm>
            <a:off x="9542814" y="8819221"/>
            <a:ext cx="5321721" cy="619241"/>
            <a:chOff x="9745374" y="8467368"/>
            <a:chExt cx="4878942" cy="56771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08F85DA-0496-8AB4-8D4C-C9B851774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45374" y="8467368"/>
              <a:ext cx="1569875" cy="567719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70AA7F1-F6B9-FABD-F42D-29180362F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619" y="8487828"/>
              <a:ext cx="2926697" cy="5268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104176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10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0CC332-D43F-3311-4250-0FCDB25E1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22715" y="3987801"/>
            <a:ext cx="5703848" cy="7086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E9D84CC-5CB4-354B-5A1C-E0309508E0A2}"/>
              </a:ext>
            </a:extLst>
          </p:cNvPr>
          <p:cNvSpPr txBox="1"/>
          <p:nvPr/>
        </p:nvSpPr>
        <p:spPr>
          <a:xfrm>
            <a:off x="8553453" y="2772010"/>
            <a:ext cx="15316194" cy="105471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exercice, interactivité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Trouver l'image, éventuellement la modifier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</a:t>
            </a:r>
            <a:r>
              <a:rPr lang="fr-FR" dirty="0">
                <a:solidFill>
                  <a:srgbClr val="FF0000"/>
                </a:solidFill>
              </a:rPr>
              <a:t> </a:t>
            </a:r>
            <a:r>
              <a:rPr lang="fr-FR" dirty="0">
                <a:solidFill>
                  <a:srgbClr val="FF0000"/>
                </a:solidFill>
                <a:ea typeface="+mn-lt"/>
                <a:cs typeface="+mn-lt"/>
                <a:hlinkClick r:id="rId4"/>
              </a:rPr>
              <a:t>https://h5p.org/image-hotspot-question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ea typeface="+mn-lt"/>
              <a:cs typeface="+mn-lt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404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11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116365-ABD5-8DEB-5E84-362DD83056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3746" y="3777265"/>
            <a:ext cx="6619892" cy="71955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087B57B-07F8-4962-2B95-50474848BBA9}"/>
              </a:ext>
            </a:extLst>
          </p:cNvPr>
          <p:cNvSpPr txBox="1"/>
          <p:nvPr/>
        </p:nvSpPr>
        <p:spPr>
          <a:xfrm>
            <a:off x="9250679" y="1968554"/>
            <a:ext cx="14733270" cy="113473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exercice, interactivité</a:t>
            </a:r>
            <a:endParaRPr lang="fr-FR" dirty="0">
              <a:ea typeface="+mn-lt"/>
              <a:cs typeface="+mn-lt"/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Trouver l'image, éventuellement la modifier</a:t>
            </a:r>
            <a:endParaRPr lang="fr-FR" dirty="0">
              <a:ea typeface="+mn-lt"/>
              <a:cs typeface="+mn-lt"/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</a:t>
            </a:r>
            <a:r>
              <a:rPr lang="fr-FR" dirty="0">
                <a:solidFill>
                  <a:srgbClr val="FF0000"/>
                </a:solidFill>
              </a:rPr>
              <a:t> </a:t>
            </a:r>
            <a:r>
              <a:rPr lang="fr-FR" dirty="0">
                <a:solidFill>
                  <a:srgbClr val="FF0000"/>
                </a:solidFill>
                <a:ea typeface="+mn-lt"/>
                <a:cs typeface="+mn-lt"/>
                <a:hlinkClick r:id="rId4"/>
              </a:rPr>
              <a:t>https://h5p.org/find-multiple-hotspots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ea typeface="+mn-lt"/>
              <a:cs typeface="+mn-lt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980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12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9F289F-B8D6-0111-A062-0A5D65B07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3406" y="3777265"/>
            <a:ext cx="5870972" cy="70685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AA7BD3-C4D2-5266-C139-51448D5AF242}"/>
              </a:ext>
            </a:extLst>
          </p:cNvPr>
          <p:cNvSpPr txBox="1"/>
          <p:nvPr/>
        </p:nvSpPr>
        <p:spPr>
          <a:xfrm>
            <a:off x="8601702" y="1968552"/>
            <a:ext cx="14227818" cy="89466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information interactive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télécharger l'image et préparer les annotations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FF0000"/>
                </a:solidFill>
                <a:ea typeface="+mn-lt"/>
                <a:cs typeface="+mn-lt"/>
                <a:hlinkClick r:id="rId4"/>
              </a:rPr>
              <a:t>https://h5p.org/image-hotspots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ea typeface="+mn-lt"/>
              <a:cs typeface="+mn-lt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 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https://h5p.org/tutorial-image-hotspots</a:t>
            </a:r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6759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13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B86A14-D210-BB05-939C-959419C26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4972" y="3746600"/>
            <a:ext cx="6069990" cy="744953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6EAEB6F-7AE6-35D6-5E9F-89CD5B33A621}"/>
              </a:ext>
            </a:extLst>
          </p:cNvPr>
          <p:cNvSpPr txBox="1"/>
          <p:nvPr/>
        </p:nvSpPr>
        <p:spPr>
          <a:xfrm>
            <a:off x="8791817" y="2155947"/>
            <a:ext cx="14929177" cy="105471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comparaison visuelle interactive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images similaires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FF0000"/>
                </a:solidFill>
                <a:ea typeface="+mn-lt"/>
                <a:cs typeface="+mn-lt"/>
                <a:hlinkClick r:id="rId4"/>
              </a:rPr>
              <a:t>https://h5p.org/image-juxtaposition#example=64158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ea typeface="+mn-lt"/>
              <a:cs typeface="+mn-lt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999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14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5D07EF-F713-1CE0-1E45-09108ACCBB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216"/>
          <a:stretch/>
        </p:blipFill>
        <p:spPr>
          <a:xfrm>
            <a:off x="1766569" y="3581400"/>
            <a:ext cx="6578910" cy="734827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568BB2-7D32-3A9C-5544-8606FA4887F3}"/>
              </a:ext>
            </a:extLst>
          </p:cNvPr>
          <p:cNvSpPr txBox="1"/>
          <p:nvPr/>
        </p:nvSpPr>
        <p:spPr>
          <a:xfrm>
            <a:off x="10134600" y="2556056"/>
            <a:ext cx="13887450" cy="97468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transmission de contenus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écrire un plan de la présentation, rassembler items et images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 à moyen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Exemple:</a:t>
            </a:r>
            <a:r>
              <a:rPr lang="fr-FR" dirty="0">
                <a:solidFill>
                  <a:srgbClr val="FF0000"/>
                </a:solidFill>
              </a:rPr>
              <a:t> </a:t>
            </a:r>
            <a:r>
              <a:rPr lang="fr-FR" dirty="0">
                <a:solidFill>
                  <a:srgbClr val="FF0000"/>
                </a:solidFill>
                <a:ea typeface="+mn-lt"/>
                <a:cs typeface="+mn-lt"/>
                <a:hlinkClick r:id="rId4"/>
              </a:rPr>
              <a:t>https://h5p.org/presentation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ea typeface="+mn-lt"/>
              <a:cs typeface="+mn-lt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 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https://h5p.org/tutorial-course-presentation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6215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15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50A2584-AC73-D846-8DA8-B55CE39A4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8515" y="3597470"/>
            <a:ext cx="6230727" cy="749537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112B429-EA87-59CF-05A4-7ACB1B9C571D}"/>
              </a:ext>
            </a:extLst>
          </p:cNvPr>
          <p:cNvSpPr txBox="1"/>
          <p:nvPr/>
        </p:nvSpPr>
        <p:spPr>
          <a:xfrm>
            <a:off x="7658100" y="2556055"/>
            <a:ext cx="16725900" cy="97468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mémorisation/ordre chronologique / illustration de processus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items et les images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  </a:t>
            </a:r>
            <a:r>
              <a:rPr lang="fr-FR" dirty="0">
                <a:solidFill>
                  <a:srgbClr val="3EAFB7"/>
                </a:solidFill>
                <a:hlinkClick r:id="rId4"/>
              </a:rPr>
              <a:t>https://h5p.org/timeline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https://h5p.org/documentation/content-author-guide/tutorials-for-authors/timeline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995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16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F4F6CC-14F9-3948-46B0-C1270F3834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2" r="11821" b="7416"/>
          <a:stretch/>
        </p:blipFill>
        <p:spPr>
          <a:xfrm>
            <a:off x="1208515" y="4029813"/>
            <a:ext cx="6726028" cy="71732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293192-02EE-8C3C-1387-82C80E17009C}"/>
              </a:ext>
            </a:extLst>
          </p:cNvPr>
          <p:cNvSpPr txBox="1"/>
          <p:nvPr/>
        </p:nvSpPr>
        <p:spPr>
          <a:xfrm>
            <a:off x="8496305" y="2155945"/>
            <a:ext cx="15668524" cy="105471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transmission de contenu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images et les commentaires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Exemples : </a:t>
            </a:r>
            <a:r>
              <a:rPr lang="fr-FR" dirty="0">
                <a:solidFill>
                  <a:srgbClr val="3EAFB7"/>
                </a:solidFill>
                <a:hlinkClick r:id="rId4"/>
              </a:rPr>
              <a:t>https://h5p.org/content-types/agamotto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</a:p>
          <a:p>
            <a:pPr algn="l"/>
            <a:r>
              <a:rPr lang="fr-FR" dirty="0">
                <a:solidFill>
                  <a:srgbClr val="3EAFB7"/>
                </a:solidFill>
                <a:hlinkClick r:id="rId5"/>
              </a:rPr>
              <a:t>https://h5p.org/agamotto-tutorial</a:t>
            </a:r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608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17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Paramétrage commun</a:t>
            </a:r>
          </a:p>
        </p:txBody>
      </p:sp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55211B40-5D4C-A36A-1BD9-E076FB93E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70" y="4402006"/>
            <a:ext cx="9982756" cy="6510020"/>
          </a:xfrm>
          <a:prstGeom prst="rect">
            <a:avLst/>
          </a:prstGeom>
        </p:spPr>
      </p:pic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0C2152F9-EC79-59D3-02AF-0BDD968992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00" y="3355366"/>
            <a:ext cx="10147300" cy="7284693"/>
          </a:xfrm>
          <a:prstGeom prst="rect">
            <a:avLst/>
          </a:prstGeom>
        </p:spPr>
      </p:pic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E528D1E7-C169-6AA5-77EC-F3A8E79A98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5252" y="4937760"/>
            <a:ext cx="9689978" cy="717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104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18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Quelques aides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91F0C8-9B11-84C4-2405-1FA476923612}"/>
              </a:ext>
            </a:extLst>
          </p:cNvPr>
          <p:cNvSpPr txBox="1"/>
          <p:nvPr/>
        </p:nvSpPr>
        <p:spPr>
          <a:xfrm>
            <a:off x="8492361" y="3077618"/>
            <a:ext cx="12132439" cy="97468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>
                <a:solidFill>
                  <a:srgbClr val="3EAFB7"/>
                </a:solidFill>
              </a:rPr>
              <a:t>Sites de photos libres de droits : </a:t>
            </a: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dirty="0">
              <a:solidFill>
                <a:srgbClr val="3EAFB7"/>
              </a:solidFill>
              <a:hlinkClick r:id="rId3"/>
            </a:endParaRP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>
                <a:solidFill>
                  <a:srgbClr val="3EAFB7"/>
                </a:solidFill>
                <a:hlinkClick r:id="rId3"/>
              </a:rPr>
              <a:t>Pixabay.com</a:t>
            </a:r>
            <a:endParaRPr lang="fr-FR" dirty="0">
              <a:solidFill>
                <a:srgbClr val="3EAFB7"/>
              </a:solidFill>
            </a:endParaRP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>
                <a:solidFill>
                  <a:srgbClr val="3EAFB7"/>
                </a:solidFill>
                <a:hlinkClick r:id="rId4"/>
              </a:rPr>
              <a:t>Pexels.com</a:t>
            </a:r>
            <a:endParaRPr lang="fr-FR" dirty="0">
              <a:solidFill>
                <a:srgbClr val="3EAFB7"/>
              </a:solidFill>
            </a:endParaRP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 err="1">
                <a:solidFill>
                  <a:srgbClr val="3EAFB7"/>
                </a:solidFill>
                <a:hlinkClick r:id="rId5"/>
              </a:rPr>
              <a:t>Isorepublic</a:t>
            </a:r>
            <a:endParaRPr lang="fr-FR" dirty="0">
              <a:solidFill>
                <a:srgbClr val="3EAFB7"/>
              </a:solidFill>
            </a:endParaRP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>
                <a:solidFill>
                  <a:srgbClr val="3EAFB7"/>
                </a:solidFill>
                <a:hlinkClick r:id="rId6"/>
              </a:rPr>
              <a:t>Lifeofpix.com</a:t>
            </a:r>
            <a:endParaRPr lang="fr-FR" dirty="0">
              <a:solidFill>
                <a:srgbClr val="3EAFB7"/>
              </a:solidFill>
            </a:endParaRP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>
                <a:solidFill>
                  <a:srgbClr val="3EAFB7"/>
                </a:solidFill>
              </a:rPr>
              <a:t>Sites d’icônes libres de droits : </a:t>
            </a: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dirty="0">
              <a:solidFill>
                <a:srgbClr val="3EAFB7"/>
              </a:solidFill>
            </a:endParaRPr>
          </a:p>
          <a:p>
            <a:pPr marL="0" marR="0" indent="0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 err="1">
                <a:solidFill>
                  <a:srgbClr val="3EAFB7"/>
                </a:solidFill>
                <a:hlinkClick r:id="rId7"/>
              </a:rPr>
              <a:t>Thenounproject</a:t>
            </a:r>
            <a:endParaRPr lang="fr-FR" dirty="0">
              <a:solidFill>
                <a:srgbClr val="3EAFB7"/>
              </a:solidFill>
            </a:endParaRPr>
          </a:p>
          <a:p>
            <a:pPr marL="0" marR="0" indent="0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dirty="0" err="1">
                <a:solidFill>
                  <a:srgbClr val="3EAFB7"/>
                </a:solidFill>
                <a:hlinkClick r:id="rId8"/>
              </a:rPr>
              <a:t>Flaticon</a:t>
            </a:r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6781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3A0B8BF0-1731-2A50-D6E7-98E84240F1F4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3" name="Numéro de diapositive">
            <a:extLst>
              <a:ext uri="{FF2B5EF4-FFF2-40B4-BE49-F238E27FC236}">
                <a16:creationId xmlns:a16="http://schemas.microsoft.com/office/drawing/2014/main" id="{F868EE90-B5AE-BF13-D7B2-FC2C4674EFEB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endParaRPr lang="fr-BE" b="1" dirty="0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7" name="Image 6" descr="Une image contenant texte, intérieur, personne, bureau&#10;&#10;Description générée automatiquement">
            <a:extLst>
              <a:ext uri="{FF2B5EF4-FFF2-40B4-BE49-F238E27FC236}">
                <a16:creationId xmlns:a16="http://schemas.microsoft.com/office/drawing/2014/main" id="{CDD4FEAE-F046-906E-8C22-8FA7D32CC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690" y="-2877044"/>
            <a:ext cx="27856489" cy="1859568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4695CC0-6409-FCE3-FA64-795CA3C9F83D}"/>
              </a:ext>
            </a:extLst>
          </p:cNvPr>
          <p:cNvSpPr/>
          <p:nvPr/>
        </p:nvSpPr>
        <p:spPr>
          <a:xfrm>
            <a:off x="-3644291" y="-9924102"/>
            <a:ext cx="34190966" cy="27412001"/>
          </a:xfrm>
          <a:prstGeom prst="rect">
            <a:avLst/>
          </a:prstGeom>
          <a:solidFill>
            <a:srgbClr val="1E526C">
              <a:alpha val="41884"/>
            </a:srgbClr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BB6DE2-0344-7062-B416-42BC068472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2000"/>
          </a:blip>
          <a:stretch>
            <a:fillRect/>
          </a:stretch>
        </p:blipFill>
        <p:spPr>
          <a:xfrm>
            <a:off x="4977951" y="1483778"/>
            <a:ext cx="14428097" cy="1116484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38EC7021-09EA-9098-CE4E-0A863B672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7609" y="4571323"/>
            <a:ext cx="9985605" cy="457335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CAEB181-4998-3834-CA07-93020BE5CFDD}"/>
              </a:ext>
            </a:extLst>
          </p:cNvPr>
          <p:cNvSpPr txBox="1"/>
          <p:nvPr/>
        </p:nvSpPr>
        <p:spPr>
          <a:xfrm>
            <a:off x="4833457" y="9141557"/>
            <a:ext cx="18019355" cy="32066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BE" sz="199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A vous de jouer!</a:t>
            </a:r>
          </a:p>
        </p:txBody>
      </p:sp>
    </p:spTree>
    <p:extLst>
      <p:ext uri="{BB962C8B-B14F-4D97-AF65-F5344CB8AC3E}">
        <p14:creationId xmlns:p14="http://schemas.microsoft.com/office/powerpoint/2010/main" val="25981962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9BEE303-AA4D-8F74-4294-5419EEF0975E}"/>
              </a:ext>
            </a:extLst>
          </p:cNvPr>
          <p:cNvSpPr/>
          <p:nvPr/>
        </p:nvSpPr>
        <p:spPr>
          <a:xfrm rot="14100000">
            <a:off x="-18337519" y="7417226"/>
            <a:ext cx="36114354" cy="327877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2" name="Numéro de diapositive">
            <a:extLst>
              <a:ext uri="{FF2B5EF4-FFF2-40B4-BE49-F238E27FC236}">
                <a16:creationId xmlns:a16="http://schemas.microsoft.com/office/drawing/2014/main" id="{E1C55739-501A-FF0A-F949-A86A5DCC446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2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8CAC33A-14B7-02E8-AA1F-5328CE454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2" name="Espace réservé du contenu 27">
            <a:extLst>
              <a:ext uri="{FF2B5EF4-FFF2-40B4-BE49-F238E27FC236}">
                <a16:creationId xmlns:a16="http://schemas.microsoft.com/office/drawing/2014/main" id="{AFF35382-AF36-F0EF-5180-9DFF702DC84F}"/>
              </a:ext>
            </a:extLst>
          </p:cNvPr>
          <p:cNvSpPr txBox="1">
            <a:spLocks/>
          </p:cNvSpPr>
          <p:nvPr/>
        </p:nvSpPr>
        <p:spPr>
          <a:xfrm>
            <a:off x="1220973" y="3314188"/>
            <a:ext cx="21871940" cy="7055579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lvl1pPr marL="0" marR="0" indent="0" algn="l" defTabSz="821531" rtl="0" fontAlgn="auto" latinLnBrk="0" hangingPunct="0">
              <a:lnSpc>
                <a:spcPts val="10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fr-FR" sz="11000" b="0" i="0" u="none" strike="noStrike" cap="all" spc="0" normalizeH="0" baseline="0" dirty="0">
                <a:ln>
                  <a:noFill/>
                </a:ln>
                <a:solidFill>
                  <a:srgbClr val="FAB93B"/>
                </a:solidFill>
                <a:effectLst/>
                <a:uFillTx/>
                <a:latin typeface="MetaBlackLF-Italic"/>
                <a:ea typeface="MetaBlackLF-Italic"/>
                <a:cs typeface="MetaBlackLF-Italic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fr-FR" sz="9600" b="1" cap="none" dirty="0">
                <a:solidFill>
                  <a:srgbClr val="1E526C"/>
                </a:solidFill>
                <a:latin typeface="Roboto"/>
                <a:ea typeface="Roboto"/>
                <a:cs typeface="Arial Black" panose="020B0604020202020204" pitchFamily="34" charset="0"/>
              </a:rPr>
              <a:t>Module 3 : Initiation à H5P</a:t>
            </a:r>
            <a:endParaRPr lang="fr-BE" sz="9600" b="1" cap="none" dirty="0">
              <a:solidFill>
                <a:srgbClr val="3CA9B0"/>
              </a:solidFill>
              <a:latin typeface="Roboto"/>
              <a:ea typeface="Roboto"/>
              <a:cs typeface="Arial Black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174555-6D85-2E77-FBCF-2302F7CAB2D4}"/>
              </a:ext>
            </a:extLst>
          </p:cNvPr>
          <p:cNvSpPr/>
          <p:nvPr/>
        </p:nvSpPr>
        <p:spPr>
          <a:xfrm rot="14100000">
            <a:off x="4517979" y="2865503"/>
            <a:ext cx="36171864" cy="1697261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A4D9D8-68FA-3CF3-6383-EE2DA73AAB2F}"/>
              </a:ext>
            </a:extLst>
          </p:cNvPr>
          <p:cNvSpPr/>
          <p:nvPr/>
        </p:nvSpPr>
        <p:spPr>
          <a:xfrm rot="14100000">
            <a:off x="5438169" y="2933198"/>
            <a:ext cx="36171864" cy="267380"/>
          </a:xfrm>
          <a:prstGeom prst="rect">
            <a:avLst/>
          </a:prstGeom>
          <a:solidFill>
            <a:srgbClr val="1E526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8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ED55C5-9801-82FF-C07C-F04588D4D230}"/>
              </a:ext>
            </a:extLst>
          </p:cNvPr>
          <p:cNvSpPr/>
          <p:nvPr/>
        </p:nvSpPr>
        <p:spPr>
          <a:xfrm rot="14100000">
            <a:off x="-20723653" y="8906704"/>
            <a:ext cx="36171864" cy="267380"/>
          </a:xfrm>
          <a:prstGeom prst="rect">
            <a:avLst/>
          </a:prstGeom>
          <a:solidFill>
            <a:srgbClr val="1E526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8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CAEB96-55A1-E231-4FA3-04A7B8C9F78C}"/>
              </a:ext>
            </a:extLst>
          </p:cNvPr>
          <p:cNvSpPr/>
          <p:nvPr/>
        </p:nvSpPr>
        <p:spPr>
          <a:xfrm rot="14100000">
            <a:off x="2365722" y="2531514"/>
            <a:ext cx="36171864" cy="267380"/>
          </a:xfrm>
          <a:prstGeom prst="rect">
            <a:avLst/>
          </a:prstGeom>
          <a:solidFill>
            <a:srgbClr val="1E526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8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B989DD-E8D9-8A15-01A3-DFD69043DA9F}"/>
              </a:ext>
            </a:extLst>
          </p:cNvPr>
          <p:cNvSpPr/>
          <p:nvPr/>
        </p:nvSpPr>
        <p:spPr>
          <a:xfrm rot="14100000">
            <a:off x="-16559189" y="8131689"/>
            <a:ext cx="36171864" cy="267380"/>
          </a:xfrm>
          <a:prstGeom prst="rect">
            <a:avLst/>
          </a:prstGeom>
          <a:solidFill>
            <a:srgbClr val="1E526C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8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50797282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3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A37D7D34-15F4-FE1F-5C86-F71962D98E3F}"/>
              </a:ext>
            </a:extLst>
          </p:cNvPr>
          <p:cNvSpPr txBox="1">
            <a:spLocks/>
          </p:cNvSpPr>
          <p:nvPr/>
        </p:nvSpPr>
        <p:spPr>
          <a:xfrm>
            <a:off x="12997634" y="2362200"/>
            <a:ext cx="11386365" cy="85090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625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625475" indent="-625475" hangingPunct="1"/>
            <a:r>
              <a:rPr lang="fr-FR" sz="4400" dirty="0">
                <a:solidFill>
                  <a:srgbClr val="1F3544"/>
                </a:solidFill>
              </a:rPr>
              <a:t>Plug-in actuellement</a:t>
            </a:r>
            <a:endParaRPr lang="en-US" sz="4400" dirty="0">
              <a:solidFill>
                <a:srgbClr val="1F3544"/>
              </a:solidFill>
            </a:endParaRPr>
          </a:p>
          <a:p>
            <a:pPr marL="625475" indent="-625475" hangingPunct="1"/>
            <a:r>
              <a:rPr lang="fr-FR" sz="4400" dirty="0">
                <a:solidFill>
                  <a:srgbClr val="1F3544"/>
                </a:solidFill>
              </a:rPr>
              <a:t>Moodle 3.9 =&gt; plus fort en termes de </a:t>
            </a:r>
            <a:r>
              <a:rPr lang="fr-FR" sz="4400" dirty="0" err="1">
                <a:solidFill>
                  <a:srgbClr val="1F3544"/>
                </a:solidFill>
              </a:rPr>
              <a:t>reporting</a:t>
            </a:r>
            <a:r>
              <a:rPr lang="fr-FR" sz="4400" dirty="0">
                <a:solidFill>
                  <a:srgbClr val="1F3544"/>
                </a:solidFill>
              </a:rPr>
              <a:t> (à partir de cet été)</a:t>
            </a:r>
          </a:p>
          <a:p>
            <a:pPr marL="625475" indent="-625475" hangingPunct="1"/>
            <a:r>
              <a:rPr lang="fr-FR" sz="4400" dirty="0">
                <a:solidFill>
                  <a:srgbClr val="1F3544"/>
                </a:solidFill>
              </a:rPr>
              <a:t>Propose des activités interactives autres que UV/Moodle</a:t>
            </a:r>
          </a:p>
          <a:p>
            <a:pPr marL="625475" indent="-625475" hangingPunct="1"/>
            <a:r>
              <a:rPr lang="fr-FR" sz="4400" dirty="0">
                <a:solidFill>
                  <a:srgbClr val="1F3544"/>
                </a:solidFill>
              </a:rPr>
              <a:t>Attrait esthétique</a:t>
            </a:r>
          </a:p>
          <a:p>
            <a:pPr marL="625475" indent="-625475" hangingPunct="1"/>
            <a:r>
              <a:rPr lang="fr-FR" sz="4400" dirty="0">
                <a:solidFill>
                  <a:srgbClr val="1F3544"/>
                </a:solidFill>
              </a:rPr>
              <a:t>Ergonomie</a:t>
            </a:r>
          </a:p>
          <a:p>
            <a:pPr marL="625475" indent="-625475" hangingPunct="1"/>
            <a:r>
              <a:rPr lang="fr-FR" sz="4400" dirty="0">
                <a:solidFill>
                  <a:srgbClr val="1F3544"/>
                </a:solidFill>
              </a:rPr>
              <a:t>Documentation existante(anglais)</a:t>
            </a:r>
          </a:p>
          <a:p>
            <a:pPr marL="625475" indent="-625475" hangingPunct="1"/>
            <a:endParaRPr lang="fr-FR" sz="4400" dirty="0">
              <a:solidFill>
                <a:srgbClr val="1F3544"/>
              </a:solidFill>
            </a:endParaRPr>
          </a:p>
          <a:p>
            <a:pPr marL="0" indent="0" hangingPunct="1">
              <a:buFontTx/>
              <a:buNone/>
            </a:pPr>
            <a:endParaRPr lang="fr-FR" sz="4400" dirty="0">
              <a:solidFill>
                <a:srgbClr val="1F3544"/>
              </a:solidFill>
            </a:endParaRPr>
          </a:p>
          <a:p>
            <a:pPr marL="625475" indent="-625475" hangingPunct="1"/>
            <a:endParaRPr lang="fr-FR" sz="4400" dirty="0">
              <a:solidFill>
                <a:srgbClr val="1F3544"/>
              </a:solidFill>
            </a:endParaRPr>
          </a:p>
          <a:p>
            <a:pPr marL="625475" indent="-625475" hangingPunct="1"/>
            <a:endParaRPr lang="fr-FR" sz="4400" dirty="0">
              <a:solidFill>
                <a:srgbClr val="1F3544"/>
              </a:solidFill>
            </a:endParaRPr>
          </a:p>
          <a:p>
            <a:pPr marL="625475" indent="-625475" hangingPunct="1"/>
            <a:endParaRPr lang="fr-FR" sz="4400" dirty="0">
              <a:solidFill>
                <a:srgbClr val="1F3544"/>
              </a:solidFill>
            </a:endParaRPr>
          </a:p>
        </p:txBody>
      </p:sp>
      <p:pic>
        <p:nvPicPr>
          <p:cNvPr id="3" name="Image 2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3DD7C0B3-1737-89C5-8E47-2AF0A0216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252" y="6094156"/>
            <a:ext cx="4936058" cy="228292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CDFDB16-FC41-1977-FB49-E2240193C9BE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H5P c’est quoi ?</a:t>
            </a:r>
          </a:p>
        </p:txBody>
      </p:sp>
    </p:spTree>
    <p:extLst>
      <p:ext uri="{BB962C8B-B14F-4D97-AF65-F5344CB8AC3E}">
        <p14:creationId xmlns:p14="http://schemas.microsoft.com/office/powerpoint/2010/main" val="40645427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4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Espace réservé du texte 7">
            <a:extLst>
              <a:ext uri="{FF2B5EF4-FFF2-40B4-BE49-F238E27FC236}">
                <a16:creationId xmlns:a16="http://schemas.microsoft.com/office/drawing/2014/main" id="{790304A3-A9D9-C2FD-F56E-A72679948B27}"/>
              </a:ext>
            </a:extLst>
          </p:cNvPr>
          <p:cNvSpPr txBox="1">
            <a:spLocks/>
          </p:cNvSpPr>
          <p:nvPr/>
        </p:nvSpPr>
        <p:spPr>
          <a:xfrm>
            <a:off x="1347670" y="4300947"/>
            <a:ext cx="9567980" cy="5661025"/>
          </a:xfrm>
          <a:prstGeom prst="rect">
            <a:avLst/>
          </a:prstGeom>
        </p:spPr>
        <p:txBody>
          <a:bodyPr/>
          <a:lstStyle>
            <a:lvl1pPr marL="625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FR" dirty="0">
                <a:solidFill>
                  <a:srgbClr val="1F3544"/>
                </a:solidFill>
              </a:rPr>
              <a:t>Autres contenus</a:t>
            </a:r>
          </a:p>
          <a:p>
            <a:pPr hangingPunct="1"/>
            <a:r>
              <a:rPr lang="fr-FR" dirty="0">
                <a:solidFill>
                  <a:srgbClr val="1F3544"/>
                </a:solidFill>
              </a:rPr>
              <a:t>Pas de garanties de conservation des résultats</a:t>
            </a:r>
          </a:p>
          <a:p>
            <a:pPr hangingPunct="1">
              <a:buFont typeface="Symbol" pitchFamily="2" charset="2"/>
              <a:buChar char="Þ"/>
            </a:pPr>
            <a:r>
              <a:rPr lang="fr-FR" dirty="0">
                <a:solidFill>
                  <a:srgbClr val="1F3544"/>
                </a:solidFill>
              </a:rPr>
              <a:t>Évaluation : non (à discuter)</a:t>
            </a:r>
          </a:p>
          <a:p>
            <a:pPr hangingPunct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1F3544"/>
                </a:solidFill>
              </a:rPr>
              <a:t>Autre présentation</a:t>
            </a:r>
          </a:p>
          <a:p>
            <a:pPr marL="0" indent="0" hangingPunct="1">
              <a:buFontTx/>
              <a:buNone/>
            </a:pPr>
            <a:endParaRPr lang="fr-FR" dirty="0">
              <a:solidFill>
                <a:srgbClr val="1F3544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660527-611B-B8DE-BB51-95E2C03F8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987" y="4218038"/>
            <a:ext cx="10793605" cy="241873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01CC0CB-EECF-B7B7-C128-56092F17E935}"/>
              </a:ext>
            </a:extLst>
          </p:cNvPr>
          <p:cNvSpPr txBox="1"/>
          <p:nvPr/>
        </p:nvSpPr>
        <p:spPr>
          <a:xfrm>
            <a:off x="16547690" y="7078930"/>
            <a:ext cx="1769806" cy="94448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5200" b="0" i="0" u="none" strike="noStrike" cap="none" spc="0" normalizeH="0" baseline="0">
                <a:ln>
                  <a:noFill/>
                </a:ln>
                <a:solidFill>
                  <a:srgbClr val="FBB93B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VS</a:t>
            </a:r>
          </a:p>
        </p:txBody>
      </p:sp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6FC9D642-C178-3FB4-DC39-14D9B3FA9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3020" y="8424402"/>
            <a:ext cx="4936058" cy="228292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1D9C7D8-CD82-8D10-173B-4639F4C57371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H5P c’est quoi ?</a:t>
            </a:r>
          </a:p>
        </p:txBody>
      </p:sp>
    </p:spTree>
    <p:extLst>
      <p:ext uri="{BB962C8B-B14F-4D97-AF65-F5344CB8AC3E}">
        <p14:creationId xmlns:p14="http://schemas.microsoft.com/office/powerpoint/2010/main" val="23274365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5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26DBE417-EA11-8519-A49D-AC41C47A389A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6D531EAF-21A0-DE06-FEB8-0FC838CCB1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347" y="4107221"/>
            <a:ext cx="3986776" cy="57910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C71EAA-6FBE-9CFC-EF03-EEBB205EED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9" y="3633642"/>
            <a:ext cx="5232401" cy="674860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101D125-0859-3F32-6AD8-1AEF8F0C1182}"/>
              </a:ext>
            </a:extLst>
          </p:cNvPr>
          <p:cNvSpPr txBox="1"/>
          <p:nvPr/>
        </p:nvSpPr>
        <p:spPr>
          <a:xfrm>
            <a:off x="10637520" y="2024906"/>
            <a:ext cx="13746480" cy="105471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mémorisation </a:t>
            </a:r>
          </a:p>
          <a:p>
            <a:pPr algn="l"/>
            <a:r>
              <a:rPr lang="fr-FR" dirty="0" err="1">
                <a:solidFill>
                  <a:srgbClr val="3EAFB7"/>
                </a:solidFill>
                <a:ea typeface="+mn-lt"/>
                <a:cs typeface="+mn-lt"/>
              </a:rPr>
              <a:t>Dialog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 </a:t>
            </a:r>
            <a:r>
              <a:rPr lang="fr-FR" dirty="0" err="1">
                <a:solidFill>
                  <a:srgbClr val="3EAFB7"/>
                </a:solidFill>
                <a:ea typeface="+mn-lt"/>
                <a:cs typeface="+mn-lt"/>
              </a:rPr>
              <a:t>cards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 permet un fichier audio pour la première image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items et les images, les sons éventuellement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Exemple: </a:t>
            </a:r>
            <a:r>
              <a:rPr lang="fr-FR" u="sng" dirty="0">
                <a:solidFill>
                  <a:srgbClr val="3EAFB7"/>
                </a:solidFill>
                <a:hlinkClick r:id="rId5"/>
              </a:rPr>
              <a:t>https://h5p.org/dialog-cards</a:t>
            </a:r>
            <a:endParaRPr lang="fr-FR" u="sng" dirty="0">
              <a:solidFill>
                <a:srgbClr val="3EAFB7"/>
              </a:solidFill>
            </a:endParaRPr>
          </a:p>
          <a:p>
            <a:pPr algn="l"/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: </a:t>
            </a:r>
            <a:r>
              <a:rPr lang="fr-FR" u="sng" dirty="0">
                <a:solidFill>
                  <a:srgbClr val="3EAFB7"/>
                </a:solidFill>
                <a:hlinkClick r:id="rId6"/>
              </a:rPr>
              <a:t>https://h5p.org/tutorial-dialog-cards</a:t>
            </a:r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863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6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C60CFB3C-5A16-FF50-AF01-8B51BF909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56" y="4756788"/>
            <a:ext cx="4481256" cy="474485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1A01421-B2F6-D51D-AF92-6ACFDCB69573}"/>
              </a:ext>
            </a:extLst>
          </p:cNvPr>
          <p:cNvSpPr txBox="1"/>
          <p:nvPr/>
        </p:nvSpPr>
        <p:spPr>
          <a:xfrm>
            <a:off x="8382000" y="1957590"/>
            <a:ext cx="15666720" cy="13747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mémorisation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items et les images  (images obligatoires, possible de contourner)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facile, cadrage de l’image à effectuer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4"/>
              </a:rPr>
              <a:t>https://h5p.org/memory-game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: 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https://h5p.org/documentation/content-author-guide/tutorials-for-authors/memory-game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63D200D-E9AF-5144-F170-5282FF99F320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</p:spTree>
    <p:extLst>
      <p:ext uri="{BB962C8B-B14F-4D97-AF65-F5344CB8AC3E}">
        <p14:creationId xmlns:p14="http://schemas.microsoft.com/office/powerpoint/2010/main" val="10630609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7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907626F-E74F-F57B-30C6-96DDE0E2675D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2BF69A-B879-800C-4DB1-2ABF14D89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4186" y="4254306"/>
            <a:ext cx="4358413" cy="575534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A7508B2-DAB6-D1BA-E7EB-1DB3B232741E}"/>
              </a:ext>
            </a:extLst>
          </p:cNvPr>
          <p:cNvSpPr txBox="1"/>
          <p:nvPr/>
        </p:nvSpPr>
        <p:spPr>
          <a:xfrm>
            <a:off x="8326695" y="2559264"/>
            <a:ext cx="15838135" cy="97468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trouver le lien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items et les images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facile, penser à la description pour les EBS (veiller à ne pas établir le lien dans le texte)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4"/>
              </a:rPr>
              <a:t>https://h5p.org/image-pairing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https://h5p.org/tutorial-image-pairing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6634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8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64EC274B-0B15-4EEF-7637-4337B11F0C09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1220EE-14B5-928B-4914-2829A6CB22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4186" y="4280577"/>
            <a:ext cx="4358413" cy="570279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0B5CE8C-18BB-696A-9141-70BB881832D3}"/>
              </a:ext>
            </a:extLst>
          </p:cNvPr>
          <p:cNvSpPr txBox="1"/>
          <p:nvPr/>
        </p:nvSpPr>
        <p:spPr>
          <a:xfrm>
            <a:off x="9037319" y="2323011"/>
            <a:ext cx="14908527" cy="97468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trouver un ordre logique (à établir : chronologique, croissant décroissant, …)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rassembler les items et les images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facile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: </a:t>
            </a:r>
            <a:r>
              <a:rPr lang="fr-FR" dirty="0">
                <a:solidFill>
                  <a:srgbClr val="3EAFB7"/>
                </a:solidFill>
                <a:hlinkClick r:id="rId4"/>
              </a:rPr>
              <a:t>https://h5p.org/content-types/image-sequencing</a:t>
            </a: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https://h5p.org/tutorial-image-sequencing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2550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51A72D33-8A94-60E5-81C6-AC822DF0DB47}"/>
              </a:ext>
            </a:extLst>
          </p:cNvPr>
          <p:cNvGrpSpPr/>
          <p:nvPr/>
        </p:nvGrpSpPr>
        <p:grpSpPr>
          <a:xfrm>
            <a:off x="737961" y="-2822650"/>
            <a:ext cx="5176969" cy="6315562"/>
            <a:chOff x="1014281" y="-3771645"/>
            <a:chExt cx="5176969" cy="631556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C99CCDE-74EC-24DA-B230-5B9D31AEF9FE}"/>
                </a:ext>
              </a:extLst>
            </p:cNvPr>
            <p:cNvSpPr/>
            <p:nvPr/>
          </p:nvSpPr>
          <p:spPr>
            <a:xfrm>
              <a:off x="1014281" y="-3771645"/>
              <a:ext cx="5176969" cy="6315562"/>
            </a:xfrm>
            <a:prstGeom prst="rect">
              <a:avLst/>
            </a:prstGeom>
            <a:solidFill>
              <a:srgbClr val="1E526C"/>
            </a:solidFill>
            <a:ln w="12700" cap="flat">
              <a:noFill/>
              <a:miter lim="400000"/>
            </a:ln>
            <a:effectLst>
              <a:outerShdw blurRad="101600" dir="18900000" rotWithShape="0">
                <a:srgbClr val="000000">
                  <a:alpha val="80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71437" tIns="71437" rIns="71437" bIns="71437" numCol="1" spcCol="38100" rtlCol="0" anchor="ctr">
              <a:spAutoFit/>
            </a:bodyPr>
            <a:lstStyle/>
            <a:p>
              <a:pPr marL="0" marR="0" indent="0" algn="ctr" defTabSz="821531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3200" b="0" i="0" u="none" strike="noStrike" cap="none" spc="0" normalizeH="0" baseline="0" dirty="0">
                <a:ln>
                  <a:noFill/>
                </a:ln>
                <a:effectLst>
                  <a:outerShdw blurRad="25400" dist="23998" dir="2700000" rotWithShape="0">
                    <a:srgbClr val="000000">
                      <a:alpha val="31034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Helvetica Light"/>
              </a:endParaRPr>
            </a:p>
          </p:txBody>
        </p:sp>
        <p:sp>
          <p:nvSpPr>
            <p:cNvPr id="12" name="Espace réservé du contenu 27">
              <a:extLst>
                <a:ext uri="{FF2B5EF4-FFF2-40B4-BE49-F238E27FC236}">
                  <a16:creationId xmlns:a16="http://schemas.microsoft.com/office/drawing/2014/main" id="{EAC7BC4C-0D7D-60F5-8EFD-0B7C7616008F}"/>
                </a:ext>
              </a:extLst>
            </p:cNvPr>
            <p:cNvSpPr txBox="1">
              <a:spLocks/>
            </p:cNvSpPr>
            <p:nvPr/>
          </p:nvSpPr>
          <p:spPr>
            <a:xfrm>
              <a:off x="1241604" y="-1111202"/>
              <a:ext cx="4722322" cy="1359503"/>
            </a:xfrm>
            <a:prstGeom prst="rect">
              <a:avLst/>
            </a:prstGeom>
          </p:spPr>
          <p:txBody>
            <a:bodyPr lIns="91440" tIns="45720" rIns="91440" bIns="45720" anchor="t">
              <a:noAutofit/>
            </a:bodyPr>
            <a:lstStyle>
              <a:lvl1pPr marL="0" marR="0" indent="0" algn="l" defTabSz="821531" rtl="0" fontAlgn="auto" latinLnBrk="0" hangingPunct="0">
                <a:lnSpc>
                  <a:spcPts val="10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lang="fr-FR" sz="11000" b="0" i="0" u="none" strike="noStrike" cap="all" spc="0" normalizeH="0" baseline="0" dirty="0">
                  <a:ln>
                    <a:noFill/>
                  </a:ln>
                  <a:solidFill>
                    <a:srgbClr val="FAB93B"/>
                  </a:solidFill>
                  <a:effectLst/>
                  <a:uFillTx/>
                  <a:latin typeface="MetaBlackLF-Italic"/>
                  <a:ea typeface="MetaBlackLF-Italic"/>
                  <a:cs typeface="MetaBlackLF-Italic"/>
                  <a:sym typeface="Helvetica Light"/>
                </a:defRPr>
              </a:lvl1pPr>
              <a:lvl2pPr marL="1082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2pPr>
              <a:lvl3pPr marL="1540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3pPr>
              <a:lvl4pPr marL="1997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4pPr>
              <a:lvl5pPr marL="24544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5pPr>
              <a:lvl6pPr marL="29116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6pPr>
              <a:lvl7pPr marL="33688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7pPr>
              <a:lvl8pPr marL="38260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8pPr>
              <a:lvl9pPr marL="4283242" marR="0" indent="-625642" algn="l" defTabSz="821531" rtl="0" latinLnBrk="0">
                <a:lnSpc>
                  <a:spcPct val="100000"/>
                </a:lnSpc>
                <a:spcBef>
                  <a:spcPts val="5900"/>
                </a:spcBef>
                <a:spcAft>
                  <a:spcPts val="0"/>
                </a:spcAft>
                <a:buClrTx/>
                <a:buSzPct val="75000"/>
                <a:buFontTx/>
                <a:buChar char="•"/>
                <a:tabLst/>
                <a:defRPr sz="5200" b="0" i="0" u="none" strike="noStrike" cap="none" spc="0" baseline="0">
                  <a:solidFill>
                    <a:srgbClr val="FFFFFF"/>
                  </a:solidFill>
                  <a:uFillTx/>
                  <a:latin typeface="+mn-lt"/>
                  <a:ea typeface="+mn-ea"/>
                  <a:cs typeface="+mn-cs"/>
                  <a:sym typeface="Helvetica Light"/>
                </a:defRPr>
              </a:lvl9pPr>
            </a:lstStyle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 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"/>
                  <a:ea typeface="Roboto"/>
                  <a:cs typeface="Arial Black" panose="020B0604020202020204" pitchFamily="34" charset="0"/>
                </a:rPr>
                <a:t>MODULE 2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Méthodes</a:t>
              </a:r>
            </a:p>
            <a:p>
              <a:pPr algn="ctr">
                <a:lnSpc>
                  <a:spcPts val="4960"/>
                </a:lnSpc>
              </a:pPr>
              <a:r>
                <a:rPr lang="fr-BE" sz="4000" b="1" cap="none" dirty="0">
                  <a:solidFill>
                    <a:schemeClr val="bg1"/>
                  </a:solidFill>
                  <a:latin typeface="Roboto Light" pitchFamily="2" charset="0"/>
                  <a:ea typeface="Roboto Light" pitchFamily="2" charset="0"/>
                  <a:cs typeface="Arial Black" panose="020B0604020202020204" pitchFamily="34" charset="0"/>
                </a:rPr>
                <a:t>Stratégies d’enseignement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4FDB459-65C3-24A5-00F2-2F5E311D5E48}"/>
              </a:ext>
            </a:extLst>
          </p:cNvPr>
          <p:cNvSpPr/>
          <p:nvPr/>
        </p:nvSpPr>
        <p:spPr>
          <a:xfrm rot="177117">
            <a:off x="-4247082" y="11962949"/>
            <a:ext cx="36039343" cy="5888380"/>
          </a:xfrm>
          <a:prstGeom prst="rect">
            <a:avLst/>
          </a:prstGeom>
          <a:solidFill>
            <a:srgbClr val="19A3B1"/>
          </a:solidFill>
          <a:ln w="12700" cap="flat">
            <a:noFill/>
            <a:miter lim="400000"/>
          </a:ln>
          <a:effectLst>
            <a:outerShdw blurRad="101600" dir="18900000" rotWithShape="0">
              <a:srgbClr val="000000">
                <a:alpha val="8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3200" b="0" i="0" u="none" strike="noStrike" cap="none" spc="0" normalizeH="0" baseline="0">
              <a:ln>
                <a:noFill/>
              </a:ln>
              <a:effectLst>
                <a:outerShdw blurRad="25400" dist="23998" dir="2700000" rotWithShape="0">
                  <a:srgbClr val="000000">
                    <a:alpha val="31034"/>
                  </a:srgbClr>
                </a:outerShdw>
              </a:effectLst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27811E8A-39D2-C8B0-ADA4-D7C3C814E6FF}"/>
              </a:ext>
            </a:extLst>
          </p:cNvPr>
          <p:cNvCxnSpPr>
            <a:cxnSpLocks/>
          </p:cNvCxnSpPr>
          <p:nvPr/>
        </p:nvCxnSpPr>
        <p:spPr>
          <a:xfrm>
            <a:off x="2705890" y="12648620"/>
            <a:ext cx="0" cy="732249"/>
          </a:xfrm>
          <a:prstGeom prst="line">
            <a:avLst/>
          </a:prstGeom>
          <a:noFill/>
          <a:ln w="3175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8" name="Numéro de diapositive">
            <a:extLst>
              <a:ext uri="{FF2B5EF4-FFF2-40B4-BE49-F238E27FC236}">
                <a16:creationId xmlns:a16="http://schemas.microsoft.com/office/drawing/2014/main" id="{9BD93222-E36C-32BE-7020-1F52166CF6D9}"/>
              </a:ext>
            </a:extLst>
          </p:cNvPr>
          <p:cNvSpPr txBox="1">
            <a:spLocks/>
          </p:cNvSpPr>
          <p:nvPr/>
        </p:nvSpPr>
        <p:spPr>
          <a:xfrm>
            <a:off x="22852812" y="12847260"/>
            <a:ext cx="868183" cy="513601"/>
          </a:xfrm>
          <a:prstGeom prst="rect">
            <a:avLst/>
          </a:prstGeom>
        </p:spPr>
        <p:txBody>
          <a:bodyPr anchor="t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srgbClr val="1F3544"/>
                </a:solidFill>
                <a:effectLst/>
                <a:uFillTx/>
                <a:latin typeface="MetaNormalLF-Roman" panose="020B0504030101020104" pitchFamily="34" charset="0"/>
                <a:ea typeface="+mn-ea"/>
                <a:cs typeface="+mn-cs"/>
                <a:sym typeface="Helvetica Light"/>
              </a:defRPr>
            </a:lvl1pPr>
            <a:lvl2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2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fld id="{86CB4B4D-7CA3-9044-876B-883B54F8677D}" type="slidenum">
              <a:rPr lang="fr-BE" sz="2000" b="1" dirty="0" smtClean="0">
                <a:solidFill>
                  <a:schemeClr val="bg1"/>
                </a:solidFill>
                <a:latin typeface="Roboto" pitchFamily="2" charset="0"/>
                <a:ea typeface="Roboto" pitchFamily="2" charset="0"/>
              </a:rPr>
              <a:pPr/>
              <a:t>9</a:t>
            </a:fld>
            <a:endParaRPr lang="fr-BE" b="1">
              <a:solidFill>
                <a:schemeClr val="bg1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9B99A95-A6AD-1041-DC9C-8995E8163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515" y="12803941"/>
            <a:ext cx="1276730" cy="411737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54AE8424-B835-60F0-32AA-B395E0574895}"/>
              </a:ext>
            </a:extLst>
          </p:cNvPr>
          <p:cNvSpPr txBox="1">
            <a:spLocks/>
          </p:cNvSpPr>
          <p:nvPr/>
        </p:nvSpPr>
        <p:spPr>
          <a:xfrm>
            <a:off x="2795830" y="12885840"/>
            <a:ext cx="5995987" cy="348888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marR="0" indent="0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None/>
              <a:tabLst/>
              <a:defRPr kumimoji="0" lang="fr-FR" sz="1800" b="0" i="0" u="none" strike="noStrike" cap="all" spc="0" normalizeH="0" baseline="0" dirty="0">
                <a:ln>
                  <a:noFill/>
                </a:ln>
                <a:solidFill>
                  <a:srgbClr val="424241"/>
                </a:solidFill>
                <a:effectLst/>
                <a:uFillTx/>
                <a:latin typeface="MetaNormalLF-Roman"/>
                <a:ea typeface="MetaNormalLF-Roman"/>
                <a:cs typeface="MetaNormalLF-Roman"/>
                <a:sym typeface="MetaNormalLF-Roman"/>
              </a:defRPr>
            </a:lvl1pPr>
            <a:lvl2pPr marL="1082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540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1997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24544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29116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33688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38260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4283242" marR="0" indent="-625642" algn="l" defTabSz="821531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52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fr-BE" dirty="0">
                <a:solidFill>
                  <a:schemeClr val="bg1"/>
                </a:solidFill>
                <a:latin typeface="Roboto Medium"/>
                <a:ea typeface="Roboto Medium"/>
                <a:cs typeface="Arial"/>
              </a:rPr>
              <a:t>RAPPEL MODULE 1</a:t>
            </a:r>
            <a:endParaRPr lang="fr-BE" dirty="0">
              <a:solidFill>
                <a:schemeClr val="bg1"/>
              </a:solidFill>
              <a:latin typeface="Roboto Medium" pitchFamily="2" charset="0"/>
              <a:ea typeface="Roboto Medium" pitchFamily="2" charset="0"/>
              <a:cs typeface="Arial" panose="020B0604020202020204" pitchFamily="34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6928E93-C10C-812F-6D87-CF7EA49C521D}"/>
              </a:ext>
            </a:extLst>
          </p:cNvPr>
          <p:cNvCxnSpPr>
            <a:cxnSpLocks/>
          </p:cNvCxnSpPr>
          <p:nvPr/>
        </p:nvCxnSpPr>
        <p:spPr>
          <a:xfrm flipV="1">
            <a:off x="5780937" y="13100948"/>
            <a:ext cx="17223437" cy="24582"/>
          </a:xfrm>
          <a:prstGeom prst="line">
            <a:avLst/>
          </a:prstGeom>
          <a:noFill/>
          <a:ln w="3175" cap="flat">
            <a:solidFill>
              <a:srgbClr val="FFFFFF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25CDC0FD-CC8E-E7EF-A932-958614E63DC4}"/>
              </a:ext>
            </a:extLst>
          </p:cNvPr>
          <p:cNvSpPr txBox="1"/>
          <p:nvPr/>
        </p:nvSpPr>
        <p:spPr>
          <a:xfrm>
            <a:off x="5914930" y="751020"/>
            <a:ext cx="18249900" cy="892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fr-FR" dirty="0">
                <a:solidFill>
                  <a:srgbClr val="1F3544"/>
                </a:solidFill>
              </a:rPr>
              <a:t>Panorama et propositions d’utilisations pédagogiques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E659314-6D54-D5E7-CCF0-3374702852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9"/>
          <a:stretch/>
        </p:blipFill>
        <p:spPr>
          <a:xfrm>
            <a:off x="1150596" y="3641897"/>
            <a:ext cx="6317003" cy="73969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BE35294-429F-6457-FC85-C5D2F02A1AE7}"/>
              </a:ext>
            </a:extLst>
          </p:cNvPr>
          <p:cNvSpPr txBox="1"/>
          <p:nvPr/>
        </p:nvSpPr>
        <p:spPr>
          <a:xfrm>
            <a:off x="7662214" y="2308228"/>
            <a:ext cx="16502616" cy="121475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fr-FR" u="sng" dirty="0">
                <a:solidFill>
                  <a:srgbClr val="3EAFB7"/>
                </a:solidFill>
                <a:ea typeface="+mn-lt"/>
                <a:cs typeface="+mn-lt"/>
              </a:rPr>
              <a:t>Utilisation </a:t>
            </a:r>
            <a:r>
              <a:rPr lang="fr-FR" dirty="0">
                <a:solidFill>
                  <a:srgbClr val="3EAFB7"/>
                </a:solidFill>
                <a:ea typeface="+mn-lt"/>
                <a:cs typeface="+mn-lt"/>
              </a:rPr>
              <a:t>: transmission de contenus</a:t>
            </a:r>
            <a:endParaRPr lang="fr-FR" dirty="0"/>
          </a:p>
          <a:p>
            <a:pPr algn="l"/>
            <a:endParaRPr lang="fr-FR" u="sng" dirty="0">
              <a:solidFill>
                <a:srgbClr val="3EAFB7"/>
              </a:solidFill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A faire avant</a:t>
            </a:r>
            <a:r>
              <a:rPr lang="fr-FR" dirty="0">
                <a:solidFill>
                  <a:srgbClr val="3EAFB7"/>
                </a:solidFill>
              </a:rPr>
              <a:t> : visionner la vidéo, préparer les interventions</a:t>
            </a:r>
            <a:endParaRPr lang="fr-FR" dirty="0"/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u="sng" dirty="0">
                <a:solidFill>
                  <a:srgbClr val="3EAFB7"/>
                </a:solidFill>
              </a:rPr>
              <a:t>Création</a:t>
            </a:r>
            <a:r>
              <a:rPr lang="fr-FR" dirty="0">
                <a:solidFill>
                  <a:srgbClr val="3EAFB7"/>
                </a:solidFill>
              </a:rPr>
              <a:t> : moyen</a:t>
            </a: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Exemple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4"/>
              </a:rPr>
              <a:t>https://h5p.org/interactive-video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82153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FR" sz="5200" b="0" i="0" u="none" strike="noStrike" cap="none" spc="0" normalizeH="0" baseline="0" dirty="0">
              <a:ln>
                <a:noFill/>
              </a:ln>
              <a:solidFill>
                <a:srgbClr val="3EAFB7"/>
              </a:solidFill>
              <a:effectLst/>
              <a:uFillTx/>
              <a:latin typeface="+mn-lt"/>
              <a:ea typeface="+mn-ea"/>
              <a:cs typeface="+mn-cs"/>
            </a:endParaRPr>
          </a:p>
          <a:p>
            <a:pPr algn="l"/>
            <a:r>
              <a:rPr lang="fr-FR" u="sng" dirty="0">
                <a:solidFill>
                  <a:srgbClr val="3EAFB7"/>
                </a:solidFill>
              </a:rPr>
              <a:t>Tutoriel </a:t>
            </a:r>
            <a:r>
              <a:rPr lang="fr-FR" dirty="0">
                <a:solidFill>
                  <a:srgbClr val="3EAFB7"/>
                </a:solidFill>
              </a:rPr>
              <a:t>: </a:t>
            </a:r>
            <a:r>
              <a:rPr lang="fr-FR" dirty="0">
                <a:solidFill>
                  <a:srgbClr val="3EAFB7"/>
                </a:solidFill>
                <a:hlinkClick r:id="rId5"/>
              </a:rPr>
              <a:t>https://h5p.org/tutorial-interactive-video</a:t>
            </a:r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pPr algn="l"/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  <a:p>
            <a:endParaRPr lang="fr-FR" dirty="0">
              <a:solidFill>
                <a:srgbClr val="3EAF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466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adient">
  <a:themeElements>
    <a:clrScheme name="Gradient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1016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dient">
  <a:themeElements>
    <a:clrScheme name="Gradient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189B1A"/>
      </a:accent2>
      <a:accent3>
        <a:srgbClr val="008C91"/>
      </a:accent3>
      <a:accent4>
        <a:srgbClr val="5747C1"/>
      </a:accent4>
      <a:accent5>
        <a:srgbClr val="971817"/>
      </a:accent5>
      <a:accent6>
        <a:srgbClr val="BC8027"/>
      </a:accent6>
      <a:hlink>
        <a:srgbClr val="0000FF"/>
      </a:hlink>
      <a:folHlink>
        <a:srgbClr val="FF00FF"/>
      </a:folHlink>
    </a:clrScheme>
    <a:fontScheme name="Gradient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Gradi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101600" dir="18900000" rotWithShape="0">
              <a:srgbClr val="000000">
                <a:alpha val="8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chemeClr val="accent1"/>
            </a:gs>
            <a:gs pos="100000">
              <a:schemeClr val="accent1">
                <a:hueOff val="321133"/>
                <a:satOff val="-12043"/>
                <a:lumOff val="-7113"/>
              </a:schemeClr>
            </a:gs>
          </a:gsLst>
          <a:lin ang="5400000" scaled="0"/>
        </a:gradFill>
        <a:ln w="12700" cap="flat">
          <a:noFill/>
          <a:miter lim="400000"/>
        </a:ln>
        <a:effectLst>
          <a:outerShdw blurRad="101600" dir="18900000" rotWithShape="0">
            <a:srgbClr val="000000">
              <a:alpha val="8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23998" dir="2700000" rotWithShape="0">
                <a:srgbClr val="000000">
                  <a:alpha val="31034"/>
                </a:srgbClr>
              </a:outerShdw>
            </a:effectLst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BC7D7918890447B7DFBFA367715724" ma:contentTypeVersion="6" ma:contentTypeDescription="Crée un document." ma:contentTypeScope="" ma:versionID="f84e5b2c0abe333c0bf438a1bcd586d9">
  <xsd:schema xmlns:xsd="http://www.w3.org/2001/XMLSchema" xmlns:xs="http://www.w3.org/2001/XMLSchema" xmlns:p="http://schemas.microsoft.com/office/2006/metadata/properties" xmlns:ns2="bceea784-cbce-4b66-b7f0-317c80116246" xmlns:ns3="f795b202-6f85-421a-9e9d-3ded3bd09c0d" targetNamespace="http://schemas.microsoft.com/office/2006/metadata/properties" ma:root="true" ma:fieldsID="184c2472a60cfd1699a71df7186ee83c" ns2:_="" ns3:_="">
    <xsd:import namespace="bceea784-cbce-4b66-b7f0-317c80116246"/>
    <xsd:import namespace="f795b202-6f85-421a-9e9d-3ded3bd09c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eea784-cbce-4b66-b7f0-317c801162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5b202-6f85-421a-9e9d-3ded3bd09c0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499B2E-82D9-4514-9717-C4486FFEEF93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f795b202-6f85-421a-9e9d-3ded3bd09c0d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bceea784-cbce-4b66-b7f0-317c8011624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182322D-1A33-486A-8D66-FC5CAD26C3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eea784-cbce-4b66-b7f0-317c80116246"/>
    <ds:schemaRef ds:uri="f795b202-6f85-421a-9e9d-3ded3bd09c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D214BB2-D834-412F-97DF-D226A1A430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819</Words>
  <Application>Microsoft Office PowerPoint</Application>
  <PresentationFormat>Personnalisé</PresentationFormat>
  <Paragraphs>262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Helvetica Neue</vt:lpstr>
      <vt:lpstr>MetaNormalLF-Roman</vt:lpstr>
      <vt:lpstr>Roboto</vt:lpstr>
      <vt:lpstr>Roboto Light</vt:lpstr>
      <vt:lpstr>Roboto Medium</vt:lpstr>
      <vt:lpstr>Symbol</vt:lpstr>
      <vt:lpstr>Gradient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VAN HECKE Arnaud</dc:creator>
  <cp:lastModifiedBy>VAN HECKE Arnaud</cp:lastModifiedBy>
  <cp:revision>143</cp:revision>
  <dcterms:modified xsi:type="dcterms:W3CDTF">2024-05-29T13:15:00Z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0x010100FEBC7D7918890447B7DFBFA367715724</vt:lpwstr>
  </property>
</Properties>
</file>