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45" r:id="rId1"/>
  </p:sldMasterIdLst>
  <p:notesMasterIdLst>
    <p:notesMasterId r:id="rId61"/>
  </p:notesMasterIdLst>
  <p:sldIdLst>
    <p:sldId id="256" r:id="rId2"/>
    <p:sldId id="261" r:id="rId3"/>
    <p:sldId id="539" r:id="rId4"/>
    <p:sldId id="538" r:id="rId5"/>
    <p:sldId id="262" r:id="rId6"/>
    <p:sldId id="497" r:id="rId7"/>
    <p:sldId id="258" r:id="rId8"/>
    <p:sldId id="499" r:id="rId9"/>
    <p:sldId id="533" r:id="rId10"/>
    <p:sldId id="500" r:id="rId11"/>
    <p:sldId id="534" r:id="rId12"/>
    <p:sldId id="535" r:id="rId13"/>
    <p:sldId id="536" r:id="rId14"/>
    <p:sldId id="537" r:id="rId15"/>
    <p:sldId id="507" r:id="rId16"/>
    <p:sldId id="509" r:id="rId17"/>
    <p:sldId id="501" r:id="rId18"/>
    <p:sldId id="527" r:id="rId19"/>
    <p:sldId id="463" r:id="rId20"/>
    <p:sldId id="466" r:id="rId21"/>
    <p:sldId id="566" r:id="rId22"/>
    <p:sldId id="567" r:id="rId23"/>
    <p:sldId id="464" r:id="rId24"/>
    <p:sldId id="543" r:id="rId25"/>
    <p:sldId id="568" r:id="rId26"/>
    <p:sldId id="528" r:id="rId27"/>
    <p:sldId id="525" r:id="rId28"/>
    <p:sldId id="517" r:id="rId29"/>
    <p:sldId id="518" r:id="rId30"/>
    <p:sldId id="520" r:id="rId31"/>
    <p:sldId id="521" r:id="rId32"/>
    <p:sldId id="522" r:id="rId33"/>
    <p:sldId id="523" r:id="rId34"/>
    <p:sldId id="524" r:id="rId35"/>
    <p:sldId id="529" r:id="rId36"/>
    <p:sldId id="511" r:id="rId37"/>
    <p:sldId id="512" r:id="rId38"/>
    <p:sldId id="513" r:id="rId39"/>
    <p:sldId id="514" r:id="rId40"/>
    <p:sldId id="515" r:id="rId41"/>
    <p:sldId id="516" r:id="rId42"/>
    <p:sldId id="494" r:id="rId43"/>
    <p:sldId id="496" r:id="rId44"/>
    <p:sldId id="504" r:id="rId45"/>
    <p:sldId id="530" r:id="rId46"/>
    <p:sldId id="505" r:id="rId47"/>
    <p:sldId id="531" r:id="rId48"/>
    <p:sldId id="310" r:id="rId49"/>
    <p:sldId id="510" r:id="rId50"/>
    <p:sldId id="503" r:id="rId51"/>
    <p:sldId id="532" r:id="rId52"/>
    <p:sldId id="266" r:id="rId53"/>
    <p:sldId id="541" r:id="rId54"/>
    <p:sldId id="271" r:id="rId55"/>
    <p:sldId id="270" r:id="rId56"/>
    <p:sldId id="508" r:id="rId57"/>
    <p:sldId id="540" r:id="rId58"/>
    <p:sldId id="272" r:id="rId59"/>
    <p:sldId id="276"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D6F384-DB9E-D6A5-04D5-BA8673B8793F}" name="BELSACK Evi" initials="BE" userId="S::evi.belsack@ulb.be::ffd12240-8aa1-4444-a3f8-836aa630b00e" providerId="AD"/>
  <p188:author id="{5E9CA59E-FDF7-DA5D-5CC0-74B726C6D544}" name="Malz Magdalena" initials="MM" userId="S::magdalena.malz@ulb.be::3946fb5d-35e7-453f-8dbf-bfbef2d88f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5099"/>
    <a:srgbClr val="CB6C6C"/>
    <a:srgbClr val="8EDECD"/>
    <a:srgbClr val="FF0E0E"/>
    <a:srgbClr val="7162FE"/>
    <a:srgbClr val="4335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2C3260-EA5E-4FE5-9625-588B7301C54D}" v="1" dt="2025-04-24T10:00:42.92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245" autoAdjust="0"/>
  </p:normalViewPr>
  <p:slideViewPr>
    <p:cSldViewPr snapToGrid="0">
      <p:cViewPr varScale="1">
        <p:scale>
          <a:sx n="81" d="100"/>
          <a:sy n="81" d="100"/>
        </p:scale>
        <p:origin x="17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manualLayout>
          <c:layoutTarget val="inner"/>
          <c:xMode val="edge"/>
          <c:yMode val="edge"/>
          <c:x val="1.7187500000000001E-2"/>
          <c:y val="0.10381649213727287"/>
          <c:w val="0.96562499999999996"/>
          <c:h val="0.69985145793236603"/>
        </c:manualLayout>
      </c:layout>
      <c:barChart>
        <c:barDir val="col"/>
        <c:grouping val="clustered"/>
        <c:varyColors val="0"/>
        <c:ser>
          <c:idx val="0"/>
          <c:order val="0"/>
          <c:tx>
            <c:strRef>
              <c:f>Feuil1!$B$1</c:f>
              <c:strCache>
                <c:ptCount val="1"/>
                <c:pt idx="0">
                  <c:v>What do you use AI for in your teaching?</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Feuil1!$A$2:$A$7</c:f>
              <c:strCache>
                <c:ptCount val="6"/>
                <c:pt idx="0">
                  <c:v>Create 
teaching 
materials</c:v>
                </c:pt>
                <c:pt idx="1">
                  <c:v>Support administrative tasks</c:v>
                </c:pt>
                <c:pt idx="2">
                  <c:v>Teach students 
to use and 
evaluate AI in 
class</c:v>
                </c:pt>
                <c:pt idx="3">
                  <c:v>Boost student 
engagement in 
class</c:v>
                </c:pt>
                <c:pt idx="4">
                  <c:v>Detect cheating</c:v>
                </c:pt>
                <c:pt idx="5">
                  <c:v>Generate 
feedback for 
student work</c:v>
                </c:pt>
              </c:strCache>
            </c:strRef>
          </c:cat>
          <c:val>
            <c:numRef>
              <c:f>Feuil1!$B$2:$B$7</c:f>
              <c:numCache>
                <c:formatCode>0%</c:formatCode>
                <c:ptCount val="6"/>
                <c:pt idx="0">
                  <c:v>0.75</c:v>
                </c:pt>
                <c:pt idx="1">
                  <c:v>0.57999999999999996</c:v>
                </c:pt>
                <c:pt idx="2">
                  <c:v>0.5</c:v>
                </c:pt>
                <c:pt idx="3">
                  <c:v>0.45</c:v>
                </c:pt>
                <c:pt idx="4">
                  <c:v>0.28000000000000003</c:v>
                </c:pt>
                <c:pt idx="5">
                  <c:v>0.24</c:v>
                </c:pt>
              </c:numCache>
            </c:numRef>
          </c:val>
          <c:extLst>
            <c:ext xmlns:c16="http://schemas.microsoft.com/office/drawing/2014/chart" uri="{C3380CC4-5D6E-409C-BE32-E72D297353CC}">
              <c16:uniqueId val="{00000000-8AF5-4224-AE4A-C4167E2835E1}"/>
            </c:ext>
          </c:extLst>
        </c:ser>
        <c:dLbls>
          <c:dLblPos val="inEnd"/>
          <c:showLegendKey val="0"/>
          <c:showVal val="1"/>
          <c:showCatName val="0"/>
          <c:showSerName val="0"/>
          <c:showPercent val="0"/>
          <c:showBubbleSize val="0"/>
        </c:dLbls>
        <c:gapWidth val="65"/>
        <c:axId val="1746974656"/>
        <c:axId val="1117636432"/>
      </c:barChart>
      <c:catAx>
        <c:axId val="174697465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fr-FR"/>
          </a:p>
        </c:txPr>
        <c:crossAx val="1117636432"/>
        <c:crosses val="autoZero"/>
        <c:auto val="1"/>
        <c:lblAlgn val="ctr"/>
        <c:lblOffset val="100"/>
        <c:noMultiLvlLbl val="0"/>
      </c:catAx>
      <c:valAx>
        <c:axId val="111763643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746974656"/>
        <c:crosses val="autoZero"/>
        <c:crossBetween val="between"/>
      </c:valAx>
      <c:spPr>
        <a:solidFill>
          <a:srgbClr val="FFFFFF"/>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0F0F0"/>
    </a:soli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How much change do you think AI will bring to your role as an instructor?</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fld id="{9E086932-ABAD-4C2A-933B-A2D427E3D0FC}" type="VALUE">
                      <a:rPr lang="en-US" sz="1600"/>
                      <a:pPr>
                        <a:defRPr>
                          <a:solidFill>
                            <a:schemeClr val="tx1"/>
                          </a:solidFill>
                        </a:defRPr>
                      </a:pPr>
                      <a:t>[VALEUR]</a:t>
                    </a:fld>
                    <a:endParaRPr lang="fr-BE"/>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fr-FR"/>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95A-4320-A980-F65CF5151EAB}"/>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extLst>
                <c:ext xmlns:c16="http://schemas.microsoft.com/office/drawing/2014/chart" uri="{C3380CC4-5D6E-409C-BE32-E72D297353CC}">
                  <c16:uniqueId val="{00000001-C95A-4320-A980-F65CF5151EAB}"/>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extLst>
                <c:ext xmlns:c16="http://schemas.microsoft.com/office/drawing/2014/chart" uri="{C3380CC4-5D6E-409C-BE32-E72D297353CC}">
                  <c16:uniqueId val="{00000002-C95A-4320-A980-F65CF5151EAB}"/>
                </c:ext>
              </c:extLst>
            </c:dLbl>
            <c:dLbl>
              <c:idx val="3"/>
              <c:tx>
                <c:rich>
                  <a:bodyPr/>
                  <a:lstStyle/>
                  <a:p>
                    <a:fld id="{45FAECD5-A1B1-4602-9FEB-ED40239FBB3F}" type="VALUE">
                      <a:rPr lang="en-US" sz="1600"/>
                      <a:pPr/>
                      <a:t>[VALEUR]</a:t>
                    </a:fld>
                    <a:endParaRPr lang="fr-BE"/>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95A-4320-A980-F65CF5151EAB}"/>
                </c:ext>
              </c:extLst>
            </c:dLbl>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extLst>
                <c:ext xmlns:c16="http://schemas.microsoft.com/office/drawing/2014/chart" uri="{C3380CC4-5D6E-409C-BE32-E72D297353CC}">
                  <c16:uniqueId val="{00000004-C95A-4320-A980-F65CF5151EA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Feuil1!$A$2:$A$6</c:f>
              <c:strCache>
                <c:ptCount val="5"/>
                <c:pt idx="0">
                  <c:v>No change</c:v>
                </c:pt>
                <c:pt idx="1">
                  <c:v>Minimal change</c:v>
                </c:pt>
                <c:pt idx="2">
                  <c:v>Moderate change</c:v>
                </c:pt>
                <c:pt idx="3">
                  <c:v>Significant change</c:v>
                </c:pt>
                <c:pt idx="4">
                  <c:v>Transformative change</c:v>
                </c:pt>
              </c:strCache>
            </c:strRef>
          </c:cat>
          <c:val>
            <c:numRef>
              <c:f>Feuil1!$B$2:$B$6</c:f>
              <c:numCache>
                <c:formatCode>0%</c:formatCode>
                <c:ptCount val="5"/>
                <c:pt idx="0">
                  <c:v>0.01</c:v>
                </c:pt>
                <c:pt idx="1">
                  <c:v>0.08</c:v>
                </c:pt>
                <c:pt idx="2">
                  <c:v>0.27</c:v>
                </c:pt>
                <c:pt idx="3">
                  <c:v>0.46</c:v>
                </c:pt>
                <c:pt idx="4">
                  <c:v>0.18</c:v>
                </c:pt>
              </c:numCache>
            </c:numRef>
          </c:val>
          <c:extLst>
            <c:ext xmlns:c16="http://schemas.microsoft.com/office/drawing/2014/chart" uri="{C3380CC4-5D6E-409C-BE32-E72D297353CC}">
              <c16:uniqueId val="{00000000-DB27-4377-8DA6-6B0E97C0E975}"/>
            </c:ext>
          </c:extLst>
        </c:ser>
        <c:dLbls>
          <c:dLblPos val="inEnd"/>
          <c:showLegendKey val="0"/>
          <c:showVal val="1"/>
          <c:showCatName val="0"/>
          <c:showSerName val="0"/>
          <c:showPercent val="0"/>
          <c:showBubbleSize val="0"/>
        </c:dLbls>
        <c:gapWidth val="65"/>
        <c:axId val="1746974656"/>
        <c:axId val="1117636432"/>
      </c:barChart>
      <c:catAx>
        <c:axId val="174697465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fr-FR"/>
          </a:p>
        </c:txPr>
        <c:crossAx val="1117636432"/>
        <c:crosses val="autoZero"/>
        <c:auto val="1"/>
        <c:lblAlgn val="ctr"/>
        <c:lblOffset val="100"/>
        <c:noMultiLvlLbl val="0"/>
      </c:catAx>
      <c:valAx>
        <c:axId val="111763643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746974656"/>
        <c:crosses val="autoZero"/>
        <c:crossBetween val="between"/>
      </c:valAx>
      <c:spPr>
        <a:solidFill>
          <a:srgbClr val="FFFFFF"/>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0F0F0"/>
    </a:solidFill>
    <a:ln w="9525" cap="flat" cmpd="sng" algn="ctr">
      <a:solidFill>
        <a:schemeClr val="dk1">
          <a:lumMod val="25000"/>
          <a:lumOff val="75000"/>
        </a:schemeClr>
      </a:solidFill>
      <a:round/>
    </a:ln>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1E985D-6E11-4C05-AFAD-F4F8CDF38D3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8651C77-5484-499C-BF9E-8018F119A816}">
      <dgm:prSet/>
      <dgm:spPr/>
      <dgm:t>
        <a:bodyPr/>
        <a:lstStyle/>
        <a:p>
          <a:pPr>
            <a:defRPr cap="all"/>
          </a:pPr>
          <a:r>
            <a:rPr lang="en-US" b="1"/>
            <a:t>Contexte</a:t>
          </a:r>
          <a:endParaRPr lang="en-US"/>
        </a:p>
      </dgm:t>
    </dgm:pt>
    <dgm:pt modelId="{0385C1B3-BBB7-4B20-A7D4-BEA9F7C3C262}" type="parTrans" cxnId="{19745E3C-626C-4E15-B9CD-390F3DD314D3}">
      <dgm:prSet/>
      <dgm:spPr/>
      <dgm:t>
        <a:bodyPr/>
        <a:lstStyle/>
        <a:p>
          <a:endParaRPr lang="en-US"/>
        </a:p>
      </dgm:t>
    </dgm:pt>
    <dgm:pt modelId="{225E71D2-0648-4F38-9BB0-0F629B14889E}" type="sibTrans" cxnId="{19745E3C-626C-4E15-B9CD-390F3DD314D3}">
      <dgm:prSet/>
      <dgm:spPr/>
      <dgm:t>
        <a:bodyPr/>
        <a:lstStyle/>
        <a:p>
          <a:endParaRPr lang="en-US"/>
        </a:p>
      </dgm:t>
    </dgm:pt>
    <dgm:pt modelId="{3FC1ED26-CE97-45E2-BB37-F9806E7CECE4}">
      <dgm:prSet/>
      <dgm:spPr/>
      <dgm:t>
        <a:bodyPr/>
        <a:lstStyle/>
        <a:p>
          <a:pPr>
            <a:defRPr cap="all"/>
          </a:pPr>
          <a:r>
            <a:rPr lang="en-US" b="1"/>
            <a:t>Tâche </a:t>
          </a:r>
          <a:endParaRPr lang="en-US"/>
        </a:p>
      </dgm:t>
    </dgm:pt>
    <dgm:pt modelId="{59978E66-693F-490F-83D0-A7FAEA769DD1}" type="parTrans" cxnId="{896D94AC-60A6-4B28-8308-E763ED536F5B}">
      <dgm:prSet/>
      <dgm:spPr/>
      <dgm:t>
        <a:bodyPr/>
        <a:lstStyle/>
        <a:p>
          <a:endParaRPr lang="en-US"/>
        </a:p>
      </dgm:t>
    </dgm:pt>
    <dgm:pt modelId="{18D3FA41-32D3-464A-A7D1-A4806F8FFC26}" type="sibTrans" cxnId="{896D94AC-60A6-4B28-8308-E763ED536F5B}">
      <dgm:prSet/>
      <dgm:spPr/>
      <dgm:t>
        <a:bodyPr/>
        <a:lstStyle/>
        <a:p>
          <a:endParaRPr lang="en-US"/>
        </a:p>
      </dgm:t>
    </dgm:pt>
    <dgm:pt modelId="{16147A35-226B-4D1B-9A6E-BA1FABE0D104}">
      <dgm:prSet/>
      <dgm:spPr/>
      <dgm:t>
        <a:bodyPr/>
        <a:lstStyle/>
        <a:p>
          <a:pPr>
            <a:defRPr cap="all"/>
          </a:pPr>
          <a:r>
            <a:rPr lang="en-US" b="1"/>
            <a:t>Contraintes </a:t>
          </a:r>
          <a:endParaRPr lang="en-US"/>
        </a:p>
      </dgm:t>
    </dgm:pt>
    <dgm:pt modelId="{8F7863B3-4853-4924-BAB4-E8D2BE0237B2}" type="parTrans" cxnId="{F3CABF73-787D-4931-9E69-6FE100347A29}">
      <dgm:prSet/>
      <dgm:spPr/>
      <dgm:t>
        <a:bodyPr/>
        <a:lstStyle/>
        <a:p>
          <a:endParaRPr lang="en-US"/>
        </a:p>
      </dgm:t>
    </dgm:pt>
    <dgm:pt modelId="{C7363B9D-681F-4520-844C-B1C6F1271882}" type="sibTrans" cxnId="{F3CABF73-787D-4931-9E69-6FE100347A29}">
      <dgm:prSet/>
      <dgm:spPr/>
      <dgm:t>
        <a:bodyPr/>
        <a:lstStyle/>
        <a:p>
          <a:endParaRPr lang="en-US"/>
        </a:p>
      </dgm:t>
    </dgm:pt>
    <dgm:pt modelId="{9F4FAFCB-A1A5-4C4F-AE3F-8F7A4F87ECF0}">
      <dgm:prSet/>
      <dgm:spPr/>
      <dgm:t>
        <a:bodyPr/>
        <a:lstStyle/>
        <a:p>
          <a:pPr>
            <a:defRPr cap="all"/>
          </a:pPr>
          <a:r>
            <a:rPr lang="en-US" b="1"/>
            <a:t>Format attendu</a:t>
          </a:r>
          <a:r>
            <a:rPr lang="en-US"/>
            <a:t> </a:t>
          </a:r>
        </a:p>
      </dgm:t>
    </dgm:pt>
    <dgm:pt modelId="{11E27AC1-7D60-44CE-B3A6-139B6C3A6F95}" type="parTrans" cxnId="{0885993A-9B43-4B01-B2D4-D598A42EBE75}">
      <dgm:prSet/>
      <dgm:spPr/>
      <dgm:t>
        <a:bodyPr/>
        <a:lstStyle/>
        <a:p>
          <a:endParaRPr lang="en-US"/>
        </a:p>
      </dgm:t>
    </dgm:pt>
    <dgm:pt modelId="{664BDDC1-B00A-4BE9-8627-71FC7B17F8AB}" type="sibTrans" cxnId="{0885993A-9B43-4B01-B2D4-D598A42EBE75}">
      <dgm:prSet/>
      <dgm:spPr/>
      <dgm:t>
        <a:bodyPr/>
        <a:lstStyle/>
        <a:p>
          <a:endParaRPr lang="en-US"/>
        </a:p>
      </dgm:t>
    </dgm:pt>
    <dgm:pt modelId="{65D3E1C5-7925-4EAA-A9E1-114FF8CB30A4}">
      <dgm:prSet/>
      <dgm:spPr/>
      <dgm:t>
        <a:bodyPr/>
        <a:lstStyle/>
        <a:p>
          <a:pPr>
            <a:defRPr cap="all"/>
          </a:pPr>
          <a:r>
            <a:rPr lang="en-US" b="1"/>
            <a:t>Vérifier, tester, affiner </a:t>
          </a:r>
          <a:endParaRPr lang="en-US"/>
        </a:p>
      </dgm:t>
    </dgm:pt>
    <dgm:pt modelId="{3FAF66EA-02A5-4841-9BEF-B5232B1DE56D}" type="parTrans" cxnId="{46EF47BE-C493-4D8D-9D35-630E23F7C868}">
      <dgm:prSet/>
      <dgm:spPr/>
      <dgm:t>
        <a:bodyPr/>
        <a:lstStyle/>
        <a:p>
          <a:endParaRPr lang="en-US"/>
        </a:p>
      </dgm:t>
    </dgm:pt>
    <dgm:pt modelId="{74CEB01D-0FE5-4AF1-8BB9-73DF9AD42E05}" type="sibTrans" cxnId="{46EF47BE-C493-4D8D-9D35-630E23F7C868}">
      <dgm:prSet/>
      <dgm:spPr/>
      <dgm:t>
        <a:bodyPr/>
        <a:lstStyle/>
        <a:p>
          <a:endParaRPr lang="en-US"/>
        </a:p>
      </dgm:t>
    </dgm:pt>
    <dgm:pt modelId="{E2D59FC2-9668-4C9B-8178-99EFDAE9A42B}" type="pres">
      <dgm:prSet presAssocID="{881E985D-6E11-4C05-AFAD-F4F8CDF38D39}" presName="root" presStyleCnt="0">
        <dgm:presLayoutVars>
          <dgm:dir/>
          <dgm:resizeHandles val="exact"/>
        </dgm:presLayoutVars>
      </dgm:prSet>
      <dgm:spPr/>
    </dgm:pt>
    <dgm:pt modelId="{38915204-4A17-4341-BE98-91491C01F836}" type="pres">
      <dgm:prSet presAssocID="{18651C77-5484-499C-BF9E-8018F119A816}" presName="compNode" presStyleCnt="0"/>
      <dgm:spPr/>
    </dgm:pt>
    <dgm:pt modelId="{0A57E9D3-04CF-4F38-873A-A16CFF85A76E}" type="pres">
      <dgm:prSet presAssocID="{18651C77-5484-499C-BF9E-8018F119A816}" presName="iconBgRect" presStyleLbl="bgShp" presStyleIdx="0" presStyleCnt="5"/>
      <dgm:spPr/>
    </dgm:pt>
    <dgm:pt modelId="{13994452-EDDD-45F0-8405-AAFA1DA66E71}" type="pres">
      <dgm:prSet presAssocID="{18651C77-5484-499C-BF9E-8018F119A81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éâtre"/>
        </a:ext>
      </dgm:extLst>
    </dgm:pt>
    <dgm:pt modelId="{896882AC-726D-4A6D-89B4-D63F9E498181}" type="pres">
      <dgm:prSet presAssocID="{18651C77-5484-499C-BF9E-8018F119A816}" presName="spaceRect" presStyleCnt="0"/>
      <dgm:spPr/>
    </dgm:pt>
    <dgm:pt modelId="{A06963BD-EB60-43BC-BBE0-FF422CC074B3}" type="pres">
      <dgm:prSet presAssocID="{18651C77-5484-499C-BF9E-8018F119A816}" presName="textRect" presStyleLbl="revTx" presStyleIdx="0" presStyleCnt="5">
        <dgm:presLayoutVars>
          <dgm:chMax val="1"/>
          <dgm:chPref val="1"/>
        </dgm:presLayoutVars>
      </dgm:prSet>
      <dgm:spPr/>
    </dgm:pt>
    <dgm:pt modelId="{DF5158E0-13B0-4E07-AD53-CBEB2DC7A2ED}" type="pres">
      <dgm:prSet presAssocID="{225E71D2-0648-4F38-9BB0-0F629B14889E}" presName="sibTrans" presStyleCnt="0"/>
      <dgm:spPr/>
    </dgm:pt>
    <dgm:pt modelId="{14A10B43-6F35-4296-BBB4-72D5ED5D3F3F}" type="pres">
      <dgm:prSet presAssocID="{3FC1ED26-CE97-45E2-BB37-F9806E7CECE4}" presName="compNode" presStyleCnt="0"/>
      <dgm:spPr/>
    </dgm:pt>
    <dgm:pt modelId="{7289FA3C-8C0F-4163-8E2E-7A405791DF1F}" type="pres">
      <dgm:prSet presAssocID="{3FC1ED26-CE97-45E2-BB37-F9806E7CECE4}" presName="iconBgRect" presStyleLbl="bgShp" presStyleIdx="1" presStyleCnt="5"/>
      <dgm:spPr/>
    </dgm:pt>
    <dgm:pt modelId="{544208FE-29B0-499B-BE20-BDF76ABDD072}" type="pres">
      <dgm:prSet presAssocID="{3FC1ED26-CE97-45E2-BB37-F9806E7CECE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ste de contrôle"/>
        </a:ext>
      </dgm:extLst>
    </dgm:pt>
    <dgm:pt modelId="{85D32586-5828-4E27-8DBB-DBC2AD22625E}" type="pres">
      <dgm:prSet presAssocID="{3FC1ED26-CE97-45E2-BB37-F9806E7CECE4}" presName="spaceRect" presStyleCnt="0"/>
      <dgm:spPr/>
    </dgm:pt>
    <dgm:pt modelId="{5B550628-E3C8-433C-9743-A229A3DB2BA5}" type="pres">
      <dgm:prSet presAssocID="{3FC1ED26-CE97-45E2-BB37-F9806E7CECE4}" presName="textRect" presStyleLbl="revTx" presStyleIdx="1" presStyleCnt="5">
        <dgm:presLayoutVars>
          <dgm:chMax val="1"/>
          <dgm:chPref val="1"/>
        </dgm:presLayoutVars>
      </dgm:prSet>
      <dgm:spPr/>
    </dgm:pt>
    <dgm:pt modelId="{6C0479B5-27C0-4F57-BC64-BA209F1C1E44}" type="pres">
      <dgm:prSet presAssocID="{18D3FA41-32D3-464A-A7D1-A4806F8FFC26}" presName="sibTrans" presStyleCnt="0"/>
      <dgm:spPr/>
    </dgm:pt>
    <dgm:pt modelId="{8B1ED323-FE60-483A-901B-A66278392F79}" type="pres">
      <dgm:prSet presAssocID="{16147A35-226B-4D1B-9A6E-BA1FABE0D104}" presName="compNode" presStyleCnt="0"/>
      <dgm:spPr/>
    </dgm:pt>
    <dgm:pt modelId="{D703CAD6-7E74-403E-8432-114E3AD1B3BC}" type="pres">
      <dgm:prSet presAssocID="{16147A35-226B-4D1B-9A6E-BA1FABE0D104}" presName="iconBgRect" presStyleLbl="bgShp" presStyleIdx="2" presStyleCnt="5"/>
      <dgm:spPr/>
    </dgm:pt>
    <dgm:pt modelId="{FC3DBFBD-B9B5-4569-A7FA-DF0E2489A682}" type="pres">
      <dgm:prSet presAssocID="{16147A35-226B-4D1B-9A6E-BA1FABE0D10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vertissement"/>
        </a:ext>
      </dgm:extLst>
    </dgm:pt>
    <dgm:pt modelId="{A5F62658-DA40-423E-8509-848BBAEA9510}" type="pres">
      <dgm:prSet presAssocID="{16147A35-226B-4D1B-9A6E-BA1FABE0D104}" presName="spaceRect" presStyleCnt="0"/>
      <dgm:spPr/>
    </dgm:pt>
    <dgm:pt modelId="{A6DC7C16-9562-40AA-9995-C4ECBEEDE30E}" type="pres">
      <dgm:prSet presAssocID="{16147A35-226B-4D1B-9A6E-BA1FABE0D104}" presName="textRect" presStyleLbl="revTx" presStyleIdx="2" presStyleCnt="5">
        <dgm:presLayoutVars>
          <dgm:chMax val="1"/>
          <dgm:chPref val="1"/>
        </dgm:presLayoutVars>
      </dgm:prSet>
      <dgm:spPr/>
    </dgm:pt>
    <dgm:pt modelId="{FF2EB14A-B271-4132-930D-6A9101D0845D}" type="pres">
      <dgm:prSet presAssocID="{C7363B9D-681F-4520-844C-B1C6F1271882}" presName="sibTrans" presStyleCnt="0"/>
      <dgm:spPr/>
    </dgm:pt>
    <dgm:pt modelId="{2F700DA2-C0F7-4C64-9F39-B5C2B7A8D037}" type="pres">
      <dgm:prSet presAssocID="{9F4FAFCB-A1A5-4C4F-AE3F-8F7A4F87ECF0}" presName="compNode" presStyleCnt="0"/>
      <dgm:spPr/>
    </dgm:pt>
    <dgm:pt modelId="{128B21D2-A8E9-4030-9009-472CF75F7EE1}" type="pres">
      <dgm:prSet presAssocID="{9F4FAFCB-A1A5-4C4F-AE3F-8F7A4F87ECF0}" presName="iconBgRect" presStyleLbl="bgShp" presStyleIdx="3" presStyleCnt="5"/>
      <dgm:spPr/>
    </dgm:pt>
    <dgm:pt modelId="{4F130884-8088-4E8E-9566-FCF5C4A12863}" type="pres">
      <dgm:prSet presAssocID="{9F4FAFCB-A1A5-4C4F-AE3F-8F7A4F87ECF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che"/>
        </a:ext>
      </dgm:extLst>
    </dgm:pt>
    <dgm:pt modelId="{9BB3ED90-0A64-4A8F-8D33-ECE733A36322}" type="pres">
      <dgm:prSet presAssocID="{9F4FAFCB-A1A5-4C4F-AE3F-8F7A4F87ECF0}" presName="spaceRect" presStyleCnt="0"/>
      <dgm:spPr/>
    </dgm:pt>
    <dgm:pt modelId="{2EC22A04-DD60-4FA5-AA70-30E43FFFE44C}" type="pres">
      <dgm:prSet presAssocID="{9F4FAFCB-A1A5-4C4F-AE3F-8F7A4F87ECF0}" presName="textRect" presStyleLbl="revTx" presStyleIdx="3" presStyleCnt="5">
        <dgm:presLayoutVars>
          <dgm:chMax val="1"/>
          <dgm:chPref val="1"/>
        </dgm:presLayoutVars>
      </dgm:prSet>
      <dgm:spPr/>
    </dgm:pt>
    <dgm:pt modelId="{768100DB-2347-4C67-8C29-6C2FBF91A0EA}" type="pres">
      <dgm:prSet presAssocID="{664BDDC1-B00A-4BE9-8627-71FC7B17F8AB}" presName="sibTrans" presStyleCnt="0"/>
      <dgm:spPr/>
    </dgm:pt>
    <dgm:pt modelId="{A07A896A-720E-4EDE-8275-4EAC6EA3904E}" type="pres">
      <dgm:prSet presAssocID="{65D3E1C5-7925-4EAA-A9E1-114FF8CB30A4}" presName="compNode" presStyleCnt="0"/>
      <dgm:spPr/>
    </dgm:pt>
    <dgm:pt modelId="{56D7B5EA-F859-4C1E-A700-53464021ED6E}" type="pres">
      <dgm:prSet presAssocID="{65D3E1C5-7925-4EAA-A9E1-114FF8CB30A4}" presName="iconBgRect" presStyleLbl="bgShp" presStyleIdx="4" presStyleCnt="5"/>
      <dgm:spPr/>
    </dgm:pt>
    <dgm:pt modelId="{67CD4D10-95F3-4FF6-BC3C-952D20CB4A61}" type="pres">
      <dgm:prSet presAssocID="{65D3E1C5-7925-4EAA-A9E1-114FF8CB30A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iole"/>
        </a:ext>
      </dgm:extLst>
    </dgm:pt>
    <dgm:pt modelId="{8AC3D40B-BF95-4A80-88D6-4926B21644C7}" type="pres">
      <dgm:prSet presAssocID="{65D3E1C5-7925-4EAA-A9E1-114FF8CB30A4}" presName="spaceRect" presStyleCnt="0"/>
      <dgm:spPr/>
    </dgm:pt>
    <dgm:pt modelId="{FCF06A74-8249-4910-9B2B-F9C7AD361095}" type="pres">
      <dgm:prSet presAssocID="{65D3E1C5-7925-4EAA-A9E1-114FF8CB30A4}" presName="textRect" presStyleLbl="revTx" presStyleIdx="4" presStyleCnt="5">
        <dgm:presLayoutVars>
          <dgm:chMax val="1"/>
          <dgm:chPref val="1"/>
        </dgm:presLayoutVars>
      </dgm:prSet>
      <dgm:spPr/>
    </dgm:pt>
  </dgm:ptLst>
  <dgm:cxnLst>
    <dgm:cxn modelId="{11CA8022-906C-4F4C-9B55-D5E6AEBD6FAA}" type="presOf" srcId="{881E985D-6E11-4C05-AFAD-F4F8CDF38D39}" destId="{E2D59FC2-9668-4C9B-8178-99EFDAE9A42B}" srcOrd="0" destOrd="0" presId="urn:microsoft.com/office/officeart/2018/5/layout/IconCircleLabelList"/>
    <dgm:cxn modelId="{0885993A-9B43-4B01-B2D4-D598A42EBE75}" srcId="{881E985D-6E11-4C05-AFAD-F4F8CDF38D39}" destId="{9F4FAFCB-A1A5-4C4F-AE3F-8F7A4F87ECF0}" srcOrd="3" destOrd="0" parTransId="{11E27AC1-7D60-44CE-B3A6-139B6C3A6F95}" sibTransId="{664BDDC1-B00A-4BE9-8627-71FC7B17F8AB}"/>
    <dgm:cxn modelId="{19745E3C-626C-4E15-B9CD-390F3DD314D3}" srcId="{881E985D-6E11-4C05-AFAD-F4F8CDF38D39}" destId="{18651C77-5484-499C-BF9E-8018F119A816}" srcOrd="0" destOrd="0" parTransId="{0385C1B3-BBB7-4B20-A7D4-BEA9F7C3C262}" sibTransId="{225E71D2-0648-4F38-9BB0-0F629B14889E}"/>
    <dgm:cxn modelId="{8853E75B-C2F8-4A42-83BF-472E147D88AB}" type="presOf" srcId="{18651C77-5484-499C-BF9E-8018F119A816}" destId="{A06963BD-EB60-43BC-BBE0-FF422CC074B3}" srcOrd="0" destOrd="0" presId="urn:microsoft.com/office/officeart/2018/5/layout/IconCircleLabelList"/>
    <dgm:cxn modelId="{F3CABF73-787D-4931-9E69-6FE100347A29}" srcId="{881E985D-6E11-4C05-AFAD-F4F8CDF38D39}" destId="{16147A35-226B-4D1B-9A6E-BA1FABE0D104}" srcOrd="2" destOrd="0" parTransId="{8F7863B3-4853-4924-BAB4-E8D2BE0237B2}" sibTransId="{C7363B9D-681F-4520-844C-B1C6F1271882}"/>
    <dgm:cxn modelId="{BF0A8D92-3CE5-4F6A-9D8F-AC462D1EA668}" type="presOf" srcId="{65D3E1C5-7925-4EAA-A9E1-114FF8CB30A4}" destId="{FCF06A74-8249-4910-9B2B-F9C7AD361095}" srcOrd="0" destOrd="0" presId="urn:microsoft.com/office/officeart/2018/5/layout/IconCircleLabelList"/>
    <dgm:cxn modelId="{896D94AC-60A6-4B28-8308-E763ED536F5B}" srcId="{881E985D-6E11-4C05-AFAD-F4F8CDF38D39}" destId="{3FC1ED26-CE97-45E2-BB37-F9806E7CECE4}" srcOrd="1" destOrd="0" parTransId="{59978E66-693F-490F-83D0-A7FAEA769DD1}" sibTransId="{18D3FA41-32D3-464A-A7D1-A4806F8FFC26}"/>
    <dgm:cxn modelId="{2B8613B4-7723-4D38-8BBB-1335891A3D2E}" type="presOf" srcId="{16147A35-226B-4D1B-9A6E-BA1FABE0D104}" destId="{A6DC7C16-9562-40AA-9995-C4ECBEEDE30E}" srcOrd="0" destOrd="0" presId="urn:microsoft.com/office/officeart/2018/5/layout/IconCircleLabelList"/>
    <dgm:cxn modelId="{46EF47BE-C493-4D8D-9D35-630E23F7C868}" srcId="{881E985D-6E11-4C05-AFAD-F4F8CDF38D39}" destId="{65D3E1C5-7925-4EAA-A9E1-114FF8CB30A4}" srcOrd="4" destOrd="0" parTransId="{3FAF66EA-02A5-4841-9BEF-B5232B1DE56D}" sibTransId="{74CEB01D-0FE5-4AF1-8BB9-73DF9AD42E05}"/>
    <dgm:cxn modelId="{A6F603D6-0094-46F4-BDDB-D438A98FA4B5}" type="presOf" srcId="{9F4FAFCB-A1A5-4C4F-AE3F-8F7A4F87ECF0}" destId="{2EC22A04-DD60-4FA5-AA70-30E43FFFE44C}" srcOrd="0" destOrd="0" presId="urn:microsoft.com/office/officeart/2018/5/layout/IconCircleLabelList"/>
    <dgm:cxn modelId="{FEA538FB-421D-467A-9A5C-F9C7D7907894}" type="presOf" srcId="{3FC1ED26-CE97-45E2-BB37-F9806E7CECE4}" destId="{5B550628-E3C8-433C-9743-A229A3DB2BA5}" srcOrd="0" destOrd="0" presId="urn:microsoft.com/office/officeart/2018/5/layout/IconCircleLabelList"/>
    <dgm:cxn modelId="{0B2FD5DC-A4FA-4AB0-BBF2-660DA99C2D48}" type="presParOf" srcId="{E2D59FC2-9668-4C9B-8178-99EFDAE9A42B}" destId="{38915204-4A17-4341-BE98-91491C01F836}" srcOrd="0" destOrd="0" presId="urn:microsoft.com/office/officeart/2018/5/layout/IconCircleLabelList"/>
    <dgm:cxn modelId="{E3689180-97D4-4BA8-BF18-5C675F67EC68}" type="presParOf" srcId="{38915204-4A17-4341-BE98-91491C01F836}" destId="{0A57E9D3-04CF-4F38-873A-A16CFF85A76E}" srcOrd="0" destOrd="0" presId="urn:microsoft.com/office/officeart/2018/5/layout/IconCircleLabelList"/>
    <dgm:cxn modelId="{85E6F246-4166-46C1-B34A-F54403A36433}" type="presParOf" srcId="{38915204-4A17-4341-BE98-91491C01F836}" destId="{13994452-EDDD-45F0-8405-AAFA1DA66E71}" srcOrd="1" destOrd="0" presId="urn:microsoft.com/office/officeart/2018/5/layout/IconCircleLabelList"/>
    <dgm:cxn modelId="{9FC0A7E3-4630-416D-8E6E-BB9569F3F12F}" type="presParOf" srcId="{38915204-4A17-4341-BE98-91491C01F836}" destId="{896882AC-726D-4A6D-89B4-D63F9E498181}" srcOrd="2" destOrd="0" presId="urn:microsoft.com/office/officeart/2018/5/layout/IconCircleLabelList"/>
    <dgm:cxn modelId="{9935C70C-BA41-4548-990B-7A8F150D802E}" type="presParOf" srcId="{38915204-4A17-4341-BE98-91491C01F836}" destId="{A06963BD-EB60-43BC-BBE0-FF422CC074B3}" srcOrd="3" destOrd="0" presId="urn:microsoft.com/office/officeart/2018/5/layout/IconCircleLabelList"/>
    <dgm:cxn modelId="{8E6ACC09-7662-4121-B651-9427968B162B}" type="presParOf" srcId="{E2D59FC2-9668-4C9B-8178-99EFDAE9A42B}" destId="{DF5158E0-13B0-4E07-AD53-CBEB2DC7A2ED}" srcOrd="1" destOrd="0" presId="urn:microsoft.com/office/officeart/2018/5/layout/IconCircleLabelList"/>
    <dgm:cxn modelId="{F691737A-7040-4373-89BE-934DDC8E5D79}" type="presParOf" srcId="{E2D59FC2-9668-4C9B-8178-99EFDAE9A42B}" destId="{14A10B43-6F35-4296-BBB4-72D5ED5D3F3F}" srcOrd="2" destOrd="0" presId="urn:microsoft.com/office/officeart/2018/5/layout/IconCircleLabelList"/>
    <dgm:cxn modelId="{2B471F11-2A2B-48E7-8026-6A74A97D741C}" type="presParOf" srcId="{14A10B43-6F35-4296-BBB4-72D5ED5D3F3F}" destId="{7289FA3C-8C0F-4163-8E2E-7A405791DF1F}" srcOrd="0" destOrd="0" presId="urn:microsoft.com/office/officeart/2018/5/layout/IconCircleLabelList"/>
    <dgm:cxn modelId="{3AF29BB6-103C-45E1-9B21-A4D523ADB6FD}" type="presParOf" srcId="{14A10B43-6F35-4296-BBB4-72D5ED5D3F3F}" destId="{544208FE-29B0-499B-BE20-BDF76ABDD072}" srcOrd="1" destOrd="0" presId="urn:microsoft.com/office/officeart/2018/5/layout/IconCircleLabelList"/>
    <dgm:cxn modelId="{008946C7-550E-468F-807F-8B50CA1373F4}" type="presParOf" srcId="{14A10B43-6F35-4296-BBB4-72D5ED5D3F3F}" destId="{85D32586-5828-4E27-8DBB-DBC2AD22625E}" srcOrd="2" destOrd="0" presId="urn:microsoft.com/office/officeart/2018/5/layout/IconCircleLabelList"/>
    <dgm:cxn modelId="{823F10DC-BE09-4BA3-9909-9E6E45D721E4}" type="presParOf" srcId="{14A10B43-6F35-4296-BBB4-72D5ED5D3F3F}" destId="{5B550628-E3C8-433C-9743-A229A3DB2BA5}" srcOrd="3" destOrd="0" presId="urn:microsoft.com/office/officeart/2018/5/layout/IconCircleLabelList"/>
    <dgm:cxn modelId="{2454B02A-A12B-428C-A96A-86AE8CD23C6D}" type="presParOf" srcId="{E2D59FC2-9668-4C9B-8178-99EFDAE9A42B}" destId="{6C0479B5-27C0-4F57-BC64-BA209F1C1E44}" srcOrd="3" destOrd="0" presId="urn:microsoft.com/office/officeart/2018/5/layout/IconCircleLabelList"/>
    <dgm:cxn modelId="{43D10004-5B18-4BBC-99FB-713076041CC4}" type="presParOf" srcId="{E2D59FC2-9668-4C9B-8178-99EFDAE9A42B}" destId="{8B1ED323-FE60-483A-901B-A66278392F79}" srcOrd="4" destOrd="0" presId="urn:microsoft.com/office/officeart/2018/5/layout/IconCircleLabelList"/>
    <dgm:cxn modelId="{902AE63D-0D50-4627-B396-3952B8C8371D}" type="presParOf" srcId="{8B1ED323-FE60-483A-901B-A66278392F79}" destId="{D703CAD6-7E74-403E-8432-114E3AD1B3BC}" srcOrd="0" destOrd="0" presId="urn:microsoft.com/office/officeart/2018/5/layout/IconCircleLabelList"/>
    <dgm:cxn modelId="{381B113D-F780-4F6C-9215-00EF173C7CB3}" type="presParOf" srcId="{8B1ED323-FE60-483A-901B-A66278392F79}" destId="{FC3DBFBD-B9B5-4569-A7FA-DF0E2489A682}" srcOrd="1" destOrd="0" presId="urn:microsoft.com/office/officeart/2018/5/layout/IconCircleLabelList"/>
    <dgm:cxn modelId="{92FE7855-9CD0-4DC1-9E1C-DF75EED99CDA}" type="presParOf" srcId="{8B1ED323-FE60-483A-901B-A66278392F79}" destId="{A5F62658-DA40-423E-8509-848BBAEA9510}" srcOrd="2" destOrd="0" presId="urn:microsoft.com/office/officeart/2018/5/layout/IconCircleLabelList"/>
    <dgm:cxn modelId="{8FDAD8B0-4E48-4749-A263-1A53BB971A73}" type="presParOf" srcId="{8B1ED323-FE60-483A-901B-A66278392F79}" destId="{A6DC7C16-9562-40AA-9995-C4ECBEEDE30E}" srcOrd="3" destOrd="0" presId="urn:microsoft.com/office/officeart/2018/5/layout/IconCircleLabelList"/>
    <dgm:cxn modelId="{EC4932CD-E6E4-4102-AFE8-5F47B31092B7}" type="presParOf" srcId="{E2D59FC2-9668-4C9B-8178-99EFDAE9A42B}" destId="{FF2EB14A-B271-4132-930D-6A9101D0845D}" srcOrd="5" destOrd="0" presId="urn:microsoft.com/office/officeart/2018/5/layout/IconCircleLabelList"/>
    <dgm:cxn modelId="{16073A66-4235-48BC-A5E7-C3C3BEC95482}" type="presParOf" srcId="{E2D59FC2-9668-4C9B-8178-99EFDAE9A42B}" destId="{2F700DA2-C0F7-4C64-9F39-B5C2B7A8D037}" srcOrd="6" destOrd="0" presId="urn:microsoft.com/office/officeart/2018/5/layout/IconCircleLabelList"/>
    <dgm:cxn modelId="{B9E5D111-A313-4B31-A468-01ABA9F80351}" type="presParOf" srcId="{2F700DA2-C0F7-4C64-9F39-B5C2B7A8D037}" destId="{128B21D2-A8E9-4030-9009-472CF75F7EE1}" srcOrd="0" destOrd="0" presId="urn:microsoft.com/office/officeart/2018/5/layout/IconCircleLabelList"/>
    <dgm:cxn modelId="{D5504D8C-3C52-4F66-B410-0396BA9ED8B3}" type="presParOf" srcId="{2F700DA2-C0F7-4C64-9F39-B5C2B7A8D037}" destId="{4F130884-8088-4E8E-9566-FCF5C4A12863}" srcOrd="1" destOrd="0" presId="urn:microsoft.com/office/officeart/2018/5/layout/IconCircleLabelList"/>
    <dgm:cxn modelId="{6BE12DD2-1509-4839-B3B3-26F488AAB779}" type="presParOf" srcId="{2F700DA2-C0F7-4C64-9F39-B5C2B7A8D037}" destId="{9BB3ED90-0A64-4A8F-8D33-ECE733A36322}" srcOrd="2" destOrd="0" presId="urn:microsoft.com/office/officeart/2018/5/layout/IconCircleLabelList"/>
    <dgm:cxn modelId="{E20910D7-3F7B-426D-BFF3-CC012E121026}" type="presParOf" srcId="{2F700DA2-C0F7-4C64-9F39-B5C2B7A8D037}" destId="{2EC22A04-DD60-4FA5-AA70-30E43FFFE44C}" srcOrd="3" destOrd="0" presId="urn:microsoft.com/office/officeart/2018/5/layout/IconCircleLabelList"/>
    <dgm:cxn modelId="{85E23731-CE92-436D-8BFC-2C5EE9C0107A}" type="presParOf" srcId="{E2D59FC2-9668-4C9B-8178-99EFDAE9A42B}" destId="{768100DB-2347-4C67-8C29-6C2FBF91A0EA}" srcOrd="7" destOrd="0" presId="urn:microsoft.com/office/officeart/2018/5/layout/IconCircleLabelList"/>
    <dgm:cxn modelId="{B218049B-D317-46AB-B0AF-883E752D7CC1}" type="presParOf" srcId="{E2D59FC2-9668-4C9B-8178-99EFDAE9A42B}" destId="{A07A896A-720E-4EDE-8275-4EAC6EA3904E}" srcOrd="8" destOrd="0" presId="urn:microsoft.com/office/officeart/2018/5/layout/IconCircleLabelList"/>
    <dgm:cxn modelId="{DA5B2B65-641F-4FCD-AADE-EF84C89FF926}" type="presParOf" srcId="{A07A896A-720E-4EDE-8275-4EAC6EA3904E}" destId="{56D7B5EA-F859-4C1E-A700-53464021ED6E}" srcOrd="0" destOrd="0" presId="urn:microsoft.com/office/officeart/2018/5/layout/IconCircleLabelList"/>
    <dgm:cxn modelId="{B6D77C4E-D17D-46E2-8DFE-0B521EFCDE30}" type="presParOf" srcId="{A07A896A-720E-4EDE-8275-4EAC6EA3904E}" destId="{67CD4D10-95F3-4FF6-BC3C-952D20CB4A61}" srcOrd="1" destOrd="0" presId="urn:microsoft.com/office/officeart/2018/5/layout/IconCircleLabelList"/>
    <dgm:cxn modelId="{4CF0803F-BA4E-4E76-9292-6F74530A2E72}" type="presParOf" srcId="{A07A896A-720E-4EDE-8275-4EAC6EA3904E}" destId="{8AC3D40B-BF95-4A80-88D6-4926B21644C7}" srcOrd="2" destOrd="0" presId="urn:microsoft.com/office/officeart/2018/5/layout/IconCircleLabelList"/>
    <dgm:cxn modelId="{C23C47EF-EE96-4910-ABF3-0C73FF6013D1}" type="presParOf" srcId="{A07A896A-720E-4EDE-8275-4EAC6EA3904E}" destId="{FCF06A74-8249-4910-9B2B-F9C7AD36109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7E9D3-04CF-4F38-873A-A16CFF85A76E}">
      <dsp:nvSpPr>
        <dsp:cNvPr id="0" name=""/>
        <dsp:cNvSpPr/>
      </dsp:nvSpPr>
      <dsp:spPr>
        <a:xfrm>
          <a:off x="383550" y="54864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994452-EDDD-45F0-8405-AAFA1DA66E71}">
      <dsp:nvSpPr>
        <dsp:cNvPr id="0" name=""/>
        <dsp:cNvSpPr/>
      </dsp:nvSpPr>
      <dsp:spPr>
        <a:xfrm>
          <a:off x="617550" y="78264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6963BD-EB60-43BC-BBE0-FF422CC074B3}">
      <dsp:nvSpPr>
        <dsp:cNvPr id="0" name=""/>
        <dsp:cNvSpPr/>
      </dsp:nvSpPr>
      <dsp:spPr>
        <a:xfrm>
          <a:off x="32550" y="19886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Contexte</a:t>
          </a:r>
          <a:endParaRPr lang="en-US" sz="1700" kern="1200"/>
        </a:p>
      </dsp:txBody>
      <dsp:txXfrm>
        <a:off x="32550" y="1988644"/>
        <a:ext cx="1800000" cy="720000"/>
      </dsp:txXfrm>
    </dsp:sp>
    <dsp:sp modelId="{7289FA3C-8C0F-4163-8E2E-7A405791DF1F}">
      <dsp:nvSpPr>
        <dsp:cNvPr id="0" name=""/>
        <dsp:cNvSpPr/>
      </dsp:nvSpPr>
      <dsp:spPr>
        <a:xfrm>
          <a:off x="2498550" y="54864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4208FE-29B0-499B-BE20-BDF76ABDD072}">
      <dsp:nvSpPr>
        <dsp:cNvPr id="0" name=""/>
        <dsp:cNvSpPr/>
      </dsp:nvSpPr>
      <dsp:spPr>
        <a:xfrm>
          <a:off x="2732550" y="782644"/>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550628-E3C8-433C-9743-A229A3DB2BA5}">
      <dsp:nvSpPr>
        <dsp:cNvPr id="0" name=""/>
        <dsp:cNvSpPr/>
      </dsp:nvSpPr>
      <dsp:spPr>
        <a:xfrm>
          <a:off x="2147550" y="19886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Tâche </a:t>
          </a:r>
          <a:endParaRPr lang="en-US" sz="1700" kern="1200"/>
        </a:p>
      </dsp:txBody>
      <dsp:txXfrm>
        <a:off x="2147550" y="1988644"/>
        <a:ext cx="1800000" cy="720000"/>
      </dsp:txXfrm>
    </dsp:sp>
    <dsp:sp modelId="{D703CAD6-7E74-403E-8432-114E3AD1B3BC}">
      <dsp:nvSpPr>
        <dsp:cNvPr id="0" name=""/>
        <dsp:cNvSpPr/>
      </dsp:nvSpPr>
      <dsp:spPr>
        <a:xfrm>
          <a:off x="4613550" y="54864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3DBFBD-B9B5-4569-A7FA-DF0E2489A682}">
      <dsp:nvSpPr>
        <dsp:cNvPr id="0" name=""/>
        <dsp:cNvSpPr/>
      </dsp:nvSpPr>
      <dsp:spPr>
        <a:xfrm>
          <a:off x="4847550" y="782644"/>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DC7C16-9562-40AA-9995-C4ECBEEDE30E}">
      <dsp:nvSpPr>
        <dsp:cNvPr id="0" name=""/>
        <dsp:cNvSpPr/>
      </dsp:nvSpPr>
      <dsp:spPr>
        <a:xfrm>
          <a:off x="4262550" y="19886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Contraintes </a:t>
          </a:r>
          <a:endParaRPr lang="en-US" sz="1700" kern="1200"/>
        </a:p>
      </dsp:txBody>
      <dsp:txXfrm>
        <a:off x="4262550" y="1988644"/>
        <a:ext cx="1800000" cy="720000"/>
      </dsp:txXfrm>
    </dsp:sp>
    <dsp:sp modelId="{128B21D2-A8E9-4030-9009-472CF75F7EE1}">
      <dsp:nvSpPr>
        <dsp:cNvPr id="0" name=""/>
        <dsp:cNvSpPr/>
      </dsp:nvSpPr>
      <dsp:spPr>
        <a:xfrm>
          <a:off x="6728550" y="54864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130884-8088-4E8E-9566-FCF5C4A12863}">
      <dsp:nvSpPr>
        <dsp:cNvPr id="0" name=""/>
        <dsp:cNvSpPr/>
      </dsp:nvSpPr>
      <dsp:spPr>
        <a:xfrm>
          <a:off x="6962550" y="782644"/>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C22A04-DD60-4FA5-AA70-30E43FFFE44C}">
      <dsp:nvSpPr>
        <dsp:cNvPr id="0" name=""/>
        <dsp:cNvSpPr/>
      </dsp:nvSpPr>
      <dsp:spPr>
        <a:xfrm>
          <a:off x="6377550" y="19886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Format attendu</a:t>
          </a:r>
          <a:r>
            <a:rPr lang="en-US" sz="1700" kern="1200"/>
            <a:t> </a:t>
          </a:r>
        </a:p>
      </dsp:txBody>
      <dsp:txXfrm>
        <a:off x="6377550" y="1988644"/>
        <a:ext cx="1800000" cy="720000"/>
      </dsp:txXfrm>
    </dsp:sp>
    <dsp:sp modelId="{56D7B5EA-F859-4C1E-A700-53464021ED6E}">
      <dsp:nvSpPr>
        <dsp:cNvPr id="0" name=""/>
        <dsp:cNvSpPr/>
      </dsp:nvSpPr>
      <dsp:spPr>
        <a:xfrm>
          <a:off x="8843550" y="54864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CD4D10-95F3-4FF6-BC3C-952D20CB4A61}">
      <dsp:nvSpPr>
        <dsp:cNvPr id="0" name=""/>
        <dsp:cNvSpPr/>
      </dsp:nvSpPr>
      <dsp:spPr>
        <a:xfrm>
          <a:off x="9077550" y="782644"/>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F06A74-8249-4910-9B2B-F9C7AD361095}">
      <dsp:nvSpPr>
        <dsp:cNvPr id="0" name=""/>
        <dsp:cNvSpPr/>
      </dsp:nvSpPr>
      <dsp:spPr>
        <a:xfrm>
          <a:off x="8492550" y="198864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b="1" kern="1200"/>
            <a:t>Vérifier, tester, affiner </a:t>
          </a:r>
          <a:endParaRPr lang="en-US" sz="1700" kern="1200"/>
        </a:p>
      </dsp:txBody>
      <dsp:txXfrm>
        <a:off x="8492550" y="1988644"/>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0.81593</cdr:x>
      <cdr:y>0.30901</cdr:y>
    </cdr:from>
    <cdr:to>
      <cdr:x>0.92655</cdr:x>
      <cdr:y>0.41026</cdr:y>
    </cdr:to>
    <cdr:sp macro="" textlink="">
      <cdr:nvSpPr>
        <cdr:cNvPr id="2" name="ZoneTexte 1">
          <a:extLst xmlns:a="http://schemas.openxmlformats.org/drawingml/2006/main">
            <a:ext uri="{FF2B5EF4-FFF2-40B4-BE49-F238E27FC236}">
              <a16:creationId xmlns:a16="http://schemas.microsoft.com/office/drawing/2014/main" id="{AC6EE867-C636-29E7-96B6-5C82425D4E62}"/>
            </a:ext>
          </a:extLst>
        </cdr:cNvPr>
        <cdr:cNvSpPr txBox="1"/>
      </cdr:nvSpPr>
      <cdr:spPr>
        <a:xfrm xmlns:a="http://schemas.openxmlformats.org/drawingml/2006/main">
          <a:off x="6863505" y="1745438"/>
          <a:ext cx="930522" cy="5719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l-PL" sz="3200" b="1" kern="1200" dirty="0">
              <a:solidFill>
                <a:srgbClr val="E85256"/>
              </a:solidFill>
            </a:rPr>
            <a:t>64</a:t>
          </a:r>
          <a:r>
            <a:rPr lang="fr-BE" sz="3200" b="1" kern="1200" dirty="0">
              <a:solidFill>
                <a:srgbClr val="E85256"/>
              </a:solidFill>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1DB1A-1487-4B83-A39D-5D63D56D68D5}" type="datetimeFigureOut">
              <a:rPr lang="fr-BE" smtClean="0"/>
              <a:t>02-05-25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C77109-AC09-4AC7-BB90-A387029362F1}" type="slidenum">
              <a:rPr lang="fr-BE" smtClean="0"/>
              <a:t>‹N°›</a:t>
            </a:fld>
            <a:endParaRPr lang="fr-BE"/>
          </a:p>
        </p:txBody>
      </p:sp>
    </p:spTree>
    <p:extLst>
      <p:ext uri="{BB962C8B-B14F-4D97-AF65-F5344CB8AC3E}">
        <p14:creationId xmlns:p14="http://schemas.microsoft.com/office/powerpoint/2010/main" val="342158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2</a:t>
            </a:fld>
            <a:endParaRPr lang="fr-BE"/>
          </a:p>
        </p:txBody>
      </p:sp>
    </p:spTree>
    <p:extLst>
      <p:ext uri="{BB962C8B-B14F-4D97-AF65-F5344CB8AC3E}">
        <p14:creationId xmlns:p14="http://schemas.microsoft.com/office/powerpoint/2010/main" val="349886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3</a:t>
            </a:fld>
            <a:endParaRPr lang="fr-BE"/>
          </a:p>
        </p:txBody>
      </p:sp>
    </p:spTree>
    <p:extLst>
      <p:ext uri="{BB962C8B-B14F-4D97-AF65-F5344CB8AC3E}">
        <p14:creationId xmlns:p14="http://schemas.microsoft.com/office/powerpoint/2010/main" val="3005329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4</a:t>
            </a:fld>
            <a:endParaRPr lang="fr-BE"/>
          </a:p>
        </p:txBody>
      </p:sp>
    </p:spTree>
    <p:extLst>
      <p:ext uri="{BB962C8B-B14F-4D97-AF65-F5344CB8AC3E}">
        <p14:creationId xmlns:p14="http://schemas.microsoft.com/office/powerpoint/2010/main" val="42180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5</a:t>
            </a:fld>
            <a:endParaRPr lang="fr-BE"/>
          </a:p>
        </p:txBody>
      </p:sp>
    </p:spTree>
    <p:extLst>
      <p:ext uri="{BB962C8B-B14F-4D97-AF65-F5344CB8AC3E}">
        <p14:creationId xmlns:p14="http://schemas.microsoft.com/office/powerpoint/2010/main" val="1022017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6</a:t>
            </a:fld>
            <a:endParaRPr lang="fr-BE"/>
          </a:p>
        </p:txBody>
      </p:sp>
    </p:spTree>
    <p:extLst>
      <p:ext uri="{BB962C8B-B14F-4D97-AF65-F5344CB8AC3E}">
        <p14:creationId xmlns:p14="http://schemas.microsoft.com/office/powerpoint/2010/main" val="2573178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7</a:t>
            </a:fld>
            <a:endParaRPr lang="fr-BE"/>
          </a:p>
        </p:txBody>
      </p:sp>
    </p:spTree>
    <p:extLst>
      <p:ext uri="{BB962C8B-B14F-4D97-AF65-F5344CB8AC3E}">
        <p14:creationId xmlns:p14="http://schemas.microsoft.com/office/powerpoint/2010/main" val="2997959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01519-2BE1-3142-8170-A2499D0F346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3D1160-5520-4068-9809-9C31188353C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84E6F39-16D1-11A4-0CD6-9ADF64277963}"/>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09E821A8-2973-B535-DDED-0811ACDF2637}"/>
              </a:ext>
            </a:extLst>
          </p:cNvPr>
          <p:cNvSpPr>
            <a:spLocks noGrp="1"/>
          </p:cNvSpPr>
          <p:nvPr>
            <p:ph type="sldNum" sz="quarter" idx="5"/>
          </p:nvPr>
        </p:nvSpPr>
        <p:spPr/>
        <p:txBody>
          <a:bodyPr/>
          <a:lstStyle/>
          <a:p>
            <a:fld id="{8EC77109-AC09-4AC7-BB90-A387029362F1}" type="slidenum">
              <a:rPr lang="fr-BE" smtClean="0"/>
              <a:t>8</a:t>
            </a:fld>
            <a:endParaRPr lang="fr-BE"/>
          </a:p>
        </p:txBody>
      </p:sp>
    </p:spTree>
    <p:extLst>
      <p:ext uri="{BB962C8B-B14F-4D97-AF65-F5344CB8AC3E}">
        <p14:creationId xmlns:p14="http://schemas.microsoft.com/office/powerpoint/2010/main" val="1954897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10</a:t>
            </a:fld>
            <a:endParaRPr lang="fr-BE"/>
          </a:p>
        </p:txBody>
      </p:sp>
    </p:spTree>
    <p:extLst>
      <p:ext uri="{BB962C8B-B14F-4D97-AF65-F5344CB8AC3E}">
        <p14:creationId xmlns:p14="http://schemas.microsoft.com/office/powerpoint/2010/main" val="232383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96421-580A-8E58-8687-054D65AE8B1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A1C9E5-E879-8CB8-8714-594DA87B96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CE1135-6886-9EC0-EE63-C3EDE03469D1}"/>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1F2E93C6-95BC-BC44-0937-26116BBA99E3}"/>
              </a:ext>
            </a:extLst>
          </p:cNvPr>
          <p:cNvSpPr>
            <a:spLocks noGrp="1"/>
          </p:cNvSpPr>
          <p:nvPr>
            <p:ph type="sldNum" sz="quarter" idx="5"/>
          </p:nvPr>
        </p:nvSpPr>
        <p:spPr/>
        <p:txBody>
          <a:bodyPr/>
          <a:lstStyle/>
          <a:p>
            <a:fld id="{8EC77109-AC09-4AC7-BB90-A387029362F1}" type="slidenum">
              <a:rPr lang="fr-BE" smtClean="0"/>
              <a:t>13</a:t>
            </a:fld>
            <a:endParaRPr lang="fr-BE"/>
          </a:p>
        </p:txBody>
      </p:sp>
    </p:spTree>
    <p:extLst>
      <p:ext uri="{BB962C8B-B14F-4D97-AF65-F5344CB8AC3E}">
        <p14:creationId xmlns:p14="http://schemas.microsoft.com/office/powerpoint/2010/main" val="4134593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16</a:t>
            </a:fld>
            <a:endParaRPr lang="fr-BE"/>
          </a:p>
        </p:txBody>
      </p:sp>
    </p:spTree>
    <p:extLst>
      <p:ext uri="{BB962C8B-B14F-4D97-AF65-F5344CB8AC3E}">
        <p14:creationId xmlns:p14="http://schemas.microsoft.com/office/powerpoint/2010/main" val="358344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FD947-6A71-33E9-865E-65710A92A9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93B6DC-B878-6293-1E57-D55AF1D846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628099-69DA-82BE-28E9-2AD434BA30B7}"/>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61F23444-7952-3AD0-6756-0A9299E5E4FA}"/>
              </a:ext>
            </a:extLst>
          </p:cNvPr>
          <p:cNvSpPr>
            <a:spLocks noGrp="1"/>
          </p:cNvSpPr>
          <p:nvPr>
            <p:ph type="sldNum" sz="quarter" idx="5"/>
          </p:nvPr>
        </p:nvSpPr>
        <p:spPr/>
        <p:txBody>
          <a:bodyPr/>
          <a:lstStyle/>
          <a:p>
            <a:fld id="{8EC77109-AC09-4AC7-BB90-A387029362F1}" type="slidenum">
              <a:rPr lang="fr-BE" smtClean="0"/>
              <a:t>17</a:t>
            </a:fld>
            <a:endParaRPr lang="fr-BE"/>
          </a:p>
        </p:txBody>
      </p:sp>
    </p:spTree>
    <p:extLst>
      <p:ext uri="{BB962C8B-B14F-4D97-AF65-F5344CB8AC3E}">
        <p14:creationId xmlns:p14="http://schemas.microsoft.com/office/powerpoint/2010/main" val="1583260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A4687-52A4-C4DD-A01D-41CE786898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B9806E-E36D-2AEE-3A4F-5AA7B64D05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D38EBA-FE20-92A7-45FC-D4110E89E9D6}"/>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6ADB52D6-93FC-954B-3322-CFB68A900A88}"/>
              </a:ext>
            </a:extLst>
          </p:cNvPr>
          <p:cNvSpPr>
            <a:spLocks noGrp="1"/>
          </p:cNvSpPr>
          <p:nvPr>
            <p:ph type="sldNum" sz="quarter" idx="5"/>
          </p:nvPr>
        </p:nvSpPr>
        <p:spPr/>
        <p:txBody>
          <a:bodyPr/>
          <a:lstStyle/>
          <a:p>
            <a:fld id="{8EC77109-AC09-4AC7-BB90-A387029362F1}" type="slidenum">
              <a:rPr lang="fr-BE" smtClean="0"/>
              <a:t>25</a:t>
            </a:fld>
            <a:endParaRPr lang="fr-BE"/>
          </a:p>
        </p:txBody>
      </p:sp>
    </p:spTree>
    <p:extLst>
      <p:ext uri="{BB962C8B-B14F-4D97-AF65-F5344CB8AC3E}">
        <p14:creationId xmlns:p14="http://schemas.microsoft.com/office/powerpoint/2010/main" val="2654545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endParaRPr lang="pl-PL"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26</a:t>
            </a:fld>
            <a:endParaRPr lang="fr-BE"/>
          </a:p>
        </p:txBody>
      </p:sp>
    </p:spTree>
    <p:extLst>
      <p:ext uri="{BB962C8B-B14F-4D97-AF65-F5344CB8AC3E}">
        <p14:creationId xmlns:p14="http://schemas.microsoft.com/office/powerpoint/2010/main" val="2850006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54D95-EDDF-1E15-BBC2-271C5C5A48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6E4BFE-C3EB-7341-1C48-D52C8E953F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DBC7D23-3406-A3D3-AD95-F52292EF1A81}"/>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73C61542-2B4B-61EE-FB78-5EB6BF821C45}"/>
              </a:ext>
            </a:extLst>
          </p:cNvPr>
          <p:cNvSpPr>
            <a:spLocks noGrp="1"/>
          </p:cNvSpPr>
          <p:nvPr>
            <p:ph type="sldNum" sz="quarter" idx="5"/>
          </p:nvPr>
        </p:nvSpPr>
        <p:spPr/>
        <p:txBody>
          <a:bodyPr/>
          <a:lstStyle/>
          <a:p>
            <a:fld id="{8EC77109-AC09-4AC7-BB90-A387029362F1}" type="slidenum">
              <a:rPr lang="fr-BE" smtClean="0"/>
              <a:t>34</a:t>
            </a:fld>
            <a:endParaRPr lang="fr-BE"/>
          </a:p>
        </p:txBody>
      </p:sp>
    </p:spTree>
    <p:extLst>
      <p:ext uri="{BB962C8B-B14F-4D97-AF65-F5344CB8AC3E}">
        <p14:creationId xmlns:p14="http://schemas.microsoft.com/office/powerpoint/2010/main" val="959711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35</a:t>
            </a:fld>
            <a:endParaRPr lang="fr-BE"/>
          </a:p>
        </p:txBody>
      </p:sp>
    </p:spTree>
    <p:extLst>
      <p:ext uri="{BB962C8B-B14F-4D97-AF65-F5344CB8AC3E}">
        <p14:creationId xmlns:p14="http://schemas.microsoft.com/office/powerpoint/2010/main" val="3952088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919A6-2C42-80E0-00B2-D1E470FAEE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718C631-A628-B913-3060-E8DE5183B61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033B90A-01F1-79C2-EA4E-BD9B1B324E3E}"/>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08EF2B8D-920F-3038-AE15-7B85A0B75D59}"/>
              </a:ext>
            </a:extLst>
          </p:cNvPr>
          <p:cNvSpPr>
            <a:spLocks noGrp="1"/>
          </p:cNvSpPr>
          <p:nvPr>
            <p:ph type="sldNum" sz="quarter" idx="5"/>
          </p:nvPr>
        </p:nvSpPr>
        <p:spPr/>
        <p:txBody>
          <a:bodyPr/>
          <a:lstStyle/>
          <a:p>
            <a:fld id="{8EC77109-AC09-4AC7-BB90-A387029362F1}" type="slidenum">
              <a:rPr lang="fr-BE" smtClean="0"/>
              <a:t>36</a:t>
            </a:fld>
            <a:endParaRPr lang="fr-BE"/>
          </a:p>
        </p:txBody>
      </p:sp>
    </p:spTree>
    <p:extLst>
      <p:ext uri="{BB962C8B-B14F-4D97-AF65-F5344CB8AC3E}">
        <p14:creationId xmlns:p14="http://schemas.microsoft.com/office/powerpoint/2010/main" val="2606389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D56E3-D838-E7BB-647E-EC5065370F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7C5A76-CA18-570B-A673-524920CC25C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F819A4D-2063-0D3E-1003-4882AE217CB9}"/>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5BEAD4BC-20DC-5076-C262-14974F3EFF00}"/>
              </a:ext>
            </a:extLst>
          </p:cNvPr>
          <p:cNvSpPr>
            <a:spLocks noGrp="1"/>
          </p:cNvSpPr>
          <p:nvPr>
            <p:ph type="sldNum" sz="quarter" idx="5"/>
          </p:nvPr>
        </p:nvSpPr>
        <p:spPr/>
        <p:txBody>
          <a:bodyPr/>
          <a:lstStyle/>
          <a:p>
            <a:fld id="{8EC77109-AC09-4AC7-BB90-A387029362F1}" type="slidenum">
              <a:rPr lang="fr-BE" smtClean="0"/>
              <a:t>37</a:t>
            </a:fld>
            <a:endParaRPr lang="fr-BE"/>
          </a:p>
        </p:txBody>
      </p:sp>
    </p:spTree>
    <p:extLst>
      <p:ext uri="{BB962C8B-B14F-4D97-AF65-F5344CB8AC3E}">
        <p14:creationId xmlns:p14="http://schemas.microsoft.com/office/powerpoint/2010/main" val="3723681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4647C-53F7-86EC-7D62-FD23E4BCC0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54AF98-570B-7FE3-5BF8-786FCF17E6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8E1BB57-A88E-6208-2C61-3F63138CA004}"/>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F033235B-1AA7-3B2D-C71A-9539BC2D54DF}"/>
              </a:ext>
            </a:extLst>
          </p:cNvPr>
          <p:cNvSpPr>
            <a:spLocks noGrp="1"/>
          </p:cNvSpPr>
          <p:nvPr>
            <p:ph type="sldNum" sz="quarter" idx="5"/>
          </p:nvPr>
        </p:nvSpPr>
        <p:spPr/>
        <p:txBody>
          <a:bodyPr/>
          <a:lstStyle/>
          <a:p>
            <a:fld id="{8EC77109-AC09-4AC7-BB90-A387029362F1}" type="slidenum">
              <a:rPr lang="fr-BE" smtClean="0"/>
              <a:t>38</a:t>
            </a:fld>
            <a:endParaRPr lang="fr-BE"/>
          </a:p>
        </p:txBody>
      </p:sp>
    </p:spTree>
    <p:extLst>
      <p:ext uri="{BB962C8B-B14F-4D97-AF65-F5344CB8AC3E}">
        <p14:creationId xmlns:p14="http://schemas.microsoft.com/office/powerpoint/2010/main" val="2680580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F991-FC10-2F50-C962-AD15210B52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69BB4E-8DFA-8798-9697-64C74CF61A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5BFA8E6-9800-9240-BDC8-DE80CFADA822}"/>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CA56F743-FECE-AB12-9655-E0F7F9B0CD10}"/>
              </a:ext>
            </a:extLst>
          </p:cNvPr>
          <p:cNvSpPr>
            <a:spLocks noGrp="1"/>
          </p:cNvSpPr>
          <p:nvPr>
            <p:ph type="sldNum" sz="quarter" idx="5"/>
          </p:nvPr>
        </p:nvSpPr>
        <p:spPr/>
        <p:txBody>
          <a:bodyPr/>
          <a:lstStyle/>
          <a:p>
            <a:fld id="{8EC77109-AC09-4AC7-BB90-A387029362F1}" type="slidenum">
              <a:rPr lang="fr-BE" smtClean="0"/>
              <a:t>39</a:t>
            </a:fld>
            <a:endParaRPr lang="fr-BE"/>
          </a:p>
        </p:txBody>
      </p:sp>
    </p:spTree>
    <p:extLst>
      <p:ext uri="{BB962C8B-B14F-4D97-AF65-F5344CB8AC3E}">
        <p14:creationId xmlns:p14="http://schemas.microsoft.com/office/powerpoint/2010/main" val="4251492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F412B-2F36-6DC0-841D-465784580F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54025C-62B8-9E4E-D9E2-DED407D8EE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3EA2CD-734A-AE3C-3E9E-12C7AC58D8E8}"/>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D95437C6-EBED-7FA9-5137-F451C7CBA2BA}"/>
              </a:ext>
            </a:extLst>
          </p:cNvPr>
          <p:cNvSpPr>
            <a:spLocks noGrp="1"/>
          </p:cNvSpPr>
          <p:nvPr>
            <p:ph type="sldNum" sz="quarter" idx="5"/>
          </p:nvPr>
        </p:nvSpPr>
        <p:spPr/>
        <p:txBody>
          <a:bodyPr/>
          <a:lstStyle/>
          <a:p>
            <a:fld id="{8EC77109-AC09-4AC7-BB90-A387029362F1}" type="slidenum">
              <a:rPr lang="fr-BE" smtClean="0"/>
              <a:t>40</a:t>
            </a:fld>
            <a:endParaRPr lang="fr-BE"/>
          </a:p>
        </p:txBody>
      </p:sp>
    </p:spTree>
    <p:extLst>
      <p:ext uri="{BB962C8B-B14F-4D97-AF65-F5344CB8AC3E}">
        <p14:creationId xmlns:p14="http://schemas.microsoft.com/office/powerpoint/2010/main" val="1284998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2853F-FF5E-E5B2-5B1A-686567EC0B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D30DCF-C308-0D06-6127-7F12520063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18B067-682A-A810-0CE2-062D595CF785}"/>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F52C8ED4-69E4-9189-5D74-EB65632A4F4C}"/>
              </a:ext>
            </a:extLst>
          </p:cNvPr>
          <p:cNvSpPr>
            <a:spLocks noGrp="1"/>
          </p:cNvSpPr>
          <p:nvPr>
            <p:ph type="sldNum" sz="quarter" idx="5"/>
          </p:nvPr>
        </p:nvSpPr>
        <p:spPr/>
        <p:txBody>
          <a:bodyPr/>
          <a:lstStyle/>
          <a:p>
            <a:fld id="{8EC77109-AC09-4AC7-BB90-A387029362F1}" type="slidenum">
              <a:rPr lang="fr-BE" smtClean="0"/>
              <a:t>44</a:t>
            </a:fld>
            <a:endParaRPr lang="fr-BE"/>
          </a:p>
        </p:txBody>
      </p:sp>
    </p:spTree>
    <p:extLst>
      <p:ext uri="{BB962C8B-B14F-4D97-AF65-F5344CB8AC3E}">
        <p14:creationId xmlns:p14="http://schemas.microsoft.com/office/powerpoint/2010/main" val="2719109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45</a:t>
            </a:fld>
            <a:endParaRPr lang="fr-BE"/>
          </a:p>
        </p:txBody>
      </p:sp>
    </p:spTree>
    <p:extLst>
      <p:ext uri="{BB962C8B-B14F-4D97-AF65-F5344CB8AC3E}">
        <p14:creationId xmlns:p14="http://schemas.microsoft.com/office/powerpoint/2010/main" val="1521956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CC5B8-14CC-4458-B280-ACEE6A9D94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B79B94-669A-4C70-F811-EDA662000F9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8CE128A-AF2F-B030-DB79-4544E2BB2E17}"/>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93C40E6C-643B-799C-F6A2-F958B2A7244B}"/>
              </a:ext>
            </a:extLst>
          </p:cNvPr>
          <p:cNvSpPr>
            <a:spLocks noGrp="1"/>
          </p:cNvSpPr>
          <p:nvPr>
            <p:ph type="sldNum" sz="quarter" idx="5"/>
          </p:nvPr>
        </p:nvSpPr>
        <p:spPr/>
        <p:txBody>
          <a:bodyPr/>
          <a:lstStyle/>
          <a:p>
            <a:fld id="{8EC77109-AC09-4AC7-BB90-A387029362F1}" type="slidenum">
              <a:rPr lang="fr-BE" smtClean="0"/>
              <a:t>46</a:t>
            </a:fld>
            <a:endParaRPr lang="fr-BE"/>
          </a:p>
        </p:txBody>
      </p:sp>
    </p:spTree>
    <p:extLst>
      <p:ext uri="{BB962C8B-B14F-4D97-AF65-F5344CB8AC3E}">
        <p14:creationId xmlns:p14="http://schemas.microsoft.com/office/powerpoint/2010/main" val="2765248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2855E802-52EC-314C-7F66-BC8DBC7B33F9}"/>
            </a:ext>
          </a:extLst>
        </p:cNvPr>
        <p:cNvGrpSpPr/>
        <p:nvPr/>
      </p:nvGrpSpPr>
      <p:grpSpPr>
        <a:xfrm>
          <a:off x="0" y="0"/>
          <a:ext cx="0" cy="0"/>
          <a:chOff x="0" y="0"/>
          <a:chExt cx="0" cy="0"/>
        </a:xfrm>
      </p:grpSpPr>
      <p:sp>
        <p:nvSpPr>
          <p:cNvPr id="135" name="Google Shape;135;p3:notes">
            <a:extLst>
              <a:ext uri="{FF2B5EF4-FFF2-40B4-BE49-F238E27FC236}">
                <a16:creationId xmlns:a16="http://schemas.microsoft.com/office/drawing/2014/main" id="{22EEBBBB-6AAB-EC29-A063-1B04A3AD36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a:p>
        </p:txBody>
      </p:sp>
      <p:sp>
        <p:nvSpPr>
          <p:cNvPr id="136" name="Google Shape;136;p3:notes">
            <a:extLst>
              <a:ext uri="{FF2B5EF4-FFF2-40B4-BE49-F238E27FC236}">
                <a16:creationId xmlns:a16="http://schemas.microsoft.com/office/drawing/2014/main" id="{4EDE74D6-5997-B9E6-4125-6E95086D1C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3608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1404C-3F41-4B59-0A3C-DFBD44DDAE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68E252-6BC8-D594-58F7-41ACCB3AEC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DD672F-3CB1-CAFE-4C39-402E74C67AA1}"/>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A0650C30-6D43-E259-3592-20A797BEE295}"/>
              </a:ext>
            </a:extLst>
          </p:cNvPr>
          <p:cNvSpPr>
            <a:spLocks noGrp="1"/>
          </p:cNvSpPr>
          <p:nvPr>
            <p:ph type="sldNum" sz="quarter" idx="5"/>
          </p:nvPr>
        </p:nvSpPr>
        <p:spPr/>
        <p:txBody>
          <a:bodyPr/>
          <a:lstStyle/>
          <a:p>
            <a:fld id="{8EC77109-AC09-4AC7-BB90-A387029362F1}" type="slidenum">
              <a:rPr lang="fr-BE" smtClean="0"/>
              <a:t>50</a:t>
            </a:fld>
            <a:endParaRPr lang="fr-BE"/>
          </a:p>
        </p:txBody>
      </p:sp>
    </p:spTree>
    <p:extLst>
      <p:ext uri="{BB962C8B-B14F-4D97-AF65-F5344CB8AC3E}">
        <p14:creationId xmlns:p14="http://schemas.microsoft.com/office/powerpoint/2010/main" val="73082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2ADE7-6E96-AA1E-A0C4-3F81820DF9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D37582-B0A6-FB3A-F203-F613B59553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601344D-0A7F-C0B4-C32E-1DFC0C435C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Espace réservé du numéro de diapositive 3">
            <a:extLst>
              <a:ext uri="{FF2B5EF4-FFF2-40B4-BE49-F238E27FC236}">
                <a16:creationId xmlns:a16="http://schemas.microsoft.com/office/drawing/2014/main" id="{645FD234-B336-8895-236D-EDFAD34D7915}"/>
              </a:ext>
            </a:extLst>
          </p:cNvPr>
          <p:cNvSpPr>
            <a:spLocks noGrp="1"/>
          </p:cNvSpPr>
          <p:nvPr>
            <p:ph type="sldNum" sz="quarter" idx="5"/>
          </p:nvPr>
        </p:nvSpPr>
        <p:spPr/>
        <p:txBody>
          <a:bodyPr/>
          <a:lstStyle/>
          <a:p>
            <a:fld id="{8EC77109-AC09-4AC7-BB90-A387029362F1}" type="slidenum">
              <a:rPr lang="fr-BE" smtClean="0"/>
              <a:t>52</a:t>
            </a:fld>
            <a:endParaRPr lang="fr-BE"/>
          </a:p>
        </p:txBody>
      </p:sp>
    </p:spTree>
    <p:extLst>
      <p:ext uri="{BB962C8B-B14F-4D97-AF65-F5344CB8AC3E}">
        <p14:creationId xmlns:p14="http://schemas.microsoft.com/office/powerpoint/2010/main" val="4248573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EC77109-AC09-4AC7-BB90-A387029362F1}" type="slidenum">
              <a:rPr lang="fr-BE" smtClean="0"/>
              <a:t>54</a:t>
            </a:fld>
            <a:endParaRPr lang="fr-BE"/>
          </a:p>
        </p:txBody>
      </p:sp>
    </p:spTree>
    <p:extLst>
      <p:ext uri="{BB962C8B-B14F-4D97-AF65-F5344CB8AC3E}">
        <p14:creationId xmlns:p14="http://schemas.microsoft.com/office/powerpoint/2010/main" val="1589440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3064F8C6-B421-014D-AEB1-93CD78D53C75}" type="datetime1">
              <a:rPr lang="fr-BE" smtClean="0"/>
              <a:t>02-05-25</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219326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65001171-D28B-844D-BB61-4BADE2F0F595}" type="datetime1">
              <a:rPr lang="fr-BE" smtClean="0"/>
              <a:t>02-05-25</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3607641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238990DC-D635-7C43-A113-F308398FB4D5}" type="datetime1">
              <a:rPr lang="fr-BE" smtClean="0"/>
              <a:t>02-05-25</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94208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02100DD8-68C4-1140-90E2-FDA36BC526FA}" type="datetime1">
              <a:rPr lang="fr-BE" smtClean="0"/>
              <a:t>02-05-25</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2811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FB6FFEEC-F10C-0246-AD61-0C90A3F6EA4C}" type="datetime1">
              <a:rPr lang="fr-BE" smtClean="0"/>
              <a:t>02-05-25</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2578958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E418A1CF-EA5F-1C40-83FB-3ABFA9BC4A67}" type="datetime1">
              <a:rPr lang="fr-BE" smtClean="0"/>
              <a:t>02-05-25</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2722303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78B09E1F-881A-204F-9FFA-4F1DA21F3FC1}" type="datetime1">
              <a:rPr lang="fr-BE" smtClean="0"/>
              <a:t>02-05-25</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632428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C946434D-995A-A44F-8976-8FF801761EF3}" type="datetime1">
              <a:rPr lang="fr-BE" smtClean="0"/>
              <a:t>02-05-25</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38129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009FAB5D-464D-0C40-B142-73DC5EA704F2}" type="datetime1">
              <a:rPr lang="fr-BE" smtClean="0"/>
              <a:t>02-05-25</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743853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556233C1-7749-004F-984B-4CBFDFB8B459}" type="datetime1">
              <a:rPr lang="fr-BE" smtClean="0"/>
              <a:t>02-05-25</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717288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6EDA96E7-B703-D340-A40E-5A04193D60B5}" type="datetime1">
              <a:rPr lang="fr-BE" smtClean="0"/>
              <a:t>02-05-25</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40162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5DD9B58F-C33E-0142-A61F-250A57F8DC49}" type="datetime1">
              <a:rPr lang="fr-BE" smtClean="0"/>
              <a:t>02-05-25</a:t>
            </a:fld>
            <a:endParaRPr lang="en-US"/>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‹N°›</a:t>
            </a:fld>
            <a:endParaRPr lang="en-US"/>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4224268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38" r:id="rId6"/>
    <p:sldLayoutId id="2147483734" r:id="rId7"/>
    <p:sldLayoutId id="2147483735" r:id="rId8"/>
    <p:sldLayoutId id="2147483736" r:id="rId9"/>
    <p:sldLayoutId id="2147483737" r:id="rId10"/>
    <p:sldLayoutId id="2147483739" r:id="rId11"/>
  </p:sldLayoutIdLst>
  <p:hf hdr="0" ftr="0" dt="0"/>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hyperlink" Target="https://miro.com/app/board/uXjVLWSbC0Q=/"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miro.com/app/board/uXjVICKhIN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universitelibrebruxelles-my.sharepoint.com/:b:/r/personal/magdalena_malz_ulb_be/Documents/Documents/AI/%C3%A9valuation/user%20cases%20profs/Irene%20Ingardi%20-%20GEST-S494%20-%20EM%20course%20session%202_20-02-25_Groupwork%20and%20use%20of%20GenAI%20guidelines_1.pdf?csf=1&amp;web=1&amp;e=lSbsS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uv.ulb.ac.be/course/view.php?id=89203" TargetMode="External"/><Relationship Id="rId2" Type="http://schemas.openxmlformats.org/officeDocument/2006/relationships/hyperlink" Target="https://www.exemple.be/"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s://oer.uclouvain.be/jspui/bitstream/20.500.12279/1089.3/6/CahierLLL_IAG_OKOER.pdf" TargetMode="External"/><Relationship Id="rId7" Type="http://schemas.openxmlformats.org/officeDocument/2006/relationships/hyperlink" Target="https://miro.com/app/board/uXjVLWSbC0Q=/" TargetMode="Externa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7.png"/><Relationship Id="rId5" Type="http://schemas.openxmlformats.org/officeDocument/2006/relationships/hyperlink" Target="https://www.unige.ch/numerique/files/8317/2587/9842/Rapport_IA_Generatives_-_UNIGE_-_SEPTEMBRE_2024_15.556_x_22_cm.pdf" TargetMode="External"/><Relationship Id="rId10" Type="http://schemas.openxmlformats.org/officeDocument/2006/relationships/image" Target="../media/image56.png"/><Relationship Id="rId4" Type="http://schemas.openxmlformats.org/officeDocument/2006/relationships/image" Target="../media/image53.png"/><Relationship Id="rId9" Type="http://schemas.openxmlformats.org/officeDocument/2006/relationships/hyperlink" Target="https://uv.ulb.ac.be/course/view.php?id=111621"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8" Type="http://schemas.openxmlformats.org/officeDocument/2006/relationships/hyperlink" Target="https://literatia.ca/2023/06/05/creer-un-plan-de-cours-avec-chatgpt/" TargetMode="External"/><Relationship Id="rId3" Type="http://schemas.openxmlformats.org/officeDocument/2006/relationships/hyperlink" Target="https://www.digitaleducationcouncil.com/post/digital-education-council-global-ai-faculty-survey" TargetMode="External"/><Relationship Id="rId7" Type="http://schemas.openxmlformats.org/officeDocument/2006/relationships/hyperlink" Target="https://www.leplaisirdapprendre.com/portfolio/utiliser-lintelligence-artificielle-en-classe/" TargetMode="External"/><Relationship Id="rId2" Type="http://schemas.openxmlformats.org/officeDocument/2006/relationships/hyperlink" Target="https://doi.org/10.17863/CAM.106034" TargetMode="External"/><Relationship Id="rId1" Type="http://schemas.openxmlformats.org/officeDocument/2006/relationships/slideLayout" Target="../slideLayouts/slideLayout2.xml"/><Relationship Id="rId6" Type="http://schemas.openxmlformats.org/officeDocument/2006/relationships/hyperlink" Target="https://www.independent.co.uk/news/education/chatgpt-essay-signs-fake-real-b2519642.html" TargetMode="External"/><Relationship Id="rId11" Type="http://schemas.openxmlformats.org/officeDocument/2006/relationships/hyperlink" Target="https://generationia.flint.media/p/maitriser-creation-images-midjourney-chatgpt" TargetMode="External"/><Relationship Id="rId5" Type="http://schemas.openxmlformats.org/officeDocument/2006/relationships/hyperlink" Target="https://copilot.cloud.microsoft/" TargetMode="External"/><Relationship Id="rId10" Type="http://schemas.openxmlformats.org/officeDocument/2006/relationships/hyperlink" Target="https://drphilippahardman.substack.com/p/a-post-ai-learning-taxonomy" TargetMode="External"/><Relationship Id="rId4" Type="http://schemas.openxmlformats.org/officeDocument/2006/relationships/hyperlink" Target="https://cdt.org/insights/lostin-translation-large-language-models-in-non-english-content-analysis/" TargetMode="External"/><Relationship Id="rId9" Type="http://schemas.openxmlformats.org/officeDocument/2006/relationships/hyperlink" Target="https://www.scribbr.com/ai-tools/chatgpt-language-le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4" name="Group 43">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5" name="Straight Connector 44">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7" name="Right Triangle 76">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D60C26A3-3459-44EF-C67E-FD3664B8CA66}"/>
              </a:ext>
            </a:extLst>
          </p:cNvPr>
          <p:cNvSpPr>
            <a:spLocks noGrp="1"/>
          </p:cNvSpPr>
          <p:nvPr>
            <p:ph type="ctrTitle"/>
          </p:nvPr>
        </p:nvSpPr>
        <p:spPr>
          <a:xfrm>
            <a:off x="691078" y="722903"/>
            <a:ext cx="4196512" cy="2479772"/>
          </a:xfrm>
        </p:spPr>
        <p:txBody>
          <a:bodyPr>
            <a:normAutofit/>
          </a:bodyPr>
          <a:lstStyle/>
          <a:p>
            <a:r>
              <a:rPr lang="fr-BE" sz="3500"/>
              <a:t>Créer des activités d'apprentissage à l'aide de l'IA générative</a:t>
            </a:r>
          </a:p>
        </p:txBody>
      </p:sp>
      <p:sp>
        <p:nvSpPr>
          <p:cNvPr id="3" name="Sous-titre 2">
            <a:extLst>
              <a:ext uri="{FF2B5EF4-FFF2-40B4-BE49-F238E27FC236}">
                <a16:creationId xmlns:a16="http://schemas.microsoft.com/office/drawing/2014/main" id="{133683EF-5C5B-E012-92DB-00258716D07B}"/>
              </a:ext>
            </a:extLst>
          </p:cNvPr>
          <p:cNvSpPr>
            <a:spLocks noGrp="1"/>
          </p:cNvSpPr>
          <p:nvPr>
            <p:ph type="subTitle" idx="1"/>
          </p:nvPr>
        </p:nvSpPr>
        <p:spPr>
          <a:xfrm>
            <a:off x="691078" y="3428997"/>
            <a:ext cx="3930417" cy="2306639"/>
          </a:xfrm>
        </p:spPr>
        <p:txBody>
          <a:bodyPr>
            <a:normAutofit/>
          </a:bodyPr>
          <a:lstStyle/>
          <a:p>
            <a:r>
              <a:rPr lang="fr-BE" sz="2400" b="1">
                <a:solidFill>
                  <a:schemeClr val="accent1"/>
                </a:solidFill>
              </a:rPr>
              <a:t>ATELIER</a:t>
            </a:r>
            <a:br>
              <a:rPr lang="fr-BE" sz="2400" b="1">
                <a:solidFill>
                  <a:schemeClr val="accent1"/>
                </a:solidFill>
              </a:rPr>
            </a:br>
            <a:r>
              <a:rPr lang="fr-BE" sz="2400" b="1">
                <a:solidFill>
                  <a:schemeClr val="accent1"/>
                </a:solidFill>
              </a:rPr>
              <a:t>15.04.2025</a:t>
            </a:r>
          </a:p>
          <a:p>
            <a:r>
              <a:rPr lang="fr-BE" sz="2000" err="1">
                <a:solidFill>
                  <a:schemeClr val="tx1"/>
                </a:solidFill>
              </a:rPr>
              <a:t>Evi</a:t>
            </a:r>
            <a:r>
              <a:rPr lang="fr-BE" sz="2000">
                <a:solidFill>
                  <a:schemeClr val="tx1"/>
                </a:solidFill>
              </a:rPr>
              <a:t> </a:t>
            </a:r>
            <a:r>
              <a:rPr lang="fr-BE" sz="2000" err="1">
                <a:solidFill>
                  <a:schemeClr val="tx1"/>
                </a:solidFill>
              </a:rPr>
              <a:t>Belsack</a:t>
            </a:r>
            <a:r>
              <a:rPr lang="fr-BE" sz="2000">
                <a:solidFill>
                  <a:schemeClr val="tx1"/>
                </a:solidFill>
              </a:rPr>
              <a:t> et Magdalena Malz</a:t>
            </a:r>
          </a:p>
        </p:txBody>
      </p:sp>
      <p:pic>
        <p:nvPicPr>
          <p:cNvPr id="4" name="Picture 3" descr="Angle view of circuit shaped like a brain">
            <a:extLst>
              <a:ext uri="{FF2B5EF4-FFF2-40B4-BE49-F238E27FC236}">
                <a16:creationId xmlns:a16="http://schemas.microsoft.com/office/drawing/2014/main" id="{87CF0F54-BB1C-5DB7-F391-CB02828DB704}"/>
              </a:ext>
            </a:extLst>
          </p:cNvPr>
          <p:cNvPicPr>
            <a:picLocks noChangeAspect="1"/>
          </p:cNvPicPr>
          <p:nvPr/>
        </p:nvPicPr>
        <p:blipFill rotWithShape="1">
          <a:blip r:embed="rId2"/>
          <a:srcRect t="18964" b="391"/>
          <a:stretch/>
        </p:blipFill>
        <p:spPr>
          <a:xfrm>
            <a:off x="5106340" y="1629794"/>
            <a:ext cx="6382411" cy="3590099"/>
          </a:xfrm>
          <a:prstGeom prst="rect">
            <a:avLst/>
          </a:prstGeom>
        </p:spPr>
      </p:pic>
      <p:pic>
        <p:nvPicPr>
          <p:cNvPr id="6" name="Picture 6" descr="Bienvenue à l'ULB">
            <a:extLst>
              <a:ext uri="{FF2B5EF4-FFF2-40B4-BE49-F238E27FC236}">
                <a16:creationId xmlns:a16="http://schemas.microsoft.com/office/drawing/2014/main" id="{752ABDA0-6B44-5031-8AFE-9849736A6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92" y="6081281"/>
            <a:ext cx="1850566" cy="60746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BC5401F-A0B8-952D-C317-D70069256F03}"/>
              </a:ext>
            </a:extLst>
          </p:cNvPr>
          <p:cNvPicPr>
            <a:picLocks noChangeAspect="1"/>
          </p:cNvPicPr>
          <p:nvPr/>
        </p:nvPicPr>
        <p:blipFill>
          <a:blip r:embed="rId4"/>
          <a:stretch>
            <a:fillRect/>
          </a:stretch>
        </p:blipFill>
        <p:spPr>
          <a:xfrm>
            <a:off x="64008" y="5154099"/>
            <a:ext cx="1499616" cy="927182"/>
          </a:xfrm>
          <a:prstGeom prst="rect">
            <a:avLst/>
          </a:prstGeom>
        </p:spPr>
      </p:pic>
      <p:sp>
        <p:nvSpPr>
          <p:cNvPr id="5" name="Espace réservé du numéro de diapositive 4">
            <a:extLst>
              <a:ext uri="{FF2B5EF4-FFF2-40B4-BE49-F238E27FC236}">
                <a16:creationId xmlns:a16="http://schemas.microsoft.com/office/drawing/2014/main" id="{2B510C99-1BF0-0B78-4CC8-230FADBB5F8E}"/>
              </a:ext>
            </a:extLst>
          </p:cNvPr>
          <p:cNvSpPr>
            <a:spLocks noGrp="1"/>
          </p:cNvSpPr>
          <p:nvPr>
            <p:ph type="sldNum" sz="quarter" idx="12"/>
          </p:nvPr>
        </p:nvSpPr>
        <p:spPr/>
        <p:txBody>
          <a:bodyPr/>
          <a:lstStyle/>
          <a:p>
            <a:fld id="{BE15108C-154A-4A5A-9C05-91A49A422BA7}" type="slidenum">
              <a:rPr lang="en-US" smtClean="0"/>
              <a:t>0</a:t>
            </a:fld>
            <a:endParaRPr lang="en-US"/>
          </a:p>
        </p:txBody>
      </p:sp>
    </p:spTree>
    <p:extLst>
      <p:ext uri="{BB962C8B-B14F-4D97-AF65-F5344CB8AC3E}">
        <p14:creationId xmlns:p14="http://schemas.microsoft.com/office/powerpoint/2010/main" val="315131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4"/>
          <p:cNvSpPr txBox="1"/>
          <p:nvPr/>
        </p:nvSpPr>
        <p:spPr>
          <a:xfrm>
            <a:off x="11436349" y="6359695"/>
            <a:ext cx="255846" cy="228460"/>
          </a:xfrm>
          <a:prstGeom prst="rect">
            <a:avLst/>
          </a:prstGeom>
        </p:spPr>
        <p:txBody>
          <a:bodyPr lIns="0" tIns="0" rIns="0" bIns="0" rtlCol="0" anchor="t">
            <a:spAutoFit/>
          </a:bodyPr>
          <a:lstStyle/>
          <a:p>
            <a:pPr>
              <a:lnSpc>
                <a:spcPts val="1890"/>
              </a:lnSpc>
            </a:pPr>
            <a:r>
              <a:rPr lang="en-US" sz="1350">
                <a:solidFill>
                  <a:srgbClr val="203644"/>
                </a:solidFill>
                <a:latin typeface="Metal"/>
                <a:ea typeface="Metal"/>
                <a:cs typeface="Metal"/>
                <a:sym typeface="Metal"/>
              </a:rPr>
              <a:t>06/</a:t>
            </a:r>
          </a:p>
        </p:txBody>
      </p:sp>
      <p:sp>
        <p:nvSpPr>
          <p:cNvPr id="45" name="Espace réservé du numéro de diapositive 44">
            <a:extLst>
              <a:ext uri="{FF2B5EF4-FFF2-40B4-BE49-F238E27FC236}">
                <a16:creationId xmlns:a16="http://schemas.microsoft.com/office/drawing/2014/main" id="{4566EBE7-77CF-31C2-EC80-85608E5F6E84}"/>
              </a:ext>
            </a:extLst>
          </p:cNvPr>
          <p:cNvSpPr>
            <a:spLocks noGrp="1"/>
          </p:cNvSpPr>
          <p:nvPr>
            <p:ph type="sldNum" sz="quarter" idx="12"/>
          </p:nvPr>
        </p:nvSpPr>
        <p:spPr/>
        <p:txBody>
          <a:bodyPr/>
          <a:lstStyle/>
          <a:p>
            <a:fld id="{BE15108C-154A-4A5A-9C05-91A49A422BA7}" type="slidenum">
              <a:rPr lang="en-US" smtClean="0"/>
              <a:t>1</a:t>
            </a:fld>
            <a:endParaRPr lang="en-US"/>
          </a:p>
        </p:txBody>
      </p:sp>
      <p:pic>
        <p:nvPicPr>
          <p:cNvPr id="1026" name="Picture 2">
            <a:extLst>
              <a:ext uri="{FF2B5EF4-FFF2-40B4-BE49-F238E27FC236}">
                <a16:creationId xmlns:a16="http://schemas.microsoft.com/office/drawing/2014/main" id="{E3E329E8-FC56-C790-C74E-BEDA6A314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316" y="1523637"/>
            <a:ext cx="4064000" cy="4089400"/>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C744774E-65F5-FF31-FF28-64D5502ABD29}"/>
              </a:ext>
            </a:extLst>
          </p:cNvPr>
          <p:cNvSpPr txBox="1"/>
          <p:nvPr/>
        </p:nvSpPr>
        <p:spPr>
          <a:xfrm>
            <a:off x="6796686" y="1960959"/>
            <a:ext cx="3240156" cy="523220"/>
          </a:xfrm>
          <a:prstGeom prst="rect">
            <a:avLst/>
          </a:prstGeom>
          <a:noFill/>
        </p:spPr>
        <p:txBody>
          <a:bodyPr wrap="square" rtlCol="0">
            <a:spAutoFit/>
          </a:bodyPr>
          <a:lstStyle/>
          <a:p>
            <a:r>
              <a:rPr lang="fr-BE" sz="2800"/>
              <a:t>Scannez le code</a:t>
            </a:r>
          </a:p>
        </p:txBody>
      </p:sp>
      <p:pic>
        <p:nvPicPr>
          <p:cNvPr id="20" name="Image 19" descr="Une image contenant capture d’écran, noir, Graphique, conception&#10;&#10;Le contenu généré par l’IA peut être incorrect.">
            <a:extLst>
              <a:ext uri="{FF2B5EF4-FFF2-40B4-BE49-F238E27FC236}">
                <a16:creationId xmlns:a16="http://schemas.microsoft.com/office/drawing/2014/main" id="{C1AD8919-9E08-2D93-CDF9-3977884AA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696" y="3299792"/>
            <a:ext cx="2160342" cy="216034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3C22E-B2DD-D185-9F7C-AC5F8643C32A}"/>
            </a:ext>
          </a:extLst>
        </p:cNvPr>
        <p:cNvGrpSpPr/>
        <p:nvPr/>
      </p:nvGrpSpPr>
      <p:grpSpPr>
        <a:xfrm>
          <a:off x="0" y="0"/>
          <a:ext cx="0" cy="0"/>
          <a:chOff x="0" y="0"/>
          <a:chExt cx="0" cy="0"/>
        </a:xfrm>
      </p:grpSpPr>
      <p:sp>
        <p:nvSpPr>
          <p:cNvPr id="34" name="TextBox 34">
            <a:extLst>
              <a:ext uri="{FF2B5EF4-FFF2-40B4-BE49-F238E27FC236}">
                <a16:creationId xmlns:a16="http://schemas.microsoft.com/office/drawing/2014/main" id="{CAC90AC1-39E0-4C52-7E6D-E60331CB9A1F}"/>
              </a:ext>
            </a:extLst>
          </p:cNvPr>
          <p:cNvSpPr txBox="1"/>
          <p:nvPr/>
        </p:nvSpPr>
        <p:spPr>
          <a:xfrm>
            <a:off x="11436349" y="6359695"/>
            <a:ext cx="255846" cy="228460"/>
          </a:xfrm>
          <a:prstGeom prst="rect">
            <a:avLst/>
          </a:prstGeom>
        </p:spPr>
        <p:txBody>
          <a:bodyPr lIns="0" tIns="0" rIns="0" bIns="0" rtlCol="0" anchor="t">
            <a:spAutoFit/>
          </a:bodyPr>
          <a:lstStyle/>
          <a:p>
            <a:pPr>
              <a:lnSpc>
                <a:spcPts val="1890"/>
              </a:lnSpc>
            </a:pPr>
            <a:r>
              <a:rPr lang="en-US" sz="1350">
                <a:solidFill>
                  <a:srgbClr val="203644"/>
                </a:solidFill>
                <a:latin typeface="Metal"/>
                <a:ea typeface="Metal"/>
                <a:cs typeface="Metal"/>
                <a:sym typeface="Metal"/>
              </a:rPr>
              <a:t>06/</a:t>
            </a:r>
          </a:p>
        </p:txBody>
      </p:sp>
      <p:sp>
        <p:nvSpPr>
          <p:cNvPr id="45" name="Espace réservé du numéro de diapositive 44">
            <a:extLst>
              <a:ext uri="{FF2B5EF4-FFF2-40B4-BE49-F238E27FC236}">
                <a16:creationId xmlns:a16="http://schemas.microsoft.com/office/drawing/2014/main" id="{83F41EA9-01FC-5A45-CDA9-E69D34EFC238}"/>
              </a:ext>
            </a:extLst>
          </p:cNvPr>
          <p:cNvSpPr>
            <a:spLocks noGrp="1"/>
          </p:cNvSpPr>
          <p:nvPr>
            <p:ph type="sldNum" sz="quarter" idx="12"/>
          </p:nvPr>
        </p:nvSpPr>
        <p:spPr/>
        <p:txBody>
          <a:bodyPr/>
          <a:lstStyle/>
          <a:p>
            <a:fld id="{BE15108C-154A-4A5A-9C05-91A49A422BA7}" type="slidenum">
              <a:rPr lang="en-US" smtClean="0"/>
              <a:t>2</a:t>
            </a:fld>
            <a:endParaRPr lang="en-US"/>
          </a:p>
        </p:txBody>
      </p:sp>
      <p:pic>
        <p:nvPicPr>
          <p:cNvPr id="19" name="Image 18">
            <a:extLst>
              <a:ext uri="{FF2B5EF4-FFF2-40B4-BE49-F238E27FC236}">
                <a16:creationId xmlns:a16="http://schemas.microsoft.com/office/drawing/2014/main" id="{AEA78FBB-2B28-D8A1-FD1B-56D5C796D559}"/>
              </a:ext>
            </a:extLst>
          </p:cNvPr>
          <p:cNvPicPr>
            <a:picLocks noChangeAspect="1"/>
          </p:cNvPicPr>
          <p:nvPr/>
        </p:nvPicPr>
        <p:blipFill>
          <a:blip r:embed="rId3"/>
          <a:stretch>
            <a:fillRect/>
          </a:stretch>
        </p:blipFill>
        <p:spPr>
          <a:xfrm>
            <a:off x="1138106" y="1322430"/>
            <a:ext cx="10608852" cy="1651744"/>
          </a:xfrm>
          <a:prstGeom prst="rect">
            <a:avLst/>
          </a:prstGeom>
        </p:spPr>
      </p:pic>
      <p:pic>
        <p:nvPicPr>
          <p:cNvPr id="21" name="Image 20">
            <a:extLst>
              <a:ext uri="{FF2B5EF4-FFF2-40B4-BE49-F238E27FC236}">
                <a16:creationId xmlns:a16="http://schemas.microsoft.com/office/drawing/2014/main" id="{9FF27C30-7757-3EBC-A353-D52C493DA14E}"/>
              </a:ext>
            </a:extLst>
          </p:cNvPr>
          <p:cNvPicPr>
            <a:picLocks noChangeAspect="1"/>
          </p:cNvPicPr>
          <p:nvPr/>
        </p:nvPicPr>
        <p:blipFill>
          <a:blip r:embed="rId4"/>
          <a:stretch>
            <a:fillRect/>
          </a:stretch>
        </p:blipFill>
        <p:spPr>
          <a:xfrm>
            <a:off x="556097" y="3763733"/>
            <a:ext cx="10522085" cy="1043614"/>
          </a:xfrm>
          <a:prstGeom prst="rect">
            <a:avLst/>
          </a:prstGeom>
        </p:spPr>
      </p:pic>
    </p:spTree>
    <p:extLst>
      <p:ext uri="{BB962C8B-B14F-4D97-AF65-F5344CB8AC3E}">
        <p14:creationId xmlns:p14="http://schemas.microsoft.com/office/powerpoint/2010/main" val="551269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CF4F-49BF-B640-8CF8-61BCE7D0175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51A9D1C-5186-E04D-EED7-E4E737E0FD61}"/>
              </a:ext>
            </a:extLst>
          </p:cNvPr>
          <p:cNvGrpSpPr>
            <a:grpSpLocks noChangeAspect="1"/>
          </p:cNvGrpSpPr>
          <p:nvPr/>
        </p:nvGrpSpPr>
        <p:grpSpPr>
          <a:xfrm>
            <a:off x="0" y="159434"/>
            <a:ext cx="261485" cy="681071"/>
            <a:chOff x="0" y="0"/>
            <a:chExt cx="522973" cy="1362151"/>
          </a:xfrm>
        </p:grpSpPr>
        <p:sp>
          <p:nvSpPr>
            <p:cNvPr id="3" name="Freeform 3">
              <a:extLst>
                <a:ext uri="{FF2B5EF4-FFF2-40B4-BE49-F238E27FC236}">
                  <a16:creationId xmlns:a16="http://schemas.microsoft.com/office/drawing/2014/main" id="{FAD089B0-B0BE-D574-E948-26B2C38A1B29}"/>
                </a:ext>
              </a:extLst>
            </p:cNvPr>
            <p:cNvSpPr/>
            <p:nvPr/>
          </p:nvSpPr>
          <p:spPr>
            <a:xfrm>
              <a:off x="0" y="39243"/>
              <a:ext cx="522986" cy="974979"/>
            </a:xfrm>
            <a:custGeom>
              <a:avLst/>
              <a:gdLst/>
              <a:ahLst/>
              <a:cxnLst/>
              <a:rect l="l" t="t" r="r" b="b"/>
              <a:pathLst>
                <a:path w="522986" h="974979">
                  <a:moveTo>
                    <a:pt x="0" y="0"/>
                  </a:moveTo>
                  <a:lnTo>
                    <a:pt x="0" y="974979"/>
                  </a:lnTo>
                  <a:lnTo>
                    <a:pt x="191770" y="923671"/>
                  </a:lnTo>
                  <a:lnTo>
                    <a:pt x="194437" y="920877"/>
                  </a:lnTo>
                  <a:lnTo>
                    <a:pt x="522986" y="319532"/>
                  </a:lnTo>
                  <a:lnTo>
                    <a:pt x="0" y="0"/>
                  </a:lnTo>
                  <a:close/>
                </a:path>
              </a:pathLst>
            </a:custGeom>
            <a:solidFill>
              <a:srgbClr val="0E5DA5"/>
            </a:solidFill>
          </p:spPr>
          <p:txBody>
            <a:bodyPr/>
            <a:lstStyle/>
            <a:p>
              <a:endParaRPr lang="fr-FR" sz="1200"/>
            </a:p>
          </p:txBody>
        </p:sp>
      </p:grpSp>
      <p:grpSp>
        <p:nvGrpSpPr>
          <p:cNvPr id="16" name="Group 16">
            <a:extLst>
              <a:ext uri="{FF2B5EF4-FFF2-40B4-BE49-F238E27FC236}">
                <a16:creationId xmlns:a16="http://schemas.microsoft.com/office/drawing/2014/main" id="{2B956EAD-D817-FB69-C79F-872878931216}"/>
              </a:ext>
            </a:extLst>
          </p:cNvPr>
          <p:cNvGrpSpPr>
            <a:grpSpLocks noChangeAspect="1"/>
          </p:cNvGrpSpPr>
          <p:nvPr/>
        </p:nvGrpSpPr>
        <p:grpSpPr>
          <a:xfrm>
            <a:off x="4093050" y="5782776"/>
            <a:ext cx="2263949" cy="1075225"/>
            <a:chOff x="0" y="0"/>
            <a:chExt cx="4527893" cy="2150453"/>
          </a:xfrm>
        </p:grpSpPr>
        <p:sp>
          <p:nvSpPr>
            <p:cNvPr id="17" name="Freeform 17">
              <a:extLst>
                <a:ext uri="{FF2B5EF4-FFF2-40B4-BE49-F238E27FC236}">
                  <a16:creationId xmlns:a16="http://schemas.microsoft.com/office/drawing/2014/main" id="{B5A39150-C521-28BD-CA43-BBB7AD10190C}"/>
                </a:ext>
              </a:extLst>
            </p:cNvPr>
            <p:cNvSpPr/>
            <p:nvPr/>
          </p:nvSpPr>
          <p:spPr>
            <a:xfrm>
              <a:off x="2368423" y="0"/>
              <a:ext cx="2159508" cy="2150491"/>
            </a:xfrm>
            <a:custGeom>
              <a:avLst/>
              <a:gdLst/>
              <a:ahLst/>
              <a:cxnLst/>
              <a:rect l="l" t="t" r="r" b="b"/>
              <a:pathLst>
                <a:path w="2159508" h="2150491">
                  <a:moveTo>
                    <a:pt x="2150491" y="0"/>
                  </a:moveTo>
                  <a:lnTo>
                    <a:pt x="0" y="2150491"/>
                  </a:lnTo>
                  <a:lnTo>
                    <a:pt x="17907" y="2150491"/>
                  </a:lnTo>
                  <a:lnTo>
                    <a:pt x="2159508" y="9017"/>
                  </a:lnTo>
                  <a:lnTo>
                    <a:pt x="2150491" y="0"/>
                  </a:lnTo>
                  <a:close/>
                </a:path>
              </a:pathLst>
            </a:custGeom>
            <a:solidFill>
              <a:srgbClr val="49CFAF"/>
            </a:solidFill>
          </p:spPr>
          <p:txBody>
            <a:bodyPr/>
            <a:lstStyle/>
            <a:p>
              <a:endParaRPr lang="fr-FR" sz="1200"/>
            </a:p>
          </p:txBody>
        </p:sp>
      </p:grpSp>
      <p:grpSp>
        <p:nvGrpSpPr>
          <p:cNvPr id="18" name="Group 18">
            <a:extLst>
              <a:ext uri="{FF2B5EF4-FFF2-40B4-BE49-F238E27FC236}">
                <a16:creationId xmlns:a16="http://schemas.microsoft.com/office/drawing/2014/main" id="{9BDAED71-D7E5-FA79-A02D-905D565996CC}"/>
              </a:ext>
            </a:extLst>
          </p:cNvPr>
          <p:cNvGrpSpPr>
            <a:grpSpLocks noChangeAspect="1"/>
          </p:cNvGrpSpPr>
          <p:nvPr/>
        </p:nvGrpSpPr>
        <p:grpSpPr>
          <a:xfrm>
            <a:off x="6463094" y="2028468"/>
            <a:ext cx="1300553" cy="1504079"/>
            <a:chOff x="0" y="0"/>
            <a:chExt cx="2601100" cy="3008160"/>
          </a:xfrm>
        </p:grpSpPr>
        <p:sp>
          <p:nvSpPr>
            <p:cNvPr id="19" name="Freeform 19">
              <a:extLst>
                <a:ext uri="{FF2B5EF4-FFF2-40B4-BE49-F238E27FC236}">
                  <a16:creationId xmlns:a16="http://schemas.microsoft.com/office/drawing/2014/main" id="{8A3022A6-3188-209F-1D0B-CC780D262EB7}"/>
                </a:ext>
              </a:extLst>
            </p:cNvPr>
            <p:cNvSpPr/>
            <p:nvPr/>
          </p:nvSpPr>
          <p:spPr>
            <a:xfrm>
              <a:off x="1400556" y="788797"/>
              <a:ext cx="970661" cy="50800"/>
            </a:xfrm>
            <a:custGeom>
              <a:avLst/>
              <a:gdLst/>
              <a:ahLst/>
              <a:cxnLst/>
              <a:rect l="l" t="t" r="r" b="b"/>
              <a:pathLst>
                <a:path w="970661" h="50800">
                  <a:moveTo>
                    <a:pt x="178689" y="0"/>
                  </a:moveTo>
                  <a:lnTo>
                    <a:pt x="179451" y="0"/>
                  </a:lnTo>
                  <a:cubicBezTo>
                    <a:pt x="193421" y="0"/>
                    <a:pt x="204851" y="11430"/>
                    <a:pt x="204851" y="25400"/>
                  </a:cubicBezTo>
                  <a:cubicBezTo>
                    <a:pt x="204851" y="39370"/>
                    <a:pt x="193421" y="50800"/>
                    <a:pt x="179451" y="50800"/>
                  </a:cubicBezTo>
                  <a:lnTo>
                    <a:pt x="178689" y="50800"/>
                  </a:lnTo>
                  <a:cubicBezTo>
                    <a:pt x="164719" y="50800"/>
                    <a:pt x="153289" y="39370"/>
                    <a:pt x="153289" y="25400"/>
                  </a:cubicBezTo>
                  <a:cubicBezTo>
                    <a:pt x="153289" y="11430"/>
                    <a:pt x="164719" y="0"/>
                    <a:pt x="178689" y="0"/>
                  </a:cubicBezTo>
                  <a:close/>
                  <a:moveTo>
                    <a:pt x="331851" y="0"/>
                  </a:moveTo>
                  <a:lnTo>
                    <a:pt x="332613" y="0"/>
                  </a:lnTo>
                  <a:cubicBezTo>
                    <a:pt x="346583" y="0"/>
                    <a:pt x="358013" y="11430"/>
                    <a:pt x="358013" y="25400"/>
                  </a:cubicBezTo>
                  <a:cubicBezTo>
                    <a:pt x="358013" y="39370"/>
                    <a:pt x="346583" y="50800"/>
                    <a:pt x="332613" y="50800"/>
                  </a:cubicBezTo>
                  <a:lnTo>
                    <a:pt x="331851" y="50800"/>
                  </a:lnTo>
                  <a:cubicBezTo>
                    <a:pt x="317881" y="50800"/>
                    <a:pt x="306451" y="39370"/>
                    <a:pt x="306451" y="25400"/>
                  </a:cubicBezTo>
                  <a:cubicBezTo>
                    <a:pt x="306451" y="11430"/>
                    <a:pt x="317881" y="0"/>
                    <a:pt x="331851" y="0"/>
                  </a:cubicBezTo>
                  <a:close/>
                  <a:moveTo>
                    <a:pt x="485013" y="0"/>
                  </a:moveTo>
                  <a:lnTo>
                    <a:pt x="485775" y="0"/>
                  </a:lnTo>
                  <a:cubicBezTo>
                    <a:pt x="499745" y="0"/>
                    <a:pt x="511175" y="11430"/>
                    <a:pt x="511175" y="25400"/>
                  </a:cubicBezTo>
                  <a:cubicBezTo>
                    <a:pt x="511175" y="39370"/>
                    <a:pt x="499745" y="50800"/>
                    <a:pt x="485775" y="50800"/>
                  </a:cubicBezTo>
                  <a:lnTo>
                    <a:pt x="485013" y="50800"/>
                  </a:lnTo>
                  <a:cubicBezTo>
                    <a:pt x="471043" y="50800"/>
                    <a:pt x="459613" y="39370"/>
                    <a:pt x="459613" y="25400"/>
                  </a:cubicBezTo>
                  <a:cubicBezTo>
                    <a:pt x="459613" y="11430"/>
                    <a:pt x="471043" y="0"/>
                    <a:pt x="485013" y="0"/>
                  </a:cubicBezTo>
                  <a:close/>
                  <a:moveTo>
                    <a:pt x="638175" y="0"/>
                  </a:moveTo>
                  <a:lnTo>
                    <a:pt x="638937" y="0"/>
                  </a:lnTo>
                  <a:cubicBezTo>
                    <a:pt x="652907" y="0"/>
                    <a:pt x="664337" y="11430"/>
                    <a:pt x="664337" y="25400"/>
                  </a:cubicBezTo>
                  <a:cubicBezTo>
                    <a:pt x="664337" y="39370"/>
                    <a:pt x="652907" y="50800"/>
                    <a:pt x="638937" y="50800"/>
                  </a:cubicBezTo>
                  <a:lnTo>
                    <a:pt x="638175" y="50800"/>
                  </a:lnTo>
                  <a:cubicBezTo>
                    <a:pt x="624205" y="50800"/>
                    <a:pt x="612775" y="39370"/>
                    <a:pt x="612775" y="25400"/>
                  </a:cubicBezTo>
                  <a:cubicBezTo>
                    <a:pt x="612775" y="11430"/>
                    <a:pt x="624205" y="0"/>
                    <a:pt x="638175" y="0"/>
                  </a:cubicBezTo>
                  <a:close/>
                  <a:moveTo>
                    <a:pt x="791337" y="0"/>
                  </a:moveTo>
                  <a:lnTo>
                    <a:pt x="792099" y="0"/>
                  </a:lnTo>
                  <a:cubicBezTo>
                    <a:pt x="806069" y="0"/>
                    <a:pt x="817499" y="11430"/>
                    <a:pt x="817499" y="25400"/>
                  </a:cubicBezTo>
                  <a:cubicBezTo>
                    <a:pt x="817499" y="39370"/>
                    <a:pt x="806069" y="50800"/>
                    <a:pt x="792099" y="50800"/>
                  </a:cubicBezTo>
                  <a:lnTo>
                    <a:pt x="791337" y="50800"/>
                  </a:lnTo>
                  <a:cubicBezTo>
                    <a:pt x="777367" y="50800"/>
                    <a:pt x="765937" y="39370"/>
                    <a:pt x="765937" y="25400"/>
                  </a:cubicBezTo>
                  <a:cubicBezTo>
                    <a:pt x="765937" y="11430"/>
                    <a:pt x="777367" y="0"/>
                    <a:pt x="791337" y="0"/>
                  </a:cubicBezTo>
                  <a:close/>
                  <a:moveTo>
                    <a:pt x="944499" y="0"/>
                  </a:moveTo>
                  <a:lnTo>
                    <a:pt x="945261" y="0"/>
                  </a:lnTo>
                  <a:cubicBezTo>
                    <a:pt x="959231" y="0"/>
                    <a:pt x="970661" y="11430"/>
                    <a:pt x="970661" y="25400"/>
                  </a:cubicBezTo>
                  <a:cubicBezTo>
                    <a:pt x="970661" y="39370"/>
                    <a:pt x="959231" y="50800"/>
                    <a:pt x="945261" y="50800"/>
                  </a:cubicBezTo>
                  <a:lnTo>
                    <a:pt x="944499" y="50800"/>
                  </a:lnTo>
                  <a:cubicBezTo>
                    <a:pt x="930529" y="50800"/>
                    <a:pt x="919099" y="39370"/>
                    <a:pt x="919099" y="25400"/>
                  </a:cubicBezTo>
                  <a:cubicBezTo>
                    <a:pt x="919099" y="11430"/>
                    <a:pt x="930529" y="0"/>
                    <a:pt x="944499" y="0"/>
                  </a:cubicBezTo>
                  <a:close/>
                  <a:moveTo>
                    <a:pt x="25400" y="0"/>
                  </a:moveTo>
                  <a:lnTo>
                    <a:pt x="26162" y="0"/>
                  </a:lnTo>
                  <a:cubicBezTo>
                    <a:pt x="40132" y="0"/>
                    <a:pt x="51562" y="11430"/>
                    <a:pt x="51562" y="25400"/>
                  </a:cubicBezTo>
                  <a:cubicBezTo>
                    <a:pt x="51562" y="39370"/>
                    <a:pt x="40132" y="50800"/>
                    <a:pt x="26162" y="50800"/>
                  </a:cubicBezTo>
                  <a:lnTo>
                    <a:pt x="25400" y="50800"/>
                  </a:lnTo>
                  <a:cubicBezTo>
                    <a:pt x="11430" y="50800"/>
                    <a:pt x="0" y="39370"/>
                    <a:pt x="0" y="25400"/>
                  </a:cubicBezTo>
                  <a:cubicBezTo>
                    <a:pt x="0" y="11430"/>
                    <a:pt x="11430" y="0"/>
                    <a:pt x="25400" y="0"/>
                  </a:cubicBezTo>
                  <a:close/>
                </a:path>
              </a:pathLst>
            </a:custGeom>
            <a:solidFill>
              <a:srgbClr val="EB5884"/>
            </a:solidFill>
          </p:spPr>
          <p:txBody>
            <a:bodyPr/>
            <a:lstStyle/>
            <a:p>
              <a:endParaRPr lang="fr-FR" sz="1200"/>
            </a:p>
          </p:txBody>
        </p:sp>
        <p:sp>
          <p:nvSpPr>
            <p:cNvPr id="20" name="Freeform 20">
              <a:extLst>
                <a:ext uri="{FF2B5EF4-FFF2-40B4-BE49-F238E27FC236}">
                  <a16:creationId xmlns:a16="http://schemas.microsoft.com/office/drawing/2014/main" id="{73C5887C-6D5C-F1DE-477F-8B2719D9DD4B}"/>
                </a:ext>
              </a:extLst>
            </p:cNvPr>
            <p:cNvSpPr/>
            <p:nvPr/>
          </p:nvSpPr>
          <p:spPr>
            <a:xfrm>
              <a:off x="63500" y="63500"/>
              <a:ext cx="1501267" cy="1501267"/>
            </a:xfrm>
            <a:custGeom>
              <a:avLst/>
              <a:gdLst/>
              <a:ahLst/>
              <a:cxnLst/>
              <a:rect l="l" t="t" r="r" b="b"/>
              <a:pathLst>
                <a:path w="1501267" h="1501267">
                  <a:moveTo>
                    <a:pt x="1234186" y="267081"/>
                  </a:moveTo>
                  <a:cubicBezTo>
                    <a:pt x="1501267" y="534162"/>
                    <a:pt x="1501267" y="967105"/>
                    <a:pt x="1234186" y="1234186"/>
                  </a:cubicBezTo>
                  <a:lnTo>
                    <a:pt x="1220724" y="1220724"/>
                  </a:lnTo>
                  <a:lnTo>
                    <a:pt x="1234186" y="1234186"/>
                  </a:lnTo>
                  <a:cubicBezTo>
                    <a:pt x="967105" y="1501267"/>
                    <a:pt x="534162" y="1501267"/>
                    <a:pt x="267081" y="1234186"/>
                  </a:cubicBezTo>
                  <a:lnTo>
                    <a:pt x="280543" y="1220724"/>
                  </a:lnTo>
                  <a:lnTo>
                    <a:pt x="267081" y="1234186"/>
                  </a:lnTo>
                  <a:cubicBezTo>
                    <a:pt x="0" y="967105"/>
                    <a:pt x="0" y="534162"/>
                    <a:pt x="267081" y="267081"/>
                  </a:cubicBezTo>
                  <a:lnTo>
                    <a:pt x="280543" y="280543"/>
                  </a:lnTo>
                  <a:lnTo>
                    <a:pt x="267081" y="267081"/>
                  </a:lnTo>
                  <a:cubicBezTo>
                    <a:pt x="534162" y="0"/>
                    <a:pt x="967105" y="0"/>
                    <a:pt x="1234186" y="267081"/>
                  </a:cubicBezTo>
                  <a:lnTo>
                    <a:pt x="1234186" y="267081"/>
                  </a:lnTo>
                  <a:lnTo>
                    <a:pt x="1234186" y="267081"/>
                  </a:lnTo>
                  <a:moveTo>
                    <a:pt x="1207262" y="294005"/>
                  </a:moveTo>
                  <a:lnTo>
                    <a:pt x="1220724" y="280543"/>
                  </a:lnTo>
                  <a:lnTo>
                    <a:pt x="1207262" y="294005"/>
                  </a:lnTo>
                  <a:cubicBezTo>
                    <a:pt x="955040" y="41783"/>
                    <a:pt x="546227" y="41783"/>
                    <a:pt x="294005" y="294005"/>
                  </a:cubicBezTo>
                  <a:lnTo>
                    <a:pt x="294005" y="294005"/>
                  </a:lnTo>
                  <a:lnTo>
                    <a:pt x="294005" y="294005"/>
                  </a:lnTo>
                  <a:cubicBezTo>
                    <a:pt x="41783" y="546227"/>
                    <a:pt x="41783" y="955040"/>
                    <a:pt x="294005" y="1207262"/>
                  </a:cubicBezTo>
                  <a:lnTo>
                    <a:pt x="294005" y="1207262"/>
                  </a:lnTo>
                  <a:lnTo>
                    <a:pt x="294005" y="1207262"/>
                  </a:lnTo>
                  <a:cubicBezTo>
                    <a:pt x="546227" y="1459484"/>
                    <a:pt x="955040" y="1459484"/>
                    <a:pt x="1207262" y="1207262"/>
                  </a:cubicBezTo>
                  <a:cubicBezTo>
                    <a:pt x="1459484" y="955040"/>
                    <a:pt x="1459484" y="546227"/>
                    <a:pt x="1207262" y="294005"/>
                  </a:cubicBezTo>
                  <a:close/>
                </a:path>
              </a:pathLst>
            </a:custGeom>
            <a:solidFill>
              <a:srgbClr val="203644"/>
            </a:solidFill>
          </p:spPr>
          <p:txBody>
            <a:bodyPr/>
            <a:lstStyle/>
            <a:p>
              <a:endParaRPr lang="fr-FR" sz="1200"/>
            </a:p>
          </p:txBody>
        </p:sp>
        <p:sp>
          <p:nvSpPr>
            <p:cNvPr id="21" name="Freeform 21">
              <a:extLst>
                <a:ext uri="{FF2B5EF4-FFF2-40B4-BE49-F238E27FC236}">
                  <a16:creationId xmlns:a16="http://schemas.microsoft.com/office/drawing/2014/main" id="{6B8A8CC0-8AA1-1780-D132-BC39DD3B47B2}"/>
                </a:ext>
              </a:extLst>
            </p:cNvPr>
            <p:cNvSpPr/>
            <p:nvPr/>
          </p:nvSpPr>
          <p:spPr>
            <a:xfrm>
              <a:off x="2486787" y="442468"/>
              <a:ext cx="50800" cy="2502535"/>
            </a:xfrm>
            <a:custGeom>
              <a:avLst/>
              <a:gdLst/>
              <a:ahLst/>
              <a:cxnLst/>
              <a:rect l="l" t="t" r="r" b="b"/>
              <a:pathLst>
                <a:path w="50800" h="2502535">
                  <a:moveTo>
                    <a:pt x="0" y="2323592"/>
                  </a:moveTo>
                  <a:lnTo>
                    <a:pt x="0" y="2322830"/>
                  </a:lnTo>
                  <a:cubicBezTo>
                    <a:pt x="0" y="2308860"/>
                    <a:pt x="11430" y="2297430"/>
                    <a:pt x="25400" y="2297430"/>
                  </a:cubicBezTo>
                  <a:cubicBezTo>
                    <a:pt x="39370" y="2297430"/>
                    <a:pt x="50800" y="2308860"/>
                    <a:pt x="50800" y="2322830"/>
                  </a:cubicBezTo>
                  <a:lnTo>
                    <a:pt x="50800" y="2323592"/>
                  </a:lnTo>
                  <a:cubicBezTo>
                    <a:pt x="50800" y="2337562"/>
                    <a:pt x="39370" y="2348992"/>
                    <a:pt x="25400" y="2348992"/>
                  </a:cubicBezTo>
                  <a:cubicBezTo>
                    <a:pt x="11430" y="2348992"/>
                    <a:pt x="0" y="2337562"/>
                    <a:pt x="0" y="2323592"/>
                  </a:cubicBezTo>
                  <a:close/>
                  <a:moveTo>
                    <a:pt x="0" y="2170430"/>
                  </a:moveTo>
                  <a:lnTo>
                    <a:pt x="0" y="2169668"/>
                  </a:lnTo>
                  <a:cubicBezTo>
                    <a:pt x="0" y="2155698"/>
                    <a:pt x="11430" y="2144268"/>
                    <a:pt x="25400" y="2144268"/>
                  </a:cubicBezTo>
                  <a:cubicBezTo>
                    <a:pt x="39370" y="2144268"/>
                    <a:pt x="50800" y="2155698"/>
                    <a:pt x="50800" y="2169668"/>
                  </a:cubicBezTo>
                  <a:lnTo>
                    <a:pt x="50800" y="2170430"/>
                  </a:lnTo>
                  <a:cubicBezTo>
                    <a:pt x="50800" y="2184400"/>
                    <a:pt x="39370" y="2195830"/>
                    <a:pt x="25400" y="2195830"/>
                  </a:cubicBezTo>
                  <a:cubicBezTo>
                    <a:pt x="11430" y="2195830"/>
                    <a:pt x="0" y="2184400"/>
                    <a:pt x="0" y="2170430"/>
                  </a:cubicBezTo>
                  <a:close/>
                  <a:moveTo>
                    <a:pt x="0" y="2017268"/>
                  </a:moveTo>
                  <a:lnTo>
                    <a:pt x="0" y="2016506"/>
                  </a:lnTo>
                  <a:cubicBezTo>
                    <a:pt x="0" y="2002536"/>
                    <a:pt x="11430" y="1991106"/>
                    <a:pt x="25400" y="1991106"/>
                  </a:cubicBezTo>
                  <a:cubicBezTo>
                    <a:pt x="39370" y="1991106"/>
                    <a:pt x="50800" y="2002536"/>
                    <a:pt x="50800" y="2016506"/>
                  </a:cubicBezTo>
                  <a:lnTo>
                    <a:pt x="50800" y="2017268"/>
                  </a:lnTo>
                  <a:cubicBezTo>
                    <a:pt x="50800" y="2031238"/>
                    <a:pt x="39370" y="2042668"/>
                    <a:pt x="25400" y="2042668"/>
                  </a:cubicBezTo>
                  <a:cubicBezTo>
                    <a:pt x="11430" y="2042668"/>
                    <a:pt x="0" y="2031238"/>
                    <a:pt x="0" y="2017268"/>
                  </a:cubicBezTo>
                  <a:close/>
                  <a:moveTo>
                    <a:pt x="0" y="1864106"/>
                  </a:moveTo>
                  <a:lnTo>
                    <a:pt x="0" y="1863344"/>
                  </a:lnTo>
                  <a:cubicBezTo>
                    <a:pt x="0" y="1849374"/>
                    <a:pt x="11430" y="1837944"/>
                    <a:pt x="25400" y="1837944"/>
                  </a:cubicBezTo>
                  <a:cubicBezTo>
                    <a:pt x="39370" y="1837944"/>
                    <a:pt x="50800" y="1849374"/>
                    <a:pt x="50800" y="1863344"/>
                  </a:cubicBezTo>
                  <a:lnTo>
                    <a:pt x="50800" y="1864106"/>
                  </a:lnTo>
                  <a:cubicBezTo>
                    <a:pt x="50800" y="1878076"/>
                    <a:pt x="39370" y="1889506"/>
                    <a:pt x="25400" y="1889506"/>
                  </a:cubicBezTo>
                  <a:cubicBezTo>
                    <a:pt x="11430" y="1889506"/>
                    <a:pt x="0" y="1878076"/>
                    <a:pt x="0" y="1864106"/>
                  </a:cubicBezTo>
                  <a:close/>
                  <a:moveTo>
                    <a:pt x="0" y="1710944"/>
                  </a:moveTo>
                  <a:lnTo>
                    <a:pt x="0" y="1710182"/>
                  </a:lnTo>
                  <a:cubicBezTo>
                    <a:pt x="0" y="1696212"/>
                    <a:pt x="11430" y="1684782"/>
                    <a:pt x="25400" y="1684782"/>
                  </a:cubicBezTo>
                  <a:cubicBezTo>
                    <a:pt x="39370" y="1684782"/>
                    <a:pt x="50800" y="1696212"/>
                    <a:pt x="50800" y="1710182"/>
                  </a:cubicBezTo>
                  <a:lnTo>
                    <a:pt x="50800" y="1710944"/>
                  </a:lnTo>
                  <a:cubicBezTo>
                    <a:pt x="50800" y="1724914"/>
                    <a:pt x="39370" y="1736344"/>
                    <a:pt x="25400" y="1736344"/>
                  </a:cubicBezTo>
                  <a:cubicBezTo>
                    <a:pt x="11430" y="1736344"/>
                    <a:pt x="0" y="1724914"/>
                    <a:pt x="0" y="1710944"/>
                  </a:cubicBezTo>
                  <a:close/>
                  <a:moveTo>
                    <a:pt x="0" y="1557782"/>
                  </a:moveTo>
                  <a:lnTo>
                    <a:pt x="0" y="1557020"/>
                  </a:lnTo>
                  <a:cubicBezTo>
                    <a:pt x="0" y="1543050"/>
                    <a:pt x="11430" y="1531620"/>
                    <a:pt x="25400" y="1531620"/>
                  </a:cubicBezTo>
                  <a:cubicBezTo>
                    <a:pt x="39370" y="1531620"/>
                    <a:pt x="50800" y="1543050"/>
                    <a:pt x="50800" y="1557020"/>
                  </a:cubicBezTo>
                  <a:lnTo>
                    <a:pt x="50800" y="1557782"/>
                  </a:lnTo>
                  <a:cubicBezTo>
                    <a:pt x="50800" y="1571752"/>
                    <a:pt x="39370" y="1583182"/>
                    <a:pt x="25400" y="1583182"/>
                  </a:cubicBezTo>
                  <a:cubicBezTo>
                    <a:pt x="11430" y="1583182"/>
                    <a:pt x="0" y="1571752"/>
                    <a:pt x="0" y="1557782"/>
                  </a:cubicBezTo>
                  <a:close/>
                  <a:moveTo>
                    <a:pt x="0" y="1404620"/>
                  </a:moveTo>
                  <a:lnTo>
                    <a:pt x="0" y="1403858"/>
                  </a:lnTo>
                  <a:cubicBezTo>
                    <a:pt x="0" y="1389888"/>
                    <a:pt x="11430" y="1378458"/>
                    <a:pt x="25400" y="1378458"/>
                  </a:cubicBezTo>
                  <a:cubicBezTo>
                    <a:pt x="39370" y="1378458"/>
                    <a:pt x="50800" y="1389888"/>
                    <a:pt x="50800" y="1403858"/>
                  </a:cubicBezTo>
                  <a:lnTo>
                    <a:pt x="50800" y="1404620"/>
                  </a:lnTo>
                  <a:cubicBezTo>
                    <a:pt x="50800" y="1418590"/>
                    <a:pt x="39370" y="1430020"/>
                    <a:pt x="25400" y="1430020"/>
                  </a:cubicBezTo>
                  <a:cubicBezTo>
                    <a:pt x="11430" y="1430020"/>
                    <a:pt x="0" y="1418590"/>
                    <a:pt x="0" y="1404620"/>
                  </a:cubicBezTo>
                  <a:close/>
                  <a:moveTo>
                    <a:pt x="0" y="1251458"/>
                  </a:moveTo>
                  <a:lnTo>
                    <a:pt x="0" y="1250696"/>
                  </a:lnTo>
                  <a:cubicBezTo>
                    <a:pt x="0" y="1236726"/>
                    <a:pt x="11430" y="1225296"/>
                    <a:pt x="25400" y="1225296"/>
                  </a:cubicBezTo>
                  <a:cubicBezTo>
                    <a:pt x="39370" y="1225296"/>
                    <a:pt x="50800" y="1236726"/>
                    <a:pt x="50800" y="1250696"/>
                  </a:cubicBezTo>
                  <a:lnTo>
                    <a:pt x="50800" y="1251458"/>
                  </a:lnTo>
                  <a:cubicBezTo>
                    <a:pt x="50800" y="1265428"/>
                    <a:pt x="39370" y="1276858"/>
                    <a:pt x="25400" y="1276858"/>
                  </a:cubicBezTo>
                  <a:cubicBezTo>
                    <a:pt x="11430" y="1276858"/>
                    <a:pt x="0" y="1265428"/>
                    <a:pt x="0" y="1251458"/>
                  </a:cubicBezTo>
                  <a:close/>
                  <a:moveTo>
                    <a:pt x="0" y="1098296"/>
                  </a:moveTo>
                  <a:lnTo>
                    <a:pt x="0" y="1097534"/>
                  </a:lnTo>
                  <a:cubicBezTo>
                    <a:pt x="0" y="1083564"/>
                    <a:pt x="11430" y="1072134"/>
                    <a:pt x="25400" y="1072134"/>
                  </a:cubicBezTo>
                  <a:cubicBezTo>
                    <a:pt x="39370" y="1072134"/>
                    <a:pt x="50800" y="1083564"/>
                    <a:pt x="50800" y="1097534"/>
                  </a:cubicBezTo>
                  <a:lnTo>
                    <a:pt x="50800" y="1098296"/>
                  </a:lnTo>
                  <a:cubicBezTo>
                    <a:pt x="50800" y="1112266"/>
                    <a:pt x="39370" y="1123696"/>
                    <a:pt x="25400" y="1123696"/>
                  </a:cubicBezTo>
                  <a:cubicBezTo>
                    <a:pt x="11430" y="1123696"/>
                    <a:pt x="0" y="1112266"/>
                    <a:pt x="0" y="1098296"/>
                  </a:cubicBezTo>
                  <a:close/>
                  <a:moveTo>
                    <a:pt x="0" y="945134"/>
                  </a:moveTo>
                  <a:lnTo>
                    <a:pt x="0" y="944372"/>
                  </a:lnTo>
                  <a:cubicBezTo>
                    <a:pt x="0" y="930402"/>
                    <a:pt x="11430" y="918972"/>
                    <a:pt x="25400" y="918972"/>
                  </a:cubicBezTo>
                  <a:cubicBezTo>
                    <a:pt x="39370" y="918972"/>
                    <a:pt x="50800" y="930402"/>
                    <a:pt x="50800" y="944372"/>
                  </a:cubicBezTo>
                  <a:lnTo>
                    <a:pt x="50800" y="945134"/>
                  </a:lnTo>
                  <a:cubicBezTo>
                    <a:pt x="50800" y="959104"/>
                    <a:pt x="39370" y="970534"/>
                    <a:pt x="25400" y="970534"/>
                  </a:cubicBezTo>
                  <a:cubicBezTo>
                    <a:pt x="11430" y="970534"/>
                    <a:pt x="0" y="959104"/>
                    <a:pt x="0" y="945134"/>
                  </a:cubicBezTo>
                  <a:close/>
                  <a:moveTo>
                    <a:pt x="0" y="791972"/>
                  </a:moveTo>
                  <a:lnTo>
                    <a:pt x="0" y="791210"/>
                  </a:lnTo>
                  <a:cubicBezTo>
                    <a:pt x="0" y="777240"/>
                    <a:pt x="11430" y="765810"/>
                    <a:pt x="25400" y="765810"/>
                  </a:cubicBezTo>
                  <a:cubicBezTo>
                    <a:pt x="39370" y="765810"/>
                    <a:pt x="50800" y="777240"/>
                    <a:pt x="50800" y="791210"/>
                  </a:cubicBezTo>
                  <a:lnTo>
                    <a:pt x="50800" y="791972"/>
                  </a:lnTo>
                  <a:cubicBezTo>
                    <a:pt x="50800" y="805942"/>
                    <a:pt x="39370" y="817372"/>
                    <a:pt x="25400" y="817372"/>
                  </a:cubicBezTo>
                  <a:cubicBezTo>
                    <a:pt x="11430" y="817372"/>
                    <a:pt x="0" y="805942"/>
                    <a:pt x="0" y="791972"/>
                  </a:cubicBezTo>
                  <a:close/>
                  <a:moveTo>
                    <a:pt x="0" y="638810"/>
                  </a:moveTo>
                  <a:lnTo>
                    <a:pt x="0" y="638048"/>
                  </a:lnTo>
                  <a:cubicBezTo>
                    <a:pt x="0" y="624078"/>
                    <a:pt x="11430" y="612648"/>
                    <a:pt x="25400" y="612648"/>
                  </a:cubicBezTo>
                  <a:cubicBezTo>
                    <a:pt x="39370" y="612648"/>
                    <a:pt x="50800" y="624078"/>
                    <a:pt x="50800" y="638048"/>
                  </a:cubicBezTo>
                  <a:lnTo>
                    <a:pt x="50800" y="638810"/>
                  </a:lnTo>
                  <a:cubicBezTo>
                    <a:pt x="50800" y="652780"/>
                    <a:pt x="39370" y="664210"/>
                    <a:pt x="25400" y="664210"/>
                  </a:cubicBezTo>
                  <a:cubicBezTo>
                    <a:pt x="11430" y="664210"/>
                    <a:pt x="0" y="652780"/>
                    <a:pt x="0" y="638810"/>
                  </a:cubicBezTo>
                  <a:close/>
                  <a:moveTo>
                    <a:pt x="0" y="485648"/>
                  </a:moveTo>
                  <a:lnTo>
                    <a:pt x="0" y="484886"/>
                  </a:lnTo>
                  <a:cubicBezTo>
                    <a:pt x="0" y="470916"/>
                    <a:pt x="11430" y="459486"/>
                    <a:pt x="25400" y="459486"/>
                  </a:cubicBezTo>
                  <a:cubicBezTo>
                    <a:pt x="39370" y="459486"/>
                    <a:pt x="50800" y="470916"/>
                    <a:pt x="50800" y="484886"/>
                  </a:cubicBezTo>
                  <a:lnTo>
                    <a:pt x="50800" y="485648"/>
                  </a:lnTo>
                  <a:cubicBezTo>
                    <a:pt x="50800" y="499618"/>
                    <a:pt x="39370" y="511048"/>
                    <a:pt x="25400" y="511048"/>
                  </a:cubicBezTo>
                  <a:cubicBezTo>
                    <a:pt x="11430" y="511048"/>
                    <a:pt x="0" y="499618"/>
                    <a:pt x="0" y="485648"/>
                  </a:cubicBezTo>
                  <a:close/>
                  <a:moveTo>
                    <a:pt x="0" y="332486"/>
                  </a:moveTo>
                  <a:lnTo>
                    <a:pt x="0" y="331724"/>
                  </a:lnTo>
                  <a:cubicBezTo>
                    <a:pt x="0" y="317754"/>
                    <a:pt x="11430" y="306324"/>
                    <a:pt x="25400" y="306324"/>
                  </a:cubicBezTo>
                  <a:cubicBezTo>
                    <a:pt x="39370" y="306324"/>
                    <a:pt x="50800" y="317754"/>
                    <a:pt x="50800" y="331724"/>
                  </a:cubicBezTo>
                  <a:lnTo>
                    <a:pt x="50800" y="332486"/>
                  </a:lnTo>
                  <a:cubicBezTo>
                    <a:pt x="50800" y="346456"/>
                    <a:pt x="39370" y="357886"/>
                    <a:pt x="25400" y="357886"/>
                  </a:cubicBezTo>
                  <a:cubicBezTo>
                    <a:pt x="11430" y="357886"/>
                    <a:pt x="0" y="346456"/>
                    <a:pt x="0" y="332486"/>
                  </a:cubicBezTo>
                  <a:close/>
                  <a:moveTo>
                    <a:pt x="0" y="179324"/>
                  </a:moveTo>
                  <a:lnTo>
                    <a:pt x="0" y="178562"/>
                  </a:lnTo>
                  <a:cubicBezTo>
                    <a:pt x="0" y="164592"/>
                    <a:pt x="11430" y="153162"/>
                    <a:pt x="25400" y="153162"/>
                  </a:cubicBezTo>
                  <a:cubicBezTo>
                    <a:pt x="39370" y="153162"/>
                    <a:pt x="50800" y="164592"/>
                    <a:pt x="50800" y="178562"/>
                  </a:cubicBezTo>
                  <a:lnTo>
                    <a:pt x="50800" y="179324"/>
                  </a:lnTo>
                  <a:cubicBezTo>
                    <a:pt x="50800" y="193294"/>
                    <a:pt x="39370" y="204724"/>
                    <a:pt x="25400" y="204724"/>
                  </a:cubicBezTo>
                  <a:cubicBezTo>
                    <a:pt x="11430" y="204724"/>
                    <a:pt x="0" y="193294"/>
                    <a:pt x="0" y="179324"/>
                  </a:cubicBezTo>
                  <a:close/>
                  <a:moveTo>
                    <a:pt x="0" y="26162"/>
                  </a:moveTo>
                  <a:lnTo>
                    <a:pt x="0" y="25400"/>
                  </a:lnTo>
                  <a:cubicBezTo>
                    <a:pt x="0" y="11430"/>
                    <a:pt x="11430" y="0"/>
                    <a:pt x="25400" y="0"/>
                  </a:cubicBezTo>
                  <a:cubicBezTo>
                    <a:pt x="39370" y="0"/>
                    <a:pt x="50800" y="11430"/>
                    <a:pt x="50800" y="25400"/>
                  </a:cubicBezTo>
                  <a:lnTo>
                    <a:pt x="50800" y="26162"/>
                  </a:lnTo>
                  <a:cubicBezTo>
                    <a:pt x="50800" y="40132"/>
                    <a:pt x="39370" y="51562"/>
                    <a:pt x="25400" y="51562"/>
                  </a:cubicBezTo>
                  <a:cubicBezTo>
                    <a:pt x="11430" y="51562"/>
                    <a:pt x="0" y="40132"/>
                    <a:pt x="0" y="26162"/>
                  </a:cubicBezTo>
                  <a:close/>
                  <a:moveTo>
                    <a:pt x="0" y="2477135"/>
                  </a:moveTo>
                  <a:lnTo>
                    <a:pt x="0" y="2476373"/>
                  </a:lnTo>
                  <a:cubicBezTo>
                    <a:pt x="0" y="2462403"/>
                    <a:pt x="11430" y="2450973"/>
                    <a:pt x="25400" y="2450973"/>
                  </a:cubicBezTo>
                  <a:cubicBezTo>
                    <a:pt x="39370" y="2450973"/>
                    <a:pt x="50800" y="2462403"/>
                    <a:pt x="50800" y="2476373"/>
                  </a:cubicBezTo>
                  <a:lnTo>
                    <a:pt x="50800" y="2477135"/>
                  </a:lnTo>
                  <a:cubicBezTo>
                    <a:pt x="50800" y="2491105"/>
                    <a:pt x="39370" y="2502535"/>
                    <a:pt x="25400" y="2502535"/>
                  </a:cubicBezTo>
                  <a:cubicBezTo>
                    <a:pt x="11430" y="2502535"/>
                    <a:pt x="0" y="2491105"/>
                    <a:pt x="0" y="2477135"/>
                  </a:cubicBezTo>
                  <a:close/>
                </a:path>
              </a:pathLst>
            </a:custGeom>
            <a:solidFill>
              <a:srgbClr val="EB5884"/>
            </a:solidFill>
          </p:spPr>
          <p:txBody>
            <a:bodyPr/>
            <a:lstStyle/>
            <a:p>
              <a:endParaRPr lang="fr-FR" sz="1200"/>
            </a:p>
          </p:txBody>
        </p:sp>
      </p:grpSp>
      <p:grpSp>
        <p:nvGrpSpPr>
          <p:cNvPr id="22" name="Group 22">
            <a:extLst>
              <a:ext uri="{FF2B5EF4-FFF2-40B4-BE49-F238E27FC236}">
                <a16:creationId xmlns:a16="http://schemas.microsoft.com/office/drawing/2014/main" id="{746F4A0B-19C8-BF3E-8BD8-F9C46358331A}"/>
              </a:ext>
            </a:extLst>
          </p:cNvPr>
          <p:cNvGrpSpPr>
            <a:grpSpLocks noChangeAspect="1"/>
          </p:cNvGrpSpPr>
          <p:nvPr/>
        </p:nvGrpSpPr>
        <p:grpSpPr>
          <a:xfrm>
            <a:off x="7395482" y="0"/>
            <a:ext cx="2093523" cy="476493"/>
            <a:chOff x="0" y="0"/>
            <a:chExt cx="4187050" cy="952983"/>
          </a:xfrm>
        </p:grpSpPr>
        <p:sp>
          <p:nvSpPr>
            <p:cNvPr id="23" name="Freeform 23">
              <a:extLst>
                <a:ext uri="{FF2B5EF4-FFF2-40B4-BE49-F238E27FC236}">
                  <a16:creationId xmlns:a16="http://schemas.microsoft.com/office/drawing/2014/main" id="{0B5FC0A0-9F2A-C575-94CA-D8F8F280EC8F}"/>
                </a:ext>
              </a:extLst>
            </p:cNvPr>
            <p:cNvSpPr/>
            <p:nvPr/>
          </p:nvSpPr>
          <p:spPr>
            <a:xfrm>
              <a:off x="1124331" y="0"/>
              <a:ext cx="2956687" cy="953008"/>
            </a:xfrm>
            <a:custGeom>
              <a:avLst/>
              <a:gdLst/>
              <a:ahLst/>
              <a:cxnLst/>
              <a:rect l="l" t="t" r="r" b="b"/>
              <a:pathLst>
                <a:path w="2956687" h="953008">
                  <a:moveTo>
                    <a:pt x="0" y="0"/>
                  </a:moveTo>
                  <a:lnTo>
                    <a:pt x="889762" y="953008"/>
                  </a:lnTo>
                  <a:lnTo>
                    <a:pt x="2956687" y="0"/>
                  </a:lnTo>
                  <a:close/>
                </a:path>
              </a:pathLst>
            </a:custGeom>
            <a:solidFill>
              <a:srgbClr val="36AEB7"/>
            </a:solidFill>
          </p:spPr>
          <p:txBody>
            <a:bodyPr/>
            <a:lstStyle/>
            <a:p>
              <a:endParaRPr lang="fr-FR" sz="1200"/>
            </a:p>
          </p:txBody>
        </p:sp>
      </p:grpSp>
      <p:grpSp>
        <p:nvGrpSpPr>
          <p:cNvPr id="24" name="Group 24">
            <a:extLst>
              <a:ext uri="{FF2B5EF4-FFF2-40B4-BE49-F238E27FC236}">
                <a16:creationId xmlns:a16="http://schemas.microsoft.com/office/drawing/2014/main" id="{23515724-42DA-236A-1E6F-085EAB6AC532}"/>
              </a:ext>
            </a:extLst>
          </p:cNvPr>
          <p:cNvGrpSpPr>
            <a:grpSpLocks noChangeAspect="1"/>
          </p:cNvGrpSpPr>
          <p:nvPr/>
        </p:nvGrpSpPr>
        <p:grpSpPr>
          <a:xfrm>
            <a:off x="6439515" y="4018874"/>
            <a:ext cx="5784237" cy="2870873"/>
            <a:chOff x="0" y="0"/>
            <a:chExt cx="11568468" cy="5741746"/>
          </a:xfrm>
        </p:grpSpPr>
        <p:sp>
          <p:nvSpPr>
            <p:cNvPr id="25" name="Freeform 25">
              <a:extLst>
                <a:ext uri="{FF2B5EF4-FFF2-40B4-BE49-F238E27FC236}">
                  <a16:creationId xmlns:a16="http://schemas.microsoft.com/office/drawing/2014/main" id="{CB4AC4F2-C832-C971-85DC-D41A93663225}"/>
                </a:ext>
              </a:extLst>
            </p:cNvPr>
            <p:cNvSpPr/>
            <p:nvPr/>
          </p:nvSpPr>
          <p:spPr>
            <a:xfrm>
              <a:off x="5893308" y="4903978"/>
              <a:ext cx="2401443" cy="774319"/>
            </a:xfrm>
            <a:custGeom>
              <a:avLst/>
              <a:gdLst/>
              <a:ahLst/>
              <a:cxnLst/>
              <a:rect l="l" t="t" r="r" b="b"/>
              <a:pathLst>
                <a:path w="2401443" h="774319">
                  <a:moveTo>
                    <a:pt x="2118360" y="0"/>
                  </a:moveTo>
                  <a:lnTo>
                    <a:pt x="0" y="774319"/>
                  </a:lnTo>
                  <a:lnTo>
                    <a:pt x="2401443" y="774319"/>
                  </a:lnTo>
                  <a:lnTo>
                    <a:pt x="2118360" y="0"/>
                  </a:lnTo>
                  <a:close/>
                </a:path>
              </a:pathLst>
            </a:custGeom>
            <a:solidFill>
              <a:srgbClr val="EE7391"/>
            </a:solidFill>
          </p:spPr>
          <p:txBody>
            <a:bodyPr/>
            <a:lstStyle/>
            <a:p>
              <a:endParaRPr lang="fr-FR" sz="1200"/>
            </a:p>
          </p:txBody>
        </p:sp>
        <p:sp>
          <p:nvSpPr>
            <p:cNvPr id="26" name="Freeform 26">
              <a:extLst>
                <a:ext uri="{FF2B5EF4-FFF2-40B4-BE49-F238E27FC236}">
                  <a16:creationId xmlns:a16="http://schemas.microsoft.com/office/drawing/2014/main" id="{7562DAF6-5081-19A7-FA4C-6D5CD5B0B13D}"/>
                </a:ext>
              </a:extLst>
            </p:cNvPr>
            <p:cNvSpPr/>
            <p:nvPr/>
          </p:nvSpPr>
          <p:spPr>
            <a:xfrm>
              <a:off x="10620502" y="4799965"/>
              <a:ext cx="884428" cy="878332"/>
            </a:xfrm>
            <a:custGeom>
              <a:avLst/>
              <a:gdLst/>
              <a:ahLst/>
              <a:cxnLst/>
              <a:rect l="l" t="t" r="r" b="b"/>
              <a:pathLst>
                <a:path w="884428" h="878332">
                  <a:moveTo>
                    <a:pt x="884428" y="0"/>
                  </a:moveTo>
                  <a:lnTo>
                    <a:pt x="0" y="878332"/>
                  </a:lnTo>
                  <a:lnTo>
                    <a:pt x="884428" y="878332"/>
                  </a:lnTo>
                  <a:lnTo>
                    <a:pt x="884428" y="0"/>
                  </a:lnTo>
                  <a:close/>
                </a:path>
              </a:pathLst>
            </a:custGeom>
            <a:solidFill>
              <a:srgbClr val="203644"/>
            </a:solidFill>
          </p:spPr>
          <p:txBody>
            <a:bodyPr/>
            <a:lstStyle/>
            <a:p>
              <a:endParaRPr lang="fr-FR" sz="1200"/>
            </a:p>
          </p:txBody>
        </p:sp>
        <p:sp>
          <p:nvSpPr>
            <p:cNvPr id="27" name="Freeform 27">
              <a:extLst>
                <a:ext uri="{FF2B5EF4-FFF2-40B4-BE49-F238E27FC236}">
                  <a16:creationId xmlns:a16="http://schemas.microsoft.com/office/drawing/2014/main" id="{4A3E838D-1952-0E94-0CA2-D44DF80414E6}"/>
                </a:ext>
              </a:extLst>
            </p:cNvPr>
            <p:cNvSpPr/>
            <p:nvPr/>
          </p:nvSpPr>
          <p:spPr>
            <a:xfrm>
              <a:off x="1400556" y="788797"/>
              <a:ext cx="970661" cy="50800"/>
            </a:xfrm>
            <a:custGeom>
              <a:avLst/>
              <a:gdLst/>
              <a:ahLst/>
              <a:cxnLst/>
              <a:rect l="l" t="t" r="r" b="b"/>
              <a:pathLst>
                <a:path w="970661" h="50800">
                  <a:moveTo>
                    <a:pt x="178689" y="0"/>
                  </a:moveTo>
                  <a:lnTo>
                    <a:pt x="179451" y="0"/>
                  </a:lnTo>
                  <a:cubicBezTo>
                    <a:pt x="193421" y="0"/>
                    <a:pt x="204851" y="11430"/>
                    <a:pt x="204851" y="25400"/>
                  </a:cubicBezTo>
                  <a:cubicBezTo>
                    <a:pt x="204851" y="39370"/>
                    <a:pt x="193421" y="50800"/>
                    <a:pt x="179451" y="50800"/>
                  </a:cubicBezTo>
                  <a:lnTo>
                    <a:pt x="178689" y="50800"/>
                  </a:lnTo>
                  <a:cubicBezTo>
                    <a:pt x="164719" y="50800"/>
                    <a:pt x="153289" y="39370"/>
                    <a:pt x="153289" y="25400"/>
                  </a:cubicBezTo>
                  <a:cubicBezTo>
                    <a:pt x="153289" y="11430"/>
                    <a:pt x="164719" y="0"/>
                    <a:pt x="178689" y="0"/>
                  </a:cubicBezTo>
                  <a:close/>
                  <a:moveTo>
                    <a:pt x="331851" y="0"/>
                  </a:moveTo>
                  <a:lnTo>
                    <a:pt x="332613" y="0"/>
                  </a:lnTo>
                  <a:cubicBezTo>
                    <a:pt x="346583" y="0"/>
                    <a:pt x="358013" y="11430"/>
                    <a:pt x="358013" y="25400"/>
                  </a:cubicBezTo>
                  <a:cubicBezTo>
                    <a:pt x="358013" y="39370"/>
                    <a:pt x="346583" y="50800"/>
                    <a:pt x="332613" y="50800"/>
                  </a:cubicBezTo>
                  <a:lnTo>
                    <a:pt x="331851" y="50800"/>
                  </a:lnTo>
                  <a:cubicBezTo>
                    <a:pt x="317881" y="50800"/>
                    <a:pt x="306451" y="39370"/>
                    <a:pt x="306451" y="25400"/>
                  </a:cubicBezTo>
                  <a:cubicBezTo>
                    <a:pt x="306451" y="11430"/>
                    <a:pt x="317881" y="0"/>
                    <a:pt x="331851" y="0"/>
                  </a:cubicBezTo>
                  <a:close/>
                  <a:moveTo>
                    <a:pt x="485013" y="0"/>
                  </a:moveTo>
                  <a:lnTo>
                    <a:pt x="485775" y="0"/>
                  </a:lnTo>
                  <a:cubicBezTo>
                    <a:pt x="499745" y="0"/>
                    <a:pt x="511175" y="11430"/>
                    <a:pt x="511175" y="25400"/>
                  </a:cubicBezTo>
                  <a:cubicBezTo>
                    <a:pt x="511175" y="39370"/>
                    <a:pt x="499745" y="50800"/>
                    <a:pt x="485775" y="50800"/>
                  </a:cubicBezTo>
                  <a:lnTo>
                    <a:pt x="485013" y="50800"/>
                  </a:lnTo>
                  <a:cubicBezTo>
                    <a:pt x="471043" y="50800"/>
                    <a:pt x="459613" y="39370"/>
                    <a:pt x="459613" y="25400"/>
                  </a:cubicBezTo>
                  <a:cubicBezTo>
                    <a:pt x="459613" y="11430"/>
                    <a:pt x="471043" y="0"/>
                    <a:pt x="485013" y="0"/>
                  </a:cubicBezTo>
                  <a:close/>
                  <a:moveTo>
                    <a:pt x="638175" y="0"/>
                  </a:moveTo>
                  <a:lnTo>
                    <a:pt x="638937" y="0"/>
                  </a:lnTo>
                  <a:cubicBezTo>
                    <a:pt x="652907" y="0"/>
                    <a:pt x="664337" y="11430"/>
                    <a:pt x="664337" y="25400"/>
                  </a:cubicBezTo>
                  <a:cubicBezTo>
                    <a:pt x="664337" y="39370"/>
                    <a:pt x="652907" y="50800"/>
                    <a:pt x="638937" y="50800"/>
                  </a:cubicBezTo>
                  <a:lnTo>
                    <a:pt x="638175" y="50800"/>
                  </a:lnTo>
                  <a:cubicBezTo>
                    <a:pt x="624205" y="50800"/>
                    <a:pt x="612775" y="39370"/>
                    <a:pt x="612775" y="25400"/>
                  </a:cubicBezTo>
                  <a:cubicBezTo>
                    <a:pt x="612775" y="11430"/>
                    <a:pt x="624205" y="0"/>
                    <a:pt x="638175" y="0"/>
                  </a:cubicBezTo>
                  <a:close/>
                  <a:moveTo>
                    <a:pt x="791337" y="0"/>
                  </a:moveTo>
                  <a:lnTo>
                    <a:pt x="792099" y="0"/>
                  </a:lnTo>
                  <a:cubicBezTo>
                    <a:pt x="806069" y="0"/>
                    <a:pt x="817499" y="11430"/>
                    <a:pt x="817499" y="25400"/>
                  </a:cubicBezTo>
                  <a:cubicBezTo>
                    <a:pt x="817499" y="39370"/>
                    <a:pt x="806069" y="50800"/>
                    <a:pt x="792099" y="50800"/>
                  </a:cubicBezTo>
                  <a:lnTo>
                    <a:pt x="791337" y="50800"/>
                  </a:lnTo>
                  <a:cubicBezTo>
                    <a:pt x="777367" y="50800"/>
                    <a:pt x="765937" y="39370"/>
                    <a:pt x="765937" y="25400"/>
                  </a:cubicBezTo>
                  <a:cubicBezTo>
                    <a:pt x="765937" y="11430"/>
                    <a:pt x="777367" y="0"/>
                    <a:pt x="791337" y="0"/>
                  </a:cubicBezTo>
                  <a:close/>
                  <a:moveTo>
                    <a:pt x="944499" y="0"/>
                  </a:moveTo>
                  <a:lnTo>
                    <a:pt x="945261" y="0"/>
                  </a:lnTo>
                  <a:cubicBezTo>
                    <a:pt x="959231" y="0"/>
                    <a:pt x="970661" y="11430"/>
                    <a:pt x="970661" y="25400"/>
                  </a:cubicBezTo>
                  <a:cubicBezTo>
                    <a:pt x="970661" y="39370"/>
                    <a:pt x="959231" y="50800"/>
                    <a:pt x="945261" y="50800"/>
                  </a:cubicBezTo>
                  <a:lnTo>
                    <a:pt x="944499" y="50800"/>
                  </a:lnTo>
                  <a:cubicBezTo>
                    <a:pt x="930529" y="50800"/>
                    <a:pt x="919099" y="39370"/>
                    <a:pt x="919099" y="25400"/>
                  </a:cubicBezTo>
                  <a:cubicBezTo>
                    <a:pt x="919099" y="11430"/>
                    <a:pt x="930529" y="0"/>
                    <a:pt x="944499" y="0"/>
                  </a:cubicBezTo>
                  <a:close/>
                  <a:moveTo>
                    <a:pt x="25400" y="0"/>
                  </a:moveTo>
                  <a:lnTo>
                    <a:pt x="26162" y="0"/>
                  </a:lnTo>
                  <a:cubicBezTo>
                    <a:pt x="40132" y="0"/>
                    <a:pt x="51562" y="11430"/>
                    <a:pt x="51562" y="25400"/>
                  </a:cubicBezTo>
                  <a:cubicBezTo>
                    <a:pt x="51562" y="39370"/>
                    <a:pt x="40132" y="50800"/>
                    <a:pt x="26162" y="50800"/>
                  </a:cubicBezTo>
                  <a:lnTo>
                    <a:pt x="25400" y="50800"/>
                  </a:lnTo>
                  <a:cubicBezTo>
                    <a:pt x="11430" y="50800"/>
                    <a:pt x="0" y="39370"/>
                    <a:pt x="0" y="25400"/>
                  </a:cubicBezTo>
                  <a:cubicBezTo>
                    <a:pt x="0" y="11430"/>
                    <a:pt x="11430" y="0"/>
                    <a:pt x="25400" y="0"/>
                  </a:cubicBezTo>
                  <a:close/>
                </a:path>
              </a:pathLst>
            </a:custGeom>
            <a:solidFill>
              <a:srgbClr val="2261A6"/>
            </a:solidFill>
          </p:spPr>
          <p:txBody>
            <a:bodyPr/>
            <a:lstStyle/>
            <a:p>
              <a:endParaRPr lang="fr-FR" sz="1200"/>
            </a:p>
          </p:txBody>
        </p:sp>
        <p:sp>
          <p:nvSpPr>
            <p:cNvPr id="28" name="Freeform 28">
              <a:extLst>
                <a:ext uri="{FF2B5EF4-FFF2-40B4-BE49-F238E27FC236}">
                  <a16:creationId xmlns:a16="http://schemas.microsoft.com/office/drawing/2014/main" id="{50066E2D-0E79-D43E-C941-EB1DFF7794B1}"/>
                </a:ext>
              </a:extLst>
            </p:cNvPr>
            <p:cNvSpPr/>
            <p:nvPr/>
          </p:nvSpPr>
          <p:spPr>
            <a:xfrm>
              <a:off x="63500" y="63500"/>
              <a:ext cx="1501267" cy="1501267"/>
            </a:xfrm>
            <a:custGeom>
              <a:avLst/>
              <a:gdLst/>
              <a:ahLst/>
              <a:cxnLst/>
              <a:rect l="l" t="t" r="r" b="b"/>
              <a:pathLst>
                <a:path w="1501267" h="1501267">
                  <a:moveTo>
                    <a:pt x="1234186" y="267081"/>
                  </a:moveTo>
                  <a:cubicBezTo>
                    <a:pt x="1501267" y="534162"/>
                    <a:pt x="1501267" y="967105"/>
                    <a:pt x="1234186" y="1234186"/>
                  </a:cubicBezTo>
                  <a:lnTo>
                    <a:pt x="1234186" y="1234186"/>
                  </a:lnTo>
                  <a:lnTo>
                    <a:pt x="1234186" y="1234186"/>
                  </a:lnTo>
                  <a:cubicBezTo>
                    <a:pt x="967105" y="1501267"/>
                    <a:pt x="534162" y="1501267"/>
                    <a:pt x="267081" y="1234186"/>
                  </a:cubicBezTo>
                  <a:lnTo>
                    <a:pt x="280543" y="1220724"/>
                  </a:lnTo>
                  <a:lnTo>
                    <a:pt x="267081" y="1234186"/>
                  </a:lnTo>
                  <a:cubicBezTo>
                    <a:pt x="0" y="967105"/>
                    <a:pt x="0" y="534162"/>
                    <a:pt x="267081" y="267081"/>
                  </a:cubicBezTo>
                  <a:lnTo>
                    <a:pt x="280543" y="280543"/>
                  </a:lnTo>
                  <a:lnTo>
                    <a:pt x="267081" y="267081"/>
                  </a:lnTo>
                  <a:cubicBezTo>
                    <a:pt x="534162" y="0"/>
                    <a:pt x="967105" y="0"/>
                    <a:pt x="1234186" y="267081"/>
                  </a:cubicBezTo>
                  <a:lnTo>
                    <a:pt x="1234186" y="267081"/>
                  </a:lnTo>
                  <a:lnTo>
                    <a:pt x="1234186" y="267081"/>
                  </a:lnTo>
                  <a:moveTo>
                    <a:pt x="1207262" y="294005"/>
                  </a:moveTo>
                  <a:lnTo>
                    <a:pt x="1220724" y="280543"/>
                  </a:lnTo>
                  <a:lnTo>
                    <a:pt x="1207262" y="294005"/>
                  </a:lnTo>
                  <a:cubicBezTo>
                    <a:pt x="955040" y="41783"/>
                    <a:pt x="546227" y="41783"/>
                    <a:pt x="294005" y="294005"/>
                  </a:cubicBezTo>
                  <a:lnTo>
                    <a:pt x="294005" y="294005"/>
                  </a:lnTo>
                  <a:lnTo>
                    <a:pt x="294005" y="294005"/>
                  </a:lnTo>
                  <a:cubicBezTo>
                    <a:pt x="41783" y="546227"/>
                    <a:pt x="41783" y="955040"/>
                    <a:pt x="294005" y="1207262"/>
                  </a:cubicBezTo>
                  <a:lnTo>
                    <a:pt x="294005" y="1207262"/>
                  </a:lnTo>
                  <a:lnTo>
                    <a:pt x="294005" y="1207262"/>
                  </a:lnTo>
                  <a:cubicBezTo>
                    <a:pt x="546227" y="1459484"/>
                    <a:pt x="955040" y="1459484"/>
                    <a:pt x="1207262" y="1207262"/>
                  </a:cubicBezTo>
                  <a:lnTo>
                    <a:pt x="1220724" y="1220724"/>
                  </a:lnTo>
                  <a:lnTo>
                    <a:pt x="1207262" y="1207262"/>
                  </a:lnTo>
                  <a:cubicBezTo>
                    <a:pt x="1459484" y="955040"/>
                    <a:pt x="1459484" y="546227"/>
                    <a:pt x="1207262" y="294005"/>
                  </a:cubicBezTo>
                  <a:close/>
                </a:path>
              </a:pathLst>
            </a:custGeom>
            <a:solidFill>
              <a:srgbClr val="203644"/>
            </a:solidFill>
          </p:spPr>
          <p:txBody>
            <a:bodyPr/>
            <a:lstStyle/>
            <a:p>
              <a:endParaRPr lang="fr-FR" sz="1200"/>
            </a:p>
          </p:txBody>
        </p:sp>
        <p:sp>
          <p:nvSpPr>
            <p:cNvPr id="29" name="Freeform 29">
              <a:extLst>
                <a:ext uri="{FF2B5EF4-FFF2-40B4-BE49-F238E27FC236}">
                  <a16:creationId xmlns:a16="http://schemas.microsoft.com/office/drawing/2014/main" id="{43311048-FD0B-936F-F5C8-9CD7D0D8E7FD}"/>
                </a:ext>
              </a:extLst>
            </p:cNvPr>
            <p:cNvSpPr/>
            <p:nvPr/>
          </p:nvSpPr>
          <p:spPr>
            <a:xfrm>
              <a:off x="2486787" y="442468"/>
              <a:ext cx="50800" cy="2502535"/>
            </a:xfrm>
            <a:custGeom>
              <a:avLst/>
              <a:gdLst/>
              <a:ahLst/>
              <a:cxnLst/>
              <a:rect l="l" t="t" r="r" b="b"/>
              <a:pathLst>
                <a:path w="50800" h="2502535">
                  <a:moveTo>
                    <a:pt x="0" y="2323592"/>
                  </a:moveTo>
                  <a:lnTo>
                    <a:pt x="0" y="2322830"/>
                  </a:lnTo>
                  <a:cubicBezTo>
                    <a:pt x="0" y="2308860"/>
                    <a:pt x="11430" y="2297430"/>
                    <a:pt x="25400" y="2297430"/>
                  </a:cubicBezTo>
                  <a:cubicBezTo>
                    <a:pt x="39370" y="2297430"/>
                    <a:pt x="50800" y="2308860"/>
                    <a:pt x="50800" y="2322830"/>
                  </a:cubicBezTo>
                  <a:lnTo>
                    <a:pt x="50800" y="2323592"/>
                  </a:lnTo>
                  <a:cubicBezTo>
                    <a:pt x="50800" y="2337562"/>
                    <a:pt x="39370" y="2348992"/>
                    <a:pt x="25400" y="2348992"/>
                  </a:cubicBezTo>
                  <a:cubicBezTo>
                    <a:pt x="11430" y="2348992"/>
                    <a:pt x="0" y="2337562"/>
                    <a:pt x="0" y="2323592"/>
                  </a:cubicBezTo>
                  <a:close/>
                  <a:moveTo>
                    <a:pt x="0" y="2170430"/>
                  </a:moveTo>
                  <a:lnTo>
                    <a:pt x="0" y="2169668"/>
                  </a:lnTo>
                  <a:cubicBezTo>
                    <a:pt x="0" y="2155698"/>
                    <a:pt x="11430" y="2144268"/>
                    <a:pt x="25400" y="2144268"/>
                  </a:cubicBezTo>
                  <a:cubicBezTo>
                    <a:pt x="39370" y="2144268"/>
                    <a:pt x="50800" y="2155698"/>
                    <a:pt x="50800" y="2169668"/>
                  </a:cubicBezTo>
                  <a:lnTo>
                    <a:pt x="50800" y="2170430"/>
                  </a:lnTo>
                  <a:cubicBezTo>
                    <a:pt x="50800" y="2184400"/>
                    <a:pt x="39370" y="2195830"/>
                    <a:pt x="25400" y="2195830"/>
                  </a:cubicBezTo>
                  <a:cubicBezTo>
                    <a:pt x="11430" y="2195830"/>
                    <a:pt x="0" y="2184400"/>
                    <a:pt x="0" y="2170430"/>
                  </a:cubicBezTo>
                  <a:close/>
                  <a:moveTo>
                    <a:pt x="0" y="2017268"/>
                  </a:moveTo>
                  <a:lnTo>
                    <a:pt x="0" y="2016506"/>
                  </a:lnTo>
                  <a:cubicBezTo>
                    <a:pt x="0" y="2002536"/>
                    <a:pt x="11430" y="1991106"/>
                    <a:pt x="25400" y="1991106"/>
                  </a:cubicBezTo>
                  <a:cubicBezTo>
                    <a:pt x="39370" y="1991106"/>
                    <a:pt x="50800" y="2002536"/>
                    <a:pt x="50800" y="2016506"/>
                  </a:cubicBezTo>
                  <a:lnTo>
                    <a:pt x="50800" y="2017268"/>
                  </a:lnTo>
                  <a:cubicBezTo>
                    <a:pt x="50800" y="2031238"/>
                    <a:pt x="39370" y="2042668"/>
                    <a:pt x="25400" y="2042668"/>
                  </a:cubicBezTo>
                  <a:cubicBezTo>
                    <a:pt x="11430" y="2042668"/>
                    <a:pt x="0" y="2031238"/>
                    <a:pt x="0" y="2017268"/>
                  </a:cubicBezTo>
                  <a:close/>
                  <a:moveTo>
                    <a:pt x="0" y="1864106"/>
                  </a:moveTo>
                  <a:lnTo>
                    <a:pt x="0" y="1863344"/>
                  </a:lnTo>
                  <a:cubicBezTo>
                    <a:pt x="0" y="1849374"/>
                    <a:pt x="11430" y="1837944"/>
                    <a:pt x="25400" y="1837944"/>
                  </a:cubicBezTo>
                  <a:cubicBezTo>
                    <a:pt x="39370" y="1837944"/>
                    <a:pt x="50800" y="1849374"/>
                    <a:pt x="50800" y="1863344"/>
                  </a:cubicBezTo>
                  <a:lnTo>
                    <a:pt x="50800" y="1864106"/>
                  </a:lnTo>
                  <a:cubicBezTo>
                    <a:pt x="50800" y="1878076"/>
                    <a:pt x="39370" y="1889506"/>
                    <a:pt x="25400" y="1889506"/>
                  </a:cubicBezTo>
                  <a:cubicBezTo>
                    <a:pt x="11430" y="1889506"/>
                    <a:pt x="0" y="1878076"/>
                    <a:pt x="0" y="1864106"/>
                  </a:cubicBezTo>
                  <a:close/>
                  <a:moveTo>
                    <a:pt x="0" y="1710944"/>
                  </a:moveTo>
                  <a:lnTo>
                    <a:pt x="0" y="1710182"/>
                  </a:lnTo>
                  <a:cubicBezTo>
                    <a:pt x="0" y="1696212"/>
                    <a:pt x="11430" y="1684782"/>
                    <a:pt x="25400" y="1684782"/>
                  </a:cubicBezTo>
                  <a:cubicBezTo>
                    <a:pt x="39370" y="1684782"/>
                    <a:pt x="50800" y="1696212"/>
                    <a:pt x="50800" y="1710182"/>
                  </a:cubicBezTo>
                  <a:lnTo>
                    <a:pt x="50800" y="1710944"/>
                  </a:lnTo>
                  <a:cubicBezTo>
                    <a:pt x="50800" y="1724914"/>
                    <a:pt x="39370" y="1736344"/>
                    <a:pt x="25400" y="1736344"/>
                  </a:cubicBezTo>
                  <a:cubicBezTo>
                    <a:pt x="11430" y="1736344"/>
                    <a:pt x="0" y="1724914"/>
                    <a:pt x="0" y="1710944"/>
                  </a:cubicBezTo>
                  <a:close/>
                  <a:moveTo>
                    <a:pt x="0" y="1557782"/>
                  </a:moveTo>
                  <a:lnTo>
                    <a:pt x="0" y="1557020"/>
                  </a:lnTo>
                  <a:cubicBezTo>
                    <a:pt x="0" y="1543050"/>
                    <a:pt x="11430" y="1531620"/>
                    <a:pt x="25400" y="1531620"/>
                  </a:cubicBezTo>
                  <a:cubicBezTo>
                    <a:pt x="39370" y="1531620"/>
                    <a:pt x="50800" y="1543050"/>
                    <a:pt x="50800" y="1557020"/>
                  </a:cubicBezTo>
                  <a:lnTo>
                    <a:pt x="50800" y="1557782"/>
                  </a:lnTo>
                  <a:cubicBezTo>
                    <a:pt x="50800" y="1571752"/>
                    <a:pt x="39370" y="1583182"/>
                    <a:pt x="25400" y="1583182"/>
                  </a:cubicBezTo>
                  <a:cubicBezTo>
                    <a:pt x="11430" y="1583182"/>
                    <a:pt x="0" y="1571752"/>
                    <a:pt x="0" y="1557782"/>
                  </a:cubicBezTo>
                  <a:close/>
                  <a:moveTo>
                    <a:pt x="0" y="1404620"/>
                  </a:moveTo>
                  <a:lnTo>
                    <a:pt x="0" y="1403858"/>
                  </a:lnTo>
                  <a:cubicBezTo>
                    <a:pt x="0" y="1389888"/>
                    <a:pt x="11430" y="1378458"/>
                    <a:pt x="25400" y="1378458"/>
                  </a:cubicBezTo>
                  <a:cubicBezTo>
                    <a:pt x="39370" y="1378458"/>
                    <a:pt x="50800" y="1389888"/>
                    <a:pt x="50800" y="1403858"/>
                  </a:cubicBezTo>
                  <a:lnTo>
                    <a:pt x="50800" y="1404620"/>
                  </a:lnTo>
                  <a:cubicBezTo>
                    <a:pt x="50800" y="1418590"/>
                    <a:pt x="39370" y="1430020"/>
                    <a:pt x="25400" y="1430020"/>
                  </a:cubicBezTo>
                  <a:cubicBezTo>
                    <a:pt x="11430" y="1430020"/>
                    <a:pt x="0" y="1418590"/>
                    <a:pt x="0" y="1404620"/>
                  </a:cubicBezTo>
                  <a:close/>
                  <a:moveTo>
                    <a:pt x="0" y="1251458"/>
                  </a:moveTo>
                  <a:lnTo>
                    <a:pt x="0" y="1250696"/>
                  </a:lnTo>
                  <a:cubicBezTo>
                    <a:pt x="0" y="1236726"/>
                    <a:pt x="11430" y="1225296"/>
                    <a:pt x="25400" y="1225296"/>
                  </a:cubicBezTo>
                  <a:cubicBezTo>
                    <a:pt x="39370" y="1225296"/>
                    <a:pt x="50800" y="1236726"/>
                    <a:pt x="50800" y="1250696"/>
                  </a:cubicBezTo>
                  <a:lnTo>
                    <a:pt x="50800" y="1251458"/>
                  </a:lnTo>
                  <a:cubicBezTo>
                    <a:pt x="50800" y="1265428"/>
                    <a:pt x="39370" y="1276858"/>
                    <a:pt x="25400" y="1276858"/>
                  </a:cubicBezTo>
                  <a:cubicBezTo>
                    <a:pt x="11430" y="1276858"/>
                    <a:pt x="0" y="1265428"/>
                    <a:pt x="0" y="1251458"/>
                  </a:cubicBezTo>
                  <a:close/>
                  <a:moveTo>
                    <a:pt x="0" y="1098296"/>
                  </a:moveTo>
                  <a:lnTo>
                    <a:pt x="0" y="1097534"/>
                  </a:lnTo>
                  <a:cubicBezTo>
                    <a:pt x="0" y="1083564"/>
                    <a:pt x="11430" y="1072134"/>
                    <a:pt x="25400" y="1072134"/>
                  </a:cubicBezTo>
                  <a:cubicBezTo>
                    <a:pt x="39370" y="1072134"/>
                    <a:pt x="50800" y="1083564"/>
                    <a:pt x="50800" y="1097534"/>
                  </a:cubicBezTo>
                  <a:lnTo>
                    <a:pt x="50800" y="1098296"/>
                  </a:lnTo>
                  <a:cubicBezTo>
                    <a:pt x="50800" y="1112266"/>
                    <a:pt x="39370" y="1123696"/>
                    <a:pt x="25400" y="1123696"/>
                  </a:cubicBezTo>
                  <a:cubicBezTo>
                    <a:pt x="11430" y="1123696"/>
                    <a:pt x="0" y="1112266"/>
                    <a:pt x="0" y="1098296"/>
                  </a:cubicBezTo>
                  <a:close/>
                  <a:moveTo>
                    <a:pt x="0" y="945134"/>
                  </a:moveTo>
                  <a:lnTo>
                    <a:pt x="0" y="944372"/>
                  </a:lnTo>
                  <a:cubicBezTo>
                    <a:pt x="0" y="930402"/>
                    <a:pt x="11430" y="918972"/>
                    <a:pt x="25400" y="918972"/>
                  </a:cubicBezTo>
                  <a:cubicBezTo>
                    <a:pt x="39370" y="918972"/>
                    <a:pt x="50800" y="930402"/>
                    <a:pt x="50800" y="944372"/>
                  </a:cubicBezTo>
                  <a:lnTo>
                    <a:pt x="50800" y="945134"/>
                  </a:lnTo>
                  <a:cubicBezTo>
                    <a:pt x="50800" y="959104"/>
                    <a:pt x="39370" y="970534"/>
                    <a:pt x="25400" y="970534"/>
                  </a:cubicBezTo>
                  <a:cubicBezTo>
                    <a:pt x="11430" y="970534"/>
                    <a:pt x="0" y="959104"/>
                    <a:pt x="0" y="945134"/>
                  </a:cubicBezTo>
                  <a:close/>
                  <a:moveTo>
                    <a:pt x="0" y="791972"/>
                  </a:moveTo>
                  <a:lnTo>
                    <a:pt x="0" y="791210"/>
                  </a:lnTo>
                  <a:cubicBezTo>
                    <a:pt x="0" y="777240"/>
                    <a:pt x="11430" y="765810"/>
                    <a:pt x="25400" y="765810"/>
                  </a:cubicBezTo>
                  <a:cubicBezTo>
                    <a:pt x="39370" y="765810"/>
                    <a:pt x="50800" y="777240"/>
                    <a:pt x="50800" y="791210"/>
                  </a:cubicBezTo>
                  <a:lnTo>
                    <a:pt x="50800" y="791972"/>
                  </a:lnTo>
                  <a:cubicBezTo>
                    <a:pt x="50800" y="805942"/>
                    <a:pt x="39370" y="817372"/>
                    <a:pt x="25400" y="817372"/>
                  </a:cubicBezTo>
                  <a:cubicBezTo>
                    <a:pt x="11430" y="817372"/>
                    <a:pt x="0" y="805942"/>
                    <a:pt x="0" y="791972"/>
                  </a:cubicBezTo>
                  <a:close/>
                  <a:moveTo>
                    <a:pt x="0" y="638810"/>
                  </a:moveTo>
                  <a:lnTo>
                    <a:pt x="0" y="638048"/>
                  </a:lnTo>
                  <a:cubicBezTo>
                    <a:pt x="0" y="624078"/>
                    <a:pt x="11430" y="612648"/>
                    <a:pt x="25400" y="612648"/>
                  </a:cubicBezTo>
                  <a:cubicBezTo>
                    <a:pt x="39370" y="612648"/>
                    <a:pt x="50800" y="624078"/>
                    <a:pt x="50800" y="638048"/>
                  </a:cubicBezTo>
                  <a:lnTo>
                    <a:pt x="50800" y="638810"/>
                  </a:lnTo>
                  <a:cubicBezTo>
                    <a:pt x="50800" y="652780"/>
                    <a:pt x="39370" y="664210"/>
                    <a:pt x="25400" y="664210"/>
                  </a:cubicBezTo>
                  <a:cubicBezTo>
                    <a:pt x="11430" y="664210"/>
                    <a:pt x="0" y="652780"/>
                    <a:pt x="0" y="638810"/>
                  </a:cubicBezTo>
                  <a:close/>
                  <a:moveTo>
                    <a:pt x="0" y="485648"/>
                  </a:moveTo>
                  <a:lnTo>
                    <a:pt x="0" y="484886"/>
                  </a:lnTo>
                  <a:cubicBezTo>
                    <a:pt x="0" y="470916"/>
                    <a:pt x="11430" y="459486"/>
                    <a:pt x="25400" y="459486"/>
                  </a:cubicBezTo>
                  <a:cubicBezTo>
                    <a:pt x="39370" y="459486"/>
                    <a:pt x="50800" y="470916"/>
                    <a:pt x="50800" y="484886"/>
                  </a:cubicBezTo>
                  <a:lnTo>
                    <a:pt x="50800" y="485648"/>
                  </a:lnTo>
                  <a:cubicBezTo>
                    <a:pt x="50800" y="499618"/>
                    <a:pt x="39370" y="511048"/>
                    <a:pt x="25400" y="511048"/>
                  </a:cubicBezTo>
                  <a:cubicBezTo>
                    <a:pt x="11430" y="511048"/>
                    <a:pt x="0" y="499618"/>
                    <a:pt x="0" y="485648"/>
                  </a:cubicBezTo>
                  <a:close/>
                  <a:moveTo>
                    <a:pt x="0" y="332486"/>
                  </a:moveTo>
                  <a:lnTo>
                    <a:pt x="0" y="331724"/>
                  </a:lnTo>
                  <a:cubicBezTo>
                    <a:pt x="0" y="317754"/>
                    <a:pt x="11430" y="306324"/>
                    <a:pt x="25400" y="306324"/>
                  </a:cubicBezTo>
                  <a:cubicBezTo>
                    <a:pt x="39370" y="306324"/>
                    <a:pt x="50800" y="317754"/>
                    <a:pt x="50800" y="331724"/>
                  </a:cubicBezTo>
                  <a:lnTo>
                    <a:pt x="50800" y="332486"/>
                  </a:lnTo>
                  <a:cubicBezTo>
                    <a:pt x="50800" y="346456"/>
                    <a:pt x="39370" y="357886"/>
                    <a:pt x="25400" y="357886"/>
                  </a:cubicBezTo>
                  <a:cubicBezTo>
                    <a:pt x="11430" y="357886"/>
                    <a:pt x="0" y="346456"/>
                    <a:pt x="0" y="332486"/>
                  </a:cubicBezTo>
                  <a:close/>
                  <a:moveTo>
                    <a:pt x="0" y="179324"/>
                  </a:moveTo>
                  <a:lnTo>
                    <a:pt x="0" y="178562"/>
                  </a:lnTo>
                  <a:cubicBezTo>
                    <a:pt x="0" y="164592"/>
                    <a:pt x="11430" y="153162"/>
                    <a:pt x="25400" y="153162"/>
                  </a:cubicBezTo>
                  <a:cubicBezTo>
                    <a:pt x="39370" y="153162"/>
                    <a:pt x="50800" y="164592"/>
                    <a:pt x="50800" y="178562"/>
                  </a:cubicBezTo>
                  <a:lnTo>
                    <a:pt x="50800" y="179324"/>
                  </a:lnTo>
                  <a:cubicBezTo>
                    <a:pt x="50800" y="193294"/>
                    <a:pt x="39370" y="204724"/>
                    <a:pt x="25400" y="204724"/>
                  </a:cubicBezTo>
                  <a:cubicBezTo>
                    <a:pt x="11430" y="204724"/>
                    <a:pt x="0" y="193294"/>
                    <a:pt x="0" y="179324"/>
                  </a:cubicBezTo>
                  <a:close/>
                  <a:moveTo>
                    <a:pt x="0" y="26162"/>
                  </a:moveTo>
                  <a:lnTo>
                    <a:pt x="0" y="25400"/>
                  </a:lnTo>
                  <a:cubicBezTo>
                    <a:pt x="0" y="11430"/>
                    <a:pt x="11430" y="0"/>
                    <a:pt x="25400" y="0"/>
                  </a:cubicBezTo>
                  <a:cubicBezTo>
                    <a:pt x="39370" y="0"/>
                    <a:pt x="50800" y="11430"/>
                    <a:pt x="50800" y="25400"/>
                  </a:cubicBezTo>
                  <a:lnTo>
                    <a:pt x="50800" y="26162"/>
                  </a:lnTo>
                  <a:cubicBezTo>
                    <a:pt x="50800" y="40132"/>
                    <a:pt x="39370" y="51562"/>
                    <a:pt x="25400" y="51562"/>
                  </a:cubicBezTo>
                  <a:cubicBezTo>
                    <a:pt x="11430" y="51562"/>
                    <a:pt x="0" y="40132"/>
                    <a:pt x="0" y="26162"/>
                  </a:cubicBezTo>
                  <a:close/>
                  <a:moveTo>
                    <a:pt x="0" y="2477135"/>
                  </a:moveTo>
                  <a:lnTo>
                    <a:pt x="0" y="2476373"/>
                  </a:lnTo>
                  <a:cubicBezTo>
                    <a:pt x="0" y="2462403"/>
                    <a:pt x="11430" y="2450973"/>
                    <a:pt x="25400" y="2450973"/>
                  </a:cubicBezTo>
                  <a:cubicBezTo>
                    <a:pt x="39370" y="2450973"/>
                    <a:pt x="50800" y="2462403"/>
                    <a:pt x="50800" y="2476373"/>
                  </a:cubicBezTo>
                  <a:lnTo>
                    <a:pt x="50800" y="2477135"/>
                  </a:lnTo>
                  <a:cubicBezTo>
                    <a:pt x="50800" y="2491105"/>
                    <a:pt x="39370" y="2502535"/>
                    <a:pt x="25400" y="2502535"/>
                  </a:cubicBezTo>
                  <a:cubicBezTo>
                    <a:pt x="11430" y="2502535"/>
                    <a:pt x="0" y="2491105"/>
                    <a:pt x="0" y="2477135"/>
                  </a:cubicBezTo>
                  <a:close/>
                </a:path>
              </a:pathLst>
            </a:custGeom>
            <a:solidFill>
              <a:srgbClr val="2261A6"/>
            </a:solidFill>
          </p:spPr>
          <p:txBody>
            <a:bodyPr/>
            <a:lstStyle/>
            <a:p>
              <a:endParaRPr lang="fr-FR" sz="1200"/>
            </a:p>
          </p:txBody>
        </p:sp>
      </p:grpSp>
      <p:grpSp>
        <p:nvGrpSpPr>
          <p:cNvPr id="30" name="Group 30">
            <a:extLst>
              <a:ext uri="{FF2B5EF4-FFF2-40B4-BE49-F238E27FC236}">
                <a16:creationId xmlns:a16="http://schemas.microsoft.com/office/drawing/2014/main" id="{B44842AB-4E29-6F13-B7EB-BEDC370A9ADD}"/>
              </a:ext>
            </a:extLst>
          </p:cNvPr>
          <p:cNvGrpSpPr>
            <a:grpSpLocks noChangeAspect="1"/>
          </p:cNvGrpSpPr>
          <p:nvPr/>
        </p:nvGrpSpPr>
        <p:grpSpPr>
          <a:xfrm>
            <a:off x="10157889" y="-31751"/>
            <a:ext cx="2065863" cy="3238781"/>
            <a:chOff x="0" y="0"/>
            <a:chExt cx="4131729" cy="6477559"/>
          </a:xfrm>
        </p:grpSpPr>
        <p:sp>
          <p:nvSpPr>
            <p:cNvPr id="31" name="Freeform 31">
              <a:extLst>
                <a:ext uri="{FF2B5EF4-FFF2-40B4-BE49-F238E27FC236}">
                  <a16:creationId xmlns:a16="http://schemas.microsoft.com/office/drawing/2014/main" id="{6CAFB67F-642E-3415-6C02-D4A6444871F3}"/>
                </a:ext>
              </a:extLst>
            </p:cNvPr>
            <p:cNvSpPr/>
            <p:nvPr/>
          </p:nvSpPr>
          <p:spPr>
            <a:xfrm>
              <a:off x="2982341" y="4240403"/>
              <a:ext cx="1085850" cy="2173605"/>
            </a:xfrm>
            <a:custGeom>
              <a:avLst/>
              <a:gdLst/>
              <a:ahLst/>
              <a:cxnLst/>
              <a:rect l="l" t="t" r="r" b="b"/>
              <a:pathLst>
                <a:path w="1085850" h="2173605">
                  <a:moveTo>
                    <a:pt x="1085850" y="0"/>
                  </a:moveTo>
                  <a:lnTo>
                    <a:pt x="0" y="949833"/>
                  </a:lnTo>
                  <a:lnTo>
                    <a:pt x="1070483" y="2173605"/>
                  </a:lnTo>
                  <a:lnTo>
                    <a:pt x="1070483" y="2173605"/>
                  </a:lnTo>
                  <a:lnTo>
                    <a:pt x="1085850" y="2132839"/>
                  </a:lnTo>
                  <a:lnTo>
                    <a:pt x="1085850" y="0"/>
                  </a:lnTo>
                  <a:close/>
                </a:path>
              </a:pathLst>
            </a:custGeom>
            <a:solidFill>
              <a:srgbClr val="FBB832"/>
            </a:solidFill>
          </p:spPr>
          <p:txBody>
            <a:bodyPr/>
            <a:lstStyle/>
            <a:p>
              <a:endParaRPr lang="fr-FR" sz="1200"/>
            </a:p>
          </p:txBody>
        </p:sp>
        <p:sp>
          <p:nvSpPr>
            <p:cNvPr id="32" name="Freeform 32">
              <a:extLst>
                <a:ext uri="{FF2B5EF4-FFF2-40B4-BE49-F238E27FC236}">
                  <a16:creationId xmlns:a16="http://schemas.microsoft.com/office/drawing/2014/main" id="{8EB393CF-7F1E-A530-1E92-8AB5979EE98C}"/>
                </a:ext>
              </a:extLst>
            </p:cNvPr>
            <p:cNvSpPr/>
            <p:nvPr/>
          </p:nvSpPr>
          <p:spPr>
            <a:xfrm>
              <a:off x="63500" y="63500"/>
              <a:ext cx="3909314" cy="3900297"/>
            </a:xfrm>
            <a:custGeom>
              <a:avLst/>
              <a:gdLst/>
              <a:ahLst/>
              <a:cxnLst/>
              <a:rect l="l" t="t" r="r" b="b"/>
              <a:pathLst>
                <a:path w="3909314" h="3900297">
                  <a:moveTo>
                    <a:pt x="3891280" y="0"/>
                  </a:moveTo>
                  <a:lnTo>
                    <a:pt x="0" y="3891280"/>
                  </a:lnTo>
                  <a:lnTo>
                    <a:pt x="9017" y="3900297"/>
                  </a:lnTo>
                  <a:lnTo>
                    <a:pt x="3909314" y="0"/>
                  </a:lnTo>
                  <a:close/>
                </a:path>
              </a:pathLst>
            </a:custGeom>
            <a:solidFill>
              <a:srgbClr val="49CFAF"/>
            </a:solidFill>
          </p:spPr>
          <p:txBody>
            <a:bodyPr/>
            <a:lstStyle/>
            <a:p>
              <a:endParaRPr lang="fr-FR" sz="1200"/>
            </a:p>
          </p:txBody>
        </p:sp>
      </p:grpSp>
      <p:sp>
        <p:nvSpPr>
          <p:cNvPr id="33" name="Freeform 33">
            <a:extLst>
              <a:ext uri="{FF2B5EF4-FFF2-40B4-BE49-F238E27FC236}">
                <a16:creationId xmlns:a16="http://schemas.microsoft.com/office/drawing/2014/main" id="{A3491EA5-AEBA-5FBC-BC56-DE4C27B12F94}"/>
              </a:ext>
            </a:extLst>
          </p:cNvPr>
          <p:cNvSpPr/>
          <p:nvPr/>
        </p:nvSpPr>
        <p:spPr>
          <a:xfrm>
            <a:off x="823244" y="1523431"/>
            <a:ext cx="4364341" cy="4364341"/>
          </a:xfrm>
          <a:custGeom>
            <a:avLst/>
            <a:gdLst/>
            <a:ahLst/>
            <a:cxnLst/>
            <a:rect l="l" t="t" r="r" b="b"/>
            <a:pathLst>
              <a:path w="6546511" h="6546511">
                <a:moveTo>
                  <a:pt x="0" y="0"/>
                </a:moveTo>
                <a:lnTo>
                  <a:pt x="6546511" y="0"/>
                </a:lnTo>
                <a:lnTo>
                  <a:pt x="6546511" y="6546511"/>
                </a:lnTo>
                <a:lnTo>
                  <a:pt x="0" y="6546511"/>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34" name="TextBox 34">
            <a:extLst>
              <a:ext uri="{FF2B5EF4-FFF2-40B4-BE49-F238E27FC236}">
                <a16:creationId xmlns:a16="http://schemas.microsoft.com/office/drawing/2014/main" id="{263D36B5-0C74-5BB0-2672-6C46A427BE9B}"/>
              </a:ext>
            </a:extLst>
          </p:cNvPr>
          <p:cNvSpPr txBox="1"/>
          <p:nvPr/>
        </p:nvSpPr>
        <p:spPr>
          <a:xfrm>
            <a:off x="11436349" y="6359695"/>
            <a:ext cx="255846" cy="228460"/>
          </a:xfrm>
          <a:prstGeom prst="rect">
            <a:avLst/>
          </a:prstGeom>
        </p:spPr>
        <p:txBody>
          <a:bodyPr lIns="0" tIns="0" rIns="0" bIns="0" rtlCol="0" anchor="t">
            <a:spAutoFit/>
          </a:bodyPr>
          <a:lstStyle/>
          <a:p>
            <a:pPr>
              <a:lnSpc>
                <a:spcPts val="1890"/>
              </a:lnSpc>
            </a:pPr>
            <a:r>
              <a:rPr lang="en-US" sz="1350">
                <a:solidFill>
                  <a:srgbClr val="203644"/>
                </a:solidFill>
                <a:latin typeface="Metal"/>
                <a:ea typeface="Metal"/>
                <a:cs typeface="Metal"/>
                <a:sym typeface="Metal"/>
              </a:rPr>
              <a:t>06/</a:t>
            </a:r>
          </a:p>
        </p:txBody>
      </p:sp>
      <p:sp>
        <p:nvSpPr>
          <p:cNvPr id="38" name="TextBox 38">
            <a:extLst>
              <a:ext uri="{FF2B5EF4-FFF2-40B4-BE49-F238E27FC236}">
                <a16:creationId xmlns:a16="http://schemas.microsoft.com/office/drawing/2014/main" id="{AEED4594-B900-14CE-72BD-243E4EC017A6}"/>
              </a:ext>
            </a:extLst>
          </p:cNvPr>
          <p:cNvSpPr txBox="1"/>
          <p:nvPr/>
        </p:nvSpPr>
        <p:spPr>
          <a:xfrm>
            <a:off x="6692899" y="4152042"/>
            <a:ext cx="311934" cy="361317"/>
          </a:xfrm>
          <a:prstGeom prst="rect">
            <a:avLst/>
          </a:prstGeom>
        </p:spPr>
        <p:txBody>
          <a:bodyPr lIns="0" tIns="0" rIns="0" bIns="0" rtlCol="0" anchor="t">
            <a:spAutoFit/>
          </a:bodyPr>
          <a:lstStyle/>
          <a:p>
            <a:pPr algn="ctr">
              <a:lnSpc>
                <a:spcPts val="3010"/>
              </a:lnSpc>
            </a:pPr>
            <a:r>
              <a:rPr lang="en-US" sz="2150">
                <a:solidFill>
                  <a:srgbClr val="2261A6"/>
                </a:solidFill>
                <a:latin typeface="Metal"/>
                <a:ea typeface="Metal"/>
                <a:cs typeface="Metal"/>
                <a:sym typeface="Metal"/>
              </a:rPr>
              <a:t>V</a:t>
            </a:r>
          </a:p>
        </p:txBody>
      </p:sp>
      <p:sp>
        <p:nvSpPr>
          <p:cNvPr id="39" name="TextBox 39">
            <a:extLst>
              <a:ext uri="{FF2B5EF4-FFF2-40B4-BE49-F238E27FC236}">
                <a16:creationId xmlns:a16="http://schemas.microsoft.com/office/drawing/2014/main" id="{C1BD9594-FB74-D652-8FDF-E98B26F9A880}"/>
              </a:ext>
            </a:extLst>
          </p:cNvPr>
          <p:cNvSpPr txBox="1"/>
          <p:nvPr/>
        </p:nvSpPr>
        <p:spPr>
          <a:xfrm>
            <a:off x="6711949" y="2164493"/>
            <a:ext cx="311934" cy="361317"/>
          </a:xfrm>
          <a:prstGeom prst="rect">
            <a:avLst/>
          </a:prstGeom>
        </p:spPr>
        <p:txBody>
          <a:bodyPr lIns="0" tIns="0" rIns="0" bIns="0" rtlCol="0" anchor="t">
            <a:spAutoFit/>
          </a:bodyPr>
          <a:lstStyle/>
          <a:p>
            <a:pPr algn="ctr">
              <a:lnSpc>
                <a:spcPts val="3010"/>
              </a:lnSpc>
            </a:pPr>
            <a:r>
              <a:rPr lang="en-US" sz="2150">
                <a:solidFill>
                  <a:srgbClr val="EB5885"/>
                </a:solidFill>
                <a:latin typeface="Metal"/>
                <a:ea typeface="Metal"/>
                <a:cs typeface="Metal"/>
                <a:sym typeface="Metal"/>
              </a:rPr>
              <a:t>X</a:t>
            </a:r>
          </a:p>
        </p:txBody>
      </p:sp>
      <p:sp>
        <p:nvSpPr>
          <p:cNvPr id="40" name="TextBox 40">
            <a:extLst>
              <a:ext uri="{FF2B5EF4-FFF2-40B4-BE49-F238E27FC236}">
                <a16:creationId xmlns:a16="http://schemas.microsoft.com/office/drawing/2014/main" id="{5A01FA99-37B3-63E1-7341-21EF2FBDBB9B}"/>
              </a:ext>
            </a:extLst>
          </p:cNvPr>
          <p:cNvSpPr txBox="1"/>
          <p:nvPr/>
        </p:nvSpPr>
        <p:spPr>
          <a:xfrm>
            <a:off x="7766051" y="4462396"/>
            <a:ext cx="3256131" cy="566245"/>
          </a:xfrm>
          <a:prstGeom prst="rect">
            <a:avLst/>
          </a:prstGeom>
        </p:spPr>
        <p:txBody>
          <a:bodyPr lIns="0" tIns="0" rIns="0" bIns="0" rtlCol="0" anchor="t">
            <a:spAutoFit/>
          </a:bodyPr>
          <a:lstStyle/>
          <a:p>
            <a:pPr marL="237502" lvl="1" indent="-118751">
              <a:lnSpc>
                <a:spcPts val="1500"/>
              </a:lnSpc>
              <a:buFont typeface="Arial"/>
              <a:buChar char="•"/>
            </a:pPr>
            <a:r>
              <a:rPr lang="en-US" sz="1100">
                <a:solidFill>
                  <a:srgbClr val="203644"/>
                </a:solidFill>
                <a:latin typeface="Metal"/>
                <a:ea typeface="Metal"/>
                <a:cs typeface="Metal"/>
                <a:sym typeface="Metal"/>
              </a:rPr>
              <a:t>Des éléments issus de la littérature, </a:t>
            </a:r>
          </a:p>
          <a:p>
            <a:pPr marL="237502" lvl="1" indent="-118751">
              <a:lnSpc>
                <a:spcPts val="1500"/>
              </a:lnSpc>
              <a:buFont typeface="Arial"/>
              <a:buChar char="•"/>
            </a:pPr>
            <a:r>
              <a:rPr lang="en-US" sz="1100">
                <a:solidFill>
                  <a:srgbClr val="203644"/>
                </a:solidFill>
                <a:latin typeface="Metal"/>
                <a:ea typeface="Metal"/>
                <a:cs typeface="Metal"/>
                <a:sym typeface="Metal"/>
              </a:rPr>
              <a:t>Propositions, réflexions, débats, </a:t>
            </a:r>
          </a:p>
          <a:p>
            <a:pPr marL="237502" lvl="1" indent="-118751">
              <a:lnSpc>
                <a:spcPts val="1500"/>
              </a:lnSpc>
              <a:buFont typeface="Arial"/>
              <a:buChar char="•"/>
            </a:pPr>
            <a:r>
              <a:rPr lang="en-US" sz="1100">
                <a:solidFill>
                  <a:srgbClr val="203644"/>
                </a:solidFill>
                <a:latin typeface="Metal"/>
                <a:ea typeface="Metal"/>
                <a:cs typeface="Metal"/>
                <a:sym typeface="Metal"/>
              </a:rPr>
              <a:t>Temps de parole dédié.</a:t>
            </a:r>
          </a:p>
        </p:txBody>
      </p:sp>
      <p:sp>
        <p:nvSpPr>
          <p:cNvPr id="41" name="TextBox 41">
            <a:extLst>
              <a:ext uri="{FF2B5EF4-FFF2-40B4-BE49-F238E27FC236}">
                <a16:creationId xmlns:a16="http://schemas.microsoft.com/office/drawing/2014/main" id="{D68C67A7-549D-0872-97AC-2A719840E828}"/>
              </a:ext>
            </a:extLst>
          </p:cNvPr>
          <p:cNvSpPr txBox="1"/>
          <p:nvPr/>
        </p:nvSpPr>
        <p:spPr>
          <a:xfrm>
            <a:off x="7791450" y="2474848"/>
            <a:ext cx="3256131" cy="566245"/>
          </a:xfrm>
          <a:prstGeom prst="rect">
            <a:avLst/>
          </a:prstGeom>
        </p:spPr>
        <p:txBody>
          <a:bodyPr lIns="0" tIns="0" rIns="0" bIns="0" rtlCol="0" anchor="t">
            <a:spAutoFit/>
          </a:bodyPr>
          <a:lstStyle/>
          <a:p>
            <a:pPr marL="237502" lvl="1" indent="-118751">
              <a:lnSpc>
                <a:spcPts val="1500"/>
              </a:lnSpc>
              <a:buFont typeface="Arial"/>
              <a:buChar char="•"/>
            </a:pPr>
            <a:r>
              <a:rPr lang="en-US" sz="1100">
                <a:solidFill>
                  <a:srgbClr val="203644"/>
                </a:solidFill>
                <a:latin typeface="Metal"/>
                <a:ea typeface="Metal"/>
                <a:cs typeface="Metal"/>
                <a:sym typeface="Metal"/>
              </a:rPr>
              <a:t>De promotion pour les IAg, </a:t>
            </a:r>
          </a:p>
          <a:p>
            <a:pPr marL="237502" lvl="1" indent="-118751">
              <a:lnSpc>
                <a:spcPts val="1500"/>
              </a:lnSpc>
              <a:buFont typeface="Arial"/>
              <a:buChar char="•"/>
            </a:pPr>
            <a:r>
              <a:rPr lang="en-US" sz="1100">
                <a:solidFill>
                  <a:srgbClr val="203644"/>
                </a:solidFill>
                <a:latin typeface="Metal"/>
                <a:ea typeface="Metal"/>
                <a:cs typeface="Metal"/>
                <a:sym typeface="Metal"/>
              </a:rPr>
              <a:t>Des solutions miracles !</a:t>
            </a:r>
          </a:p>
          <a:p>
            <a:pPr marL="118751" lvl="1">
              <a:lnSpc>
                <a:spcPts val="1500"/>
              </a:lnSpc>
            </a:pPr>
            <a:endParaRPr lang="en-US" sz="1100">
              <a:solidFill>
                <a:srgbClr val="203644"/>
              </a:solidFill>
              <a:latin typeface="Metal"/>
              <a:ea typeface="Metal"/>
              <a:cs typeface="Metal"/>
              <a:sym typeface="Metal"/>
            </a:endParaRPr>
          </a:p>
        </p:txBody>
      </p:sp>
      <p:sp>
        <p:nvSpPr>
          <p:cNvPr id="42" name="TextBox 42">
            <a:extLst>
              <a:ext uri="{FF2B5EF4-FFF2-40B4-BE49-F238E27FC236}">
                <a16:creationId xmlns:a16="http://schemas.microsoft.com/office/drawing/2014/main" id="{0587E287-7313-CC33-7324-909986754B5F}"/>
              </a:ext>
            </a:extLst>
          </p:cNvPr>
          <p:cNvSpPr txBox="1"/>
          <p:nvPr/>
        </p:nvSpPr>
        <p:spPr>
          <a:xfrm>
            <a:off x="7766051" y="4165591"/>
            <a:ext cx="2882784" cy="252762"/>
          </a:xfrm>
          <a:prstGeom prst="rect">
            <a:avLst/>
          </a:prstGeom>
        </p:spPr>
        <p:txBody>
          <a:bodyPr lIns="0" tIns="0" rIns="0" bIns="0" rtlCol="0" anchor="t">
            <a:spAutoFit/>
          </a:bodyPr>
          <a:lstStyle/>
          <a:p>
            <a:pPr>
              <a:lnSpc>
                <a:spcPts val="2099"/>
              </a:lnSpc>
            </a:pPr>
            <a:r>
              <a:rPr lang="en-US" sz="1500">
                <a:solidFill>
                  <a:srgbClr val="2261A6"/>
                </a:solidFill>
                <a:latin typeface="Metal"/>
                <a:ea typeface="Metal"/>
                <a:cs typeface="Metal"/>
                <a:sym typeface="Metal"/>
              </a:rPr>
              <a:t>Nous proposons ...</a:t>
            </a:r>
          </a:p>
        </p:txBody>
      </p:sp>
      <p:sp>
        <p:nvSpPr>
          <p:cNvPr id="43" name="TextBox 43">
            <a:extLst>
              <a:ext uri="{FF2B5EF4-FFF2-40B4-BE49-F238E27FC236}">
                <a16:creationId xmlns:a16="http://schemas.microsoft.com/office/drawing/2014/main" id="{F9A61E01-DBD0-7BFD-B7F5-62A6C9B97625}"/>
              </a:ext>
            </a:extLst>
          </p:cNvPr>
          <p:cNvSpPr txBox="1"/>
          <p:nvPr/>
        </p:nvSpPr>
        <p:spPr>
          <a:xfrm>
            <a:off x="7791450" y="2178042"/>
            <a:ext cx="2882784" cy="252762"/>
          </a:xfrm>
          <a:prstGeom prst="rect">
            <a:avLst/>
          </a:prstGeom>
        </p:spPr>
        <p:txBody>
          <a:bodyPr lIns="0" tIns="0" rIns="0" bIns="0" rtlCol="0" anchor="t">
            <a:spAutoFit/>
          </a:bodyPr>
          <a:lstStyle/>
          <a:p>
            <a:pPr>
              <a:lnSpc>
                <a:spcPts val="2099"/>
              </a:lnSpc>
            </a:pPr>
            <a:r>
              <a:rPr lang="en-US" sz="1500">
                <a:solidFill>
                  <a:srgbClr val="EB5884"/>
                </a:solidFill>
                <a:latin typeface="Metal"/>
                <a:ea typeface="Metal"/>
                <a:cs typeface="Metal"/>
                <a:sym typeface="Metal"/>
              </a:rPr>
              <a:t>Nous ne faisons pas ...</a:t>
            </a:r>
          </a:p>
        </p:txBody>
      </p:sp>
      <p:sp>
        <p:nvSpPr>
          <p:cNvPr id="44" name="ZoneTexte 43">
            <a:extLst>
              <a:ext uri="{FF2B5EF4-FFF2-40B4-BE49-F238E27FC236}">
                <a16:creationId xmlns:a16="http://schemas.microsoft.com/office/drawing/2014/main" id="{8AB86566-C91E-780A-D896-675ABCDF66C5}"/>
              </a:ext>
            </a:extLst>
          </p:cNvPr>
          <p:cNvSpPr txBox="1"/>
          <p:nvPr/>
        </p:nvSpPr>
        <p:spPr>
          <a:xfrm rot="20416564">
            <a:off x="682985" y="2369988"/>
            <a:ext cx="6512262" cy="2308324"/>
          </a:xfrm>
          <a:prstGeom prst="rect">
            <a:avLst/>
          </a:prstGeom>
          <a:noFill/>
        </p:spPr>
        <p:txBody>
          <a:bodyPr wrap="square" lIns="91440" tIns="45720" rIns="91440" bIns="45720" rtlCol="0" anchor="t">
            <a:spAutoFit/>
          </a:bodyPr>
          <a:lstStyle/>
          <a:p>
            <a:r>
              <a:rPr lang="fr-FR" sz="2400" b="1">
                <a:solidFill>
                  <a:schemeClr val="tx1">
                    <a:lumMod val="85000"/>
                    <a:lumOff val="15000"/>
                  </a:schemeClr>
                </a:solidFill>
                <a:latin typeface="Ink Free"/>
              </a:rPr>
              <a:t>Il est toujours possible d’apprendre SANS IA</a:t>
            </a:r>
          </a:p>
          <a:p>
            <a:r>
              <a:rPr lang="fr-FR" sz="2400" b="1">
                <a:solidFill>
                  <a:schemeClr val="tx1">
                    <a:lumMod val="85000"/>
                    <a:lumOff val="15000"/>
                  </a:schemeClr>
                </a:solidFill>
                <a:latin typeface="Ink Free"/>
              </a:rPr>
              <a:t>	  intéressant</a:t>
            </a:r>
          </a:p>
          <a:p>
            <a:r>
              <a:rPr lang="fr-FR" sz="2400" b="1">
                <a:solidFill>
                  <a:schemeClr val="tx1">
                    <a:lumMod val="85000"/>
                    <a:lumOff val="15000"/>
                  </a:schemeClr>
                </a:solidFill>
                <a:latin typeface="Ink Free"/>
              </a:rPr>
              <a:t>	  nécessaire</a:t>
            </a:r>
          </a:p>
          <a:p>
            <a:r>
              <a:rPr lang="fr-FR" sz="2400" b="1">
                <a:solidFill>
                  <a:schemeClr val="tx1">
                    <a:lumMod val="85000"/>
                    <a:lumOff val="15000"/>
                  </a:schemeClr>
                </a:solidFill>
                <a:latin typeface="Ink Free"/>
              </a:rPr>
              <a:t>	  valorisable</a:t>
            </a:r>
          </a:p>
          <a:p>
            <a:r>
              <a:rPr lang="fr-FR" sz="2400" b="1">
                <a:solidFill>
                  <a:schemeClr val="tx1">
                    <a:lumMod val="85000"/>
                    <a:lumOff val="15000"/>
                  </a:schemeClr>
                </a:solidFill>
                <a:latin typeface="Ink Free"/>
              </a:rPr>
              <a:t>	  valorisant</a:t>
            </a:r>
          </a:p>
          <a:p>
            <a:r>
              <a:rPr lang="fr-FR" sz="2400" b="1">
                <a:solidFill>
                  <a:schemeClr val="tx1">
                    <a:lumMod val="85000"/>
                    <a:lumOff val="15000"/>
                  </a:schemeClr>
                </a:solidFill>
                <a:latin typeface="Ink Free"/>
              </a:rPr>
              <a:t>		  ….	</a:t>
            </a:r>
          </a:p>
        </p:txBody>
      </p:sp>
      <p:sp>
        <p:nvSpPr>
          <p:cNvPr id="45" name="Espace réservé du numéro de diapositive 44">
            <a:extLst>
              <a:ext uri="{FF2B5EF4-FFF2-40B4-BE49-F238E27FC236}">
                <a16:creationId xmlns:a16="http://schemas.microsoft.com/office/drawing/2014/main" id="{5AFB611C-71E5-26D2-E775-BA7CAEFCE1DF}"/>
              </a:ext>
            </a:extLst>
          </p:cNvPr>
          <p:cNvSpPr>
            <a:spLocks noGrp="1"/>
          </p:cNvSpPr>
          <p:nvPr>
            <p:ph type="sldNum" sz="quarter" idx="12"/>
          </p:nvPr>
        </p:nvSpPr>
        <p:spPr/>
        <p:txBody>
          <a:bodyPr/>
          <a:lstStyle/>
          <a:p>
            <a:fld id="{BE15108C-154A-4A5A-9C05-91A49A422BA7}" type="slidenum">
              <a:rPr lang="en-US" smtClean="0"/>
              <a:t>3</a:t>
            </a:fld>
            <a:endParaRPr lang="en-US"/>
          </a:p>
        </p:txBody>
      </p:sp>
    </p:spTree>
    <p:extLst>
      <p:ext uri="{BB962C8B-B14F-4D97-AF65-F5344CB8AC3E}">
        <p14:creationId xmlns:p14="http://schemas.microsoft.com/office/powerpoint/2010/main" val="332133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1389BD-A0DF-1CF4-CFCE-151F7D7F075D}"/>
              </a:ext>
            </a:extLst>
          </p:cNvPr>
          <p:cNvSpPr>
            <a:spLocks noGrp="1"/>
          </p:cNvSpPr>
          <p:nvPr>
            <p:ph type="title"/>
          </p:nvPr>
        </p:nvSpPr>
        <p:spPr/>
        <p:txBody>
          <a:bodyPr/>
          <a:lstStyle/>
          <a:p>
            <a:r>
              <a:rPr lang="fr-BE"/>
              <a:t>Objectifs de l’atelier</a:t>
            </a:r>
          </a:p>
        </p:txBody>
      </p:sp>
      <p:sp>
        <p:nvSpPr>
          <p:cNvPr id="3" name="Espace réservé du contenu 2">
            <a:extLst>
              <a:ext uri="{FF2B5EF4-FFF2-40B4-BE49-F238E27FC236}">
                <a16:creationId xmlns:a16="http://schemas.microsoft.com/office/drawing/2014/main" id="{A4878B3E-19DD-5CC7-5DBD-EB97F6D5D437}"/>
              </a:ext>
            </a:extLst>
          </p:cNvPr>
          <p:cNvSpPr>
            <a:spLocks noGrp="1"/>
          </p:cNvSpPr>
          <p:nvPr>
            <p:ph idx="1"/>
          </p:nvPr>
        </p:nvSpPr>
        <p:spPr>
          <a:xfrm>
            <a:off x="691079" y="2457826"/>
            <a:ext cx="10989644" cy="3564436"/>
          </a:xfrm>
        </p:spPr>
        <p:txBody>
          <a:bodyPr vert="horz" lIns="91440" tIns="45720" rIns="91440" bIns="45720" rtlCol="0" anchor="t">
            <a:normAutofit/>
          </a:bodyPr>
          <a:lstStyle/>
          <a:p>
            <a:pPr marL="514350" indent="-514350" algn="just">
              <a:lnSpc>
                <a:spcPct val="200000"/>
              </a:lnSpc>
              <a:buFont typeface="+mj-lt"/>
              <a:buAutoNum type="arabicPeriod"/>
            </a:pPr>
            <a:r>
              <a:rPr lang="fr-BE" sz="2800" b="1" kern="100">
                <a:latin typeface="Aptos"/>
                <a:ea typeface="Aptos" panose="020B0004020202020204" pitchFamily="34" charset="0"/>
                <a:cs typeface="Times New Roman"/>
              </a:rPr>
              <a:t>S'inspirer pour utiliser l’IA générative en cours en fonction d’essais par des collègues et de ce qu’en dit la littérature.</a:t>
            </a:r>
          </a:p>
          <a:p>
            <a:pPr marL="514350" indent="-514350" algn="just">
              <a:lnSpc>
                <a:spcPct val="200000"/>
              </a:lnSpc>
              <a:buFont typeface="+mj-lt"/>
              <a:buAutoNum type="arabicPeriod"/>
            </a:pPr>
            <a:r>
              <a:rPr lang="fr-BE" sz="2800" b="1" kern="100">
                <a:latin typeface="Aptos"/>
                <a:ea typeface="Aptos" panose="020B0004020202020204" pitchFamily="34" charset="0"/>
                <a:cs typeface="Times New Roman"/>
              </a:rPr>
              <a:t>Développer des compétences pratiques pour utiliser </a:t>
            </a:r>
            <a:r>
              <a:rPr lang="fr-BE" sz="2800" b="1" kern="100" err="1">
                <a:latin typeface="Aptos"/>
                <a:ea typeface="Aptos" panose="020B0004020202020204" pitchFamily="34" charset="0"/>
                <a:cs typeface="Times New Roman"/>
              </a:rPr>
              <a:t>Copilot</a:t>
            </a:r>
            <a:r>
              <a:rPr lang="fr-BE" sz="2800" b="1" kern="100">
                <a:latin typeface="Aptos"/>
                <a:ea typeface="Aptos" panose="020B0004020202020204" pitchFamily="34" charset="0"/>
                <a:cs typeface="Times New Roman"/>
              </a:rPr>
              <a:t>.</a:t>
            </a:r>
          </a:p>
          <a:p>
            <a:pPr marL="514350" indent="-514350" algn="just">
              <a:lnSpc>
                <a:spcPct val="200000"/>
              </a:lnSpc>
              <a:buFont typeface="+mj-lt"/>
              <a:buAutoNum type="arabicPeriod"/>
            </a:pPr>
            <a:endParaRPr lang="fr-BE" sz="2800" b="1" kern="100">
              <a:latin typeface="Aptos"/>
              <a:ea typeface="Aptos" panose="020B0004020202020204" pitchFamily="34" charset="0"/>
              <a:cs typeface="Times New Roman"/>
            </a:endParaRPr>
          </a:p>
        </p:txBody>
      </p:sp>
      <p:sp>
        <p:nvSpPr>
          <p:cNvPr id="4" name="Espace réservé du numéro de diapositive 3">
            <a:extLst>
              <a:ext uri="{FF2B5EF4-FFF2-40B4-BE49-F238E27FC236}">
                <a16:creationId xmlns:a16="http://schemas.microsoft.com/office/drawing/2014/main" id="{852DD342-6E2D-9645-7312-B47F8B84F4DA}"/>
              </a:ext>
            </a:extLst>
          </p:cNvPr>
          <p:cNvSpPr>
            <a:spLocks noGrp="1"/>
          </p:cNvSpPr>
          <p:nvPr>
            <p:ph type="sldNum" sz="quarter" idx="12"/>
          </p:nvPr>
        </p:nvSpPr>
        <p:spPr/>
        <p:txBody>
          <a:bodyPr/>
          <a:lstStyle/>
          <a:p>
            <a:fld id="{BE15108C-154A-4A5A-9C05-91A49A422BA7}" type="slidenum">
              <a:rPr lang="en-US" smtClean="0"/>
              <a:t>4</a:t>
            </a:fld>
            <a:endParaRPr lang="en-US"/>
          </a:p>
        </p:txBody>
      </p:sp>
    </p:spTree>
    <p:extLst>
      <p:ext uri="{BB962C8B-B14F-4D97-AF65-F5344CB8AC3E}">
        <p14:creationId xmlns:p14="http://schemas.microsoft.com/office/powerpoint/2010/main" val="396084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51D902-A78C-8597-101E-BA52C53CA5F9}"/>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D7C3C2D0-A48F-4A6F-9C7D-888E9DFE6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1" name="Group 50">
            <a:extLst>
              <a:ext uri="{FF2B5EF4-FFF2-40B4-BE49-F238E27FC236}">
                <a16:creationId xmlns:a16="http://schemas.microsoft.com/office/drawing/2014/main" id="{7921D173-6284-4FAE-A99F-43ECD7FF2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DA9BF565-BBEE-48F0-A1FA-F4E6BB2589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92AA7AD-BC24-422C-941E-17CA67C9EA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5DE6859-3F3B-4967-BE7C-4A9E51DAE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15A87A1-CACC-4A2A-B78D-D40C6B33B3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F779A3D-92DA-4F31-8FB7-B1C987E90E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9AF05A-8ABD-47E9-BDF0-8FE84C30C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C9C4168-16CE-49DB-9A25-7046068DC7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89829A5-43FD-42B2-ACDC-656339BF9E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A5CDD6A-F295-4FA4-9A8E-84EF71D4BD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3D87361-C476-4621-86D8-7A4AAB077D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B28A1C1-067C-40F1-9DBD-7A29C86813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32EEEDA-3682-432F-8AF6-64C9861C43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55A0942-89D9-4008-B705-D394677DB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F9F9EC0-3407-45D7-8140-44300FDEC7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80E820B-BF53-4C96-8E7F-0E84A2D0B6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F916B3F-A54C-42D7-9755-BC4C334645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839EE86-1E58-4F25-A36E-6F8A0C1B40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CF943B8-9541-4EDB-BF3A-AC968A03B9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382AA5E-EAE7-4589-BD66-0D5C0CA9C1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38B4626-DFE3-4915-854F-62EFAA5BED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D99BF45-4212-4A91-9D80-990C7971E1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B36D20A-9010-4C1A-9123-EBDEEB513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6DACB13-D4A4-40CD-B5C2-1668B5A8FB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576C03C-90B5-4F21-869F-538C6C3FB6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2F950BD-388F-4F2D-9896-D94F81CD0A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BC3A6AC-920A-4DBD-A46A-E9ACB03BB1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8C2C64E-EFB0-4336-B5D5-4646040FD3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0760DFA-8273-42B4-BA9C-71A5B32719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BA07601-6746-4097-8AAC-604ADB0509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22D8CD4-DCE3-42A2-85C2-2B5068B3C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D853C3B-C174-4ACE-99E6-3A948EE04A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570F3396-0D12-B334-C94C-0C028AEEDBB3}"/>
              </a:ext>
            </a:extLst>
          </p:cNvPr>
          <p:cNvSpPr>
            <a:spLocks noGrp="1"/>
          </p:cNvSpPr>
          <p:nvPr>
            <p:ph type="title"/>
          </p:nvPr>
        </p:nvSpPr>
        <p:spPr>
          <a:xfrm>
            <a:off x="691079" y="1255927"/>
            <a:ext cx="3415364" cy="4887475"/>
          </a:xfrm>
        </p:spPr>
        <p:txBody>
          <a:bodyPr anchor="t">
            <a:normAutofit/>
          </a:bodyPr>
          <a:lstStyle/>
          <a:p>
            <a:r>
              <a:rPr lang="fr-BE"/>
              <a:t>Ordre du jour</a:t>
            </a:r>
          </a:p>
        </p:txBody>
      </p:sp>
      <p:sp>
        <p:nvSpPr>
          <p:cNvPr id="84" name="Right Triangle 83">
            <a:extLst>
              <a:ext uri="{FF2B5EF4-FFF2-40B4-BE49-F238E27FC236}">
                <a16:creationId xmlns:a16="http://schemas.microsoft.com/office/drawing/2014/main" id="{69F0804E-F8DE-40E7-90F4-68B638136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8924" y="151620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Espace réservé du contenu 2">
            <a:extLst>
              <a:ext uri="{FF2B5EF4-FFF2-40B4-BE49-F238E27FC236}">
                <a16:creationId xmlns:a16="http://schemas.microsoft.com/office/drawing/2014/main" id="{89C58E2F-7820-9518-2F6E-2871140597D9}"/>
              </a:ext>
            </a:extLst>
          </p:cNvPr>
          <p:cNvSpPr>
            <a:spLocks noGrp="1"/>
          </p:cNvSpPr>
          <p:nvPr>
            <p:ph idx="1"/>
          </p:nvPr>
        </p:nvSpPr>
        <p:spPr>
          <a:xfrm>
            <a:off x="3786820" y="720095"/>
            <a:ext cx="8013911" cy="6067307"/>
          </a:xfrm>
        </p:spPr>
        <p:txBody>
          <a:bodyPr vert="horz" lIns="91440" tIns="45720" rIns="91440" bIns="45720" rtlCol="0" anchor="t">
            <a:noAutofit/>
          </a:bodyPr>
          <a:lstStyle/>
          <a:p>
            <a:pPr marL="514350" indent="-514350">
              <a:buFont typeface="+mj-lt"/>
              <a:buAutoNum type="arabicPeriod"/>
            </a:pPr>
            <a:r>
              <a:rPr lang="fr-BE" sz="2800" kern="100">
                <a:latin typeface="Aptos"/>
                <a:ea typeface="Aptos" panose="020B0004020202020204" pitchFamily="34" charset="0"/>
                <a:cs typeface="Times New Roman"/>
              </a:rPr>
              <a:t>S’éduquer sur l’IA</a:t>
            </a:r>
          </a:p>
          <a:p>
            <a:pPr marL="514350" indent="-514350">
              <a:buFont typeface="+mj-lt"/>
              <a:buAutoNum type="arabicPeriod"/>
            </a:pPr>
            <a:r>
              <a:rPr lang="fr-BE" sz="2800" kern="100">
                <a:latin typeface="Aptos"/>
                <a:ea typeface="Aptos" panose="020B0004020202020204" pitchFamily="34" charset="0"/>
                <a:cs typeface="Times New Roman"/>
              </a:rPr>
              <a:t>L’IA en tant qu’assistant des </a:t>
            </a:r>
            <a:r>
              <a:rPr lang="fr-BE" sz="2800" kern="100" err="1">
                <a:latin typeface="Aptos"/>
                <a:ea typeface="Aptos" panose="020B0004020202020204" pitchFamily="34" charset="0"/>
                <a:cs typeface="Times New Roman"/>
              </a:rPr>
              <a:t>étudiant·es</a:t>
            </a:r>
            <a:endParaRPr lang="fr-BE" sz="2800" kern="100">
              <a:latin typeface="Aptos"/>
              <a:ea typeface="Aptos" panose="020B0004020202020204" pitchFamily="34" charset="0"/>
              <a:cs typeface="Times New Roman"/>
            </a:endParaRPr>
          </a:p>
          <a:p>
            <a:pPr marL="514350" indent="-514350">
              <a:buFont typeface="+mj-lt"/>
              <a:buAutoNum type="arabicPeriod"/>
            </a:pPr>
            <a:r>
              <a:rPr lang="fr-BE" sz="2800"/>
              <a:t>L’IA en tant que assistant de l’</a:t>
            </a:r>
            <a:r>
              <a:rPr lang="fr-BE" sz="2800" err="1"/>
              <a:t>enseignant·e</a:t>
            </a:r>
            <a:endParaRPr lang="fr-BE" sz="2800"/>
          </a:p>
          <a:p>
            <a:pPr marL="514350" indent="-514350">
              <a:buFont typeface="+mj-lt"/>
              <a:buAutoNum type="arabicPeriod"/>
            </a:pPr>
            <a:r>
              <a:rPr lang="fr-BE" sz="2800" kern="100">
                <a:latin typeface="Aptos"/>
                <a:ea typeface="Aptos" panose="020B0004020202020204" pitchFamily="34" charset="0"/>
                <a:cs typeface="Times New Roman"/>
              </a:rPr>
              <a:t>L’art du prompt</a:t>
            </a:r>
          </a:p>
          <a:p>
            <a:pPr marL="514350" indent="-514350">
              <a:buFont typeface="+mj-lt"/>
              <a:buAutoNum type="arabicPeriod"/>
            </a:pPr>
            <a:r>
              <a:rPr lang="en-US" sz="2800" err="1"/>
              <a:t>Créer</a:t>
            </a:r>
            <a:r>
              <a:rPr lang="en-US" sz="2800"/>
              <a:t> un ChatGPT </a:t>
            </a:r>
            <a:r>
              <a:rPr lang="en-US" sz="2800" err="1"/>
              <a:t>personnalisé</a:t>
            </a:r>
            <a:endParaRPr lang="fr-BE" sz="2800" kern="100">
              <a:latin typeface="Aptos"/>
              <a:ea typeface="Aptos" panose="020B0004020202020204" pitchFamily="34" charset="0"/>
              <a:cs typeface="Times New Roman"/>
            </a:endParaRPr>
          </a:p>
          <a:p>
            <a:pPr marL="514350" indent="-514350">
              <a:buFont typeface="+mj-lt"/>
              <a:buAutoNum type="arabicPeriod"/>
            </a:pPr>
            <a:r>
              <a:rPr lang="fr-BE" sz="2800"/>
              <a:t>Intégrer l’utilisation de l’IA en cours</a:t>
            </a:r>
          </a:p>
          <a:p>
            <a:pPr marL="514350" indent="-514350">
              <a:buFont typeface="+mj-lt"/>
              <a:buAutoNum type="arabicPeriod"/>
            </a:pPr>
            <a:r>
              <a:rPr lang="fr-BE" sz="2800"/>
              <a:t>L’usage conscient de l’IA en classe</a:t>
            </a:r>
          </a:p>
          <a:p>
            <a:pPr marL="514350" indent="-514350">
              <a:buFont typeface="+mj-lt"/>
              <a:buAutoNum type="arabicPeriod"/>
            </a:pPr>
            <a:r>
              <a:rPr lang="fr-BE" sz="2800"/>
              <a:t>L’impact de l’IA sur le travail de l’enseignant</a:t>
            </a:r>
          </a:p>
          <a:p>
            <a:pPr marL="514350" indent="-514350">
              <a:buFont typeface="+mj-lt"/>
              <a:buAutoNum type="arabicPeriod"/>
            </a:pPr>
            <a:r>
              <a:rPr lang="fr-BE" sz="2800" kern="100">
                <a:latin typeface="Aptos"/>
                <a:ea typeface="Aptos" panose="020B0004020202020204" pitchFamily="34" charset="0"/>
                <a:cs typeface="Times New Roman"/>
              </a:rPr>
              <a:t>Partie pratique : tester l’outil</a:t>
            </a:r>
          </a:p>
        </p:txBody>
      </p:sp>
      <p:sp>
        <p:nvSpPr>
          <p:cNvPr id="4" name="Espace réservé du numéro de diapositive 3">
            <a:extLst>
              <a:ext uri="{FF2B5EF4-FFF2-40B4-BE49-F238E27FC236}">
                <a16:creationId xmlns:a16="http://schemas.microsoft.com/office/drawing/2014/main" id="{038BFCC7-3AE0-0B1D-C6A5-FA16163DE3B6}"/>
              </a:ext>
            </a:extLst>
          </p:cNvPr>
          <p:cNvSpPr>
            <a:spLocks noGrp="1"/>
          </p:cNvSpPr>
          <p:nvPr>
            <p:ph type="sldNum" sz="quarter" idx="12"/>
          </p:nvPr>
        </p:nvSpPr>
        <p:spPr>
          <a:xfrm>
            <a:off x="11003649" y="6215870"/>
            <a:ext cx="979151" cy="417126"/>
          </a:xfrm>
        </p:spPr>
        <p:txBody>
          <a:bodyPr>
            <a:normAutofit/>
          </a:bodyPr>
          <a:lstStyle/>
          <a:p>
            <a:pPr>
              <a:spcAft>
                <a:spcPts val="600"/>
              </a:spcAft>
            </a:pPr>
            <a:fld id="{BE15108C-154A-4A5A-9C05-91A49A422BA7}" type="slidenum">
              <a:rPr lang="en-US" smtClean="0"/>
              <a:pPr>
                <a:spcAft>
                  <a:spcPts val="600"/>
                </a:spcAft>
              </a:pPr>
              <a:t>5</a:t>
            </a:fld>
            <a:endParaRPr lang="en-US"/>
          </a:p>
        </p:txBody>
      </p:sp>
    </p:spTree>
    <p:extLst>
      <p:ext uri="{BB962C8B-B14F-4D97-AF65-F5344CB8AC3E}">
        <p14:creationId xmlns:p14="http://schemas.microsoft.com/office/powerpoint/2010/main" val="10913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55982-38AE-301F-F781-106C4E62CFE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BBABEE7-FD33-24B3-D0F7-37017C6B38F1}"/>
              </a:ext>
            </a:extLst>
          </p:cNvPr>
          <p:cNvSpPr>
            <a:spLocks noGrp="1"/>
          </p:cNvSpPr>
          <p:nvPr>
            <p:ph type="ctrTitle"/>
          </p:nvPr>
        </p:nvSpPr>
        <p:spPr>
          <a:xfrm>
            <a:off x="411480" y="2000329"/>
            <a:ext cx="10409742" cy="694417"/>
          </a:xfrm>
        </p:spPr>
        <p:txBody>
          <a:bodyPr>
            <a:normAutofit fontScale="90000"/>
          </a:bodyPr>
          <a:lstStyle/>
          <a:p>
            <a:r>
              <a:rPr lang="fr-FR"/>
              <a:t>1. Enseigner/apprendre l’IA ou avec l’IA ? (S’)éduquer à l’IA ? </a:t>
            </a:r>
            <a:br>
              <a:rPr lang="fr-FR"/>
            </a:br>
            <a:endParaRPr lang="fr-FR"/>
          </a:p>
        </p:txBody>
      </p:sp>
      <p:pic>
        <p:nvPicPr>
          <p:cNvPr id="8" name="Image 7" descr="Une image contenant texte, Visage humain, capture d’écran, Publicité en ligne&#10;&#10;Le contenu généré par l’IA peut être incorrect.">
            <a:extLst>
              <a:ext uri="{FF2B5EF4-FFF2-40B4-BE49-F238E27FC236}">
                <a16:creationId xmlns:a16="http://schemas.microsoft.com/office/drawing/2014/main" id="{B5727E88-C7DE-63C9-686B-E23E225F9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82753">
            <a:off x="8378228" y="1511573"/>
            <a:ext cx="3402292" cy="422406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 9" descr="Une image contenant texte, Visage humain, personne, garçon&#10;&#10;Le contenu généré par l’IA peut être incorrect.">
            <a:extLst>
              <a:ext uri="{FF2B5EF4-FFF2-40B4-BE49-F238E27FC236}">
                <a16:creationId xmlns:a16="http://schemas.microsoft.com/office/drawing/2014/main" id="{7C1F62D6-0002-FAEE-6E74-8BE0AEA739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51912">
            <a:off x="6376283" y="2863347"/>
            <a:ext cx="2397935"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ZoneTexte 5">
            <a:extLst>
              <a:ext uri="{FF2B5EF4-FFF2-40B4-BE49-F238E27FC236}">
                <a16:creationId xmlns:a16="http://schemas.microsoft.com/office/drawing/2014/main" id="{E86E3D3E-DA3F-8C81-DA63-669D58DD030F}"/>
              </a:ext>
            </a:extLst>
          </p:cNvPr>
          <p:cNvSpPr txBox="1"/>
          <p:nvPr/>
        </p:nvSpPr>
        <p:spPr>
          <a:xfrm flipH="1">
            <a:off x="634670" y="2205990"/>
            <a:ext cx="6520873" cy="3693319"/>
          </a:xfrm>
          <a:prstGeom prst="rect">
            <a:avLst/>
          </a:prstGeom>
          <a:noFill/>
        </p:spPr>
        <p:txBody>
          <a:bodyPr wrap="square" rtlCol="0">
            <a:spAutoFit/>
          </a:bodyPr>
          <a:lstStyle/>
          <a:p>
            <a:r>
              <a:rPr lang="fr-FR" sz="2400"/>
              <a:t>De nouvelles compétences apparaissent : </a:t>
            </a:r>
          </a:p>
          <a:p>
            <a:endParaRPr lang="fr-FR" sz="2400"/>
          </a:p>
          <a:p>
            <a:r>
              <a:rPr lang="fr-FR" sz="2400"/>
              <a:t>	cf. : 	DIGICOMPEDU</a:t>
            </a:r>
          </a:p>
          <a:p>
            <a:r>
              <a:rPr lang="fr-FR" sz="2400"/>
              <a:t>		UNESCO</a:t>
            </a:r>
          </a:p>
          <a:p>
            <a:endParaRPr lang="fr-FR" sz="2400"/>
          </a:p>
          <a:p>
            <a:endParaRPr lang="fr-FR" sz="2400"/>
          </a:p>
          <a:p>
            <a:r>
              <a:rPr lang="fr-FR" sz="2400"/>
              <a:t>Fracture numérique =&gt; fracture avec l’IA (Bachy, 2025)</a:t>
            </a:r>
          </a:p>
          <a:p>
            <a:r>
              <a:rPr lang="fr-FR" sz="2400"/>
              <a:t>Etudiants en demande et perdus</a:t>
            </a:r>
          </a:p>
          <a:p>
            <a:r>
              <a:rPr lang="fr-FR"/>
              <a:t>		</a:t>
            </a:r>
          </a:p>
        </p:txBody>
      </p:sp>
      <p:sp>
        <p:nvSpPr>
          <p:cNvPr id="11" name="Espace réservé du numéro de diapositive 10">
            <a:extLst>
              <a:ext uri="{FF2B5EF4-FFF2-40B4-BE49-F238E27FC236}">
                <a16:creationId xmlns:a16="http://schemas.microsoft.com/office/drawing/2014/main" id="{D53B4785-3FE8-9FA4-F848-35EE264DAC9A}"/>
              </a:ext>
            </a:extLst>
          </p:cNvPr>
          <p:cNvSpPr>
            <a:spLocks noGrp="1"/>
          </p:cNvSpPr>
          <p:nvPr>
            <p:ph type="sldNum" sz="quarter" idx="12"/>
          </p:nvPr>
        </p:nvSpPr>
        <p:spPr/>
        <p:txBody>
          <a:bodyPr/>
          <a:lstStyle/>
          <a:p>
            <a:fld id="{BE15108C-154A-4A5A-9C05-91A49A422BA7}" type="slidenum">
              <a:rPr lang="en-US" smtClean="0"/>
              <a:t>6</a:t>
            </a:fld>
            <a:endParaRPr lang="en-US"/>
          </a:p>
        </p:txBody>
      </p:sp>
    </p:spTree>
    <p:extLst>
      <p:ext uri="{BB962C8B-B14F-4D97-AF65-F5344CB8AC3E}">
        <p14:creationId xmlns:p14="http://schemas.microsoft.com/office/powerpoint/2010/main" val="3515448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6328-D013-2D9F-4772-B8D460EE990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672F892-879B-A034-A577-BE405EF189D0}"/>
              </a:ext>
            </a:extLst>
          </p:cNvPr>
          <p:cNvSpPr>
            <a:spLocks noGrp="1"/>
          </p:cNvSpPr>
          <p:nvPr>
            <p:ph type="ctrTitle"/>
          </p:nvPr>
        </p:nvSpPr>
        <p:spPr>
          <a:xfrm>
            <a:off x="469537" y="345700"/>
            <a:ext cx="10409742" cy="694417"/>
          </a:xfrm>
        </p:spPr>
        <p:txBody>
          <a:bodyPr>
            <a:normAutofit fontScale="90000"/>
          </a:bodyPr>
          <a:lstStyle/>
          <a:p>
            <a:r>
              <a:rPr lang="fr-FR"/>
              <a:t>2. Apprendre sur l’IA</a:t>
            </a:r>
          </a:p>
        </p:txBody>
      </p:sp>
      <p:sp>
        <p:nvSpPr>
          <p:cNvPr id="2" name="ZoneTexte 1">
            <a:extLst>
              <a:ext uri="{FF2B5EF4-FFF2-40B4-BE49-F238E27FC236}">
                <a16:creationId xmlns:a16="http://schemas.microsoft.com/office/drawing/2014/main" id="{0BC23B2E-DDFF-94B9-A49A-418C29A849D6}"/>
              </a:ext>
            </a:extLst>
          </p:cNvPr>
          <p:cNvSpPr txBox="1"/>
          <p:nvPr/>
        </p:nvSpPr>
        <p:spPr>
          <a:xfrm>
            <a:off x="928914" y="537029"/>
            <a:ext cx="300082" cy="369332"/>
          </a:xfrm>
          <a:prstGeom prst="rect">
            <a:avLst/>
          </a:prstGeom>
          <a:noFill/>
        </p:spPr>
        <p:txBody>
          <a:bodyPr wrap="none" rtlCol="0">
            <a:spAutoFit/>
          </a:bodyPr>
          <a:lstStyle/>
          <a:p>
            <a:r>
              <a:rPr lang="fr-FR"/>
              <a:t>. </a:t>
            </a:r>
          </a:p>
        </p:txBody>
      </p:sp>
      <p:sp>
        <p:nvSpPr>
          <p:cNvPr id="4" name="Freeform 32">
            <a:extLst>
              <a:ext uri="{FF2B5EF4-FFF2-40B4-BE49-F238E27FC236}">
                <a16:creationId xmlns:a16="http://schemas.microsoft.com/office/drawing/2014/main" id="{AA653F77-27C8-48FF-1F72-01D63C80E27B}"/>
              </a:ext>
            </a:extLst>
          </p:cNvPr>
          <p:cNvSpPr/>
          <p:nvPr/>
        </p:nvSpPr>
        <p:spPr>
          <a:xfrm>
            <a:off x="5834743" y="1040117"/>
            <a:ext cx="6031520" cy="5670851"/>
          </a:xfrm>
          <a:custGeom>
            <a:avLst/>
            <a:gdLst/>
            <a:ahLst/>
            <a:cxnLst/>
            <a:rect l="l" t="t" r="r" b="b"/>
            <a:pathLst>
              <a:path w="7020306" h="6563937">
                <a:moveTo>
                  <a:pt x="0" y="0"/>
                </a:moveTo>
                <a:lnTo>
                  <a:pt x="7020306" y="0"/>
                </a:lnTo>
                <a:lnTo>
                  <a:pt x="7020306" y="6563937"/>
                </a:lnTo>
                <a:lnTo>
                  <a:pt x="0" y="6563937"/>
                </a:lnTo>
                <a:lnTo>
                  <a:pt x="0" y="0"/>
                </a:lnTo>
                <a:close/>
              </a:path>
            </a:pathLst>
          </a:custGeom>
          <a:blipFill>
            <a:blip r:embed="rId3"/>
            <a:stretch>
              <a:fillRect/>
            </a:stretch>
          </a:blipFill>
        </p:spPr>
        <p:txBody>
          <a:bodyPr/>
          <a:lstStyle/>
          <a:p>
            <a:endParaRPr lang="fr-FR"/>
          </a:p>
        </p:txBody>
      </p:sp>
      <p:pic>
        <p:nvPicPr>
          <p:cNvPr id="7" name="Picture 33">
            <a:extLst>
              <a:ext uri="{FF2B5EF4-FFF2-40B4-BE49-F238E27FC236}">
                <a16:creationId xmlns:a16="http://schemas.microsoft.com/office/drawing/2014/main" id="{5F2BCD39-2DB2-95A6-CCEF-8EF9462888A6}"/>
              </a:ext>
            </a:extLst>
          </p:cNvPr>
          <p:cNvPicPr>
            <a:picLocks noChangeAspect="1"/>
          </p:cNvPicPr>
          <p:nvPr/>
        </p:nvPicPr>
        <p:blipFill>
          <a:blip r:embed="rId4"/>
          <a:stretch>
            <a:fillRect/>
          </a:stretch>
        </p:blipFill>
        <p:spPr>
          <a:xfrm>
            <a:off x="1344211" y="1817087"/>
            <a:ext cx="3615858" cy="3615858"/>
          </a:xfrm>
          <a:prstGeom prst="rect">
            <a:avLst/>
          </a:prstGeom>
        </p:spPr>
      </p:pic>
      <p:sp>
        <p:nvSpPr>
          <p:cNvPr id="9" name="Espace réservé du numéro de diapositive 8">
            <a:extLst>
              <a:ext uri="{FF2B5EF4-FFF2-40B4-BE49-F238E27FC236}">
                <a16:creationId xmlns:a16="http://schemas.microsoft.com/office/drawing/2014/main" id="{76766E0F-1C3D-77B3-8D5E-4D5A6012A752}"/>
              </a:ext>
            </a:extLst>
          </p:cNvPr>
          <p:cNvSpPr>
            <a:spLocks noGrp="1"/>
          </p:cNvSpPr>
          <p:nvPr>
            <p:ph type="sldNum" sz="quarter" idx="12"/>
          </p:nvPr>
        </p:nvSpPr>
        <p:spPr/>
        <p:txBody>
          <a:bodyPr/>
          <a:lstStyle/>
          <a:p>
            <a:fld id="{BE15108C-154A-4A5A-9C05-91A49A422BA7}" type="slidenum">
              <a:rPr lang="en-US" smtClean="0"/>
              <a:t>7</a:t>
            </a:fld>
            <a:endParaRPr lang="en-US"/>
          </a:p>
        </p:txBody>
      </p:sp>
    </p:spTree>
    <p:extLst>
      <p:ext uri="{BB962C8B-B14F-4D97-AF65-F5344CB8AC3E}">
        <p14:creationId xmlns:p14="http://schemas.microsoft.com/office/powerpoint/2010/main" val="3433234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DAEF-FB3C-7CA9-E077-7B9E8AE3C2DC}"/>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351E9B4D-B1E9-8E3A-2E38-DD7896911FC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3467CD6-F345-EED4-52B9-9C277DC47899}"/>
              </a:ext>
            </a:extLst>
          </p:cNvPr>
          <p:cNvSpPr>
            <a:spLocks noGrp="1"/>
          </p:cNvSpPr>
          <p:nvPr>
            <p:ph type="title"/>
          </p:nvPr>
        </p:nvSpPr>
        <p:spPr>
          <a:xfrm>
            <a:off x="384045" y="5631384"/>
            <a:ext cx="11416552" cy="975150"/>
          </a:xfrm>
        </p:spPr>
        <p:txBody>
          <a:bodyPr vert="horz" lIns="91440" tIns="45720" rIns="91440" bIns="45720" rtlCol="0" anchor="b">
            <a:noAutofit/>
          </a:bodyPr>
          <a:lstStyle/>
          <a:p>
            <a:pPr algn="ctr"/>
            <a:r>
              <a:rPr lang="fr-BE" sz="4800"/>
              <a:t>L’IA en tant que assistant des </a:t>
            </a:r>
            <a:r>
              <a:rPr lang="fr-BE" sz="4800" err="1"/>
              <a:t>étudiant·es</a:t>
            </a:r>
            <a:endParaRPr lang="en-US" sz="4800"/>
          </a:p>
        </p:txBody>
      </p:sp>
      <p:sp>
        <p:nvSpPr>
          <p:cNvPr id="3" name="Espace réservé du numéro de diapositive 2">
            <a:extLst>
              <a:ext uri="{FF2B5EF4-FFF2-40B4-BE49-F238E27FC236}">
                <a16:creationId xmlns:a16="http://schemas.microsoft.com/office/drawing/2014/main" id="{56679EBE-2511-1CE1-5E50-05377EE925C8}"/>
              </a:ext>
            </a:extLst>
          </p:cNvPr>
          <p:cNvSpPr>
            <a:spLocks noGrp="1"/>
          </p:cNvSpPr>
          <p:nvPr>
            <p:ph type="sldNum" sz="quarter" idx="12"/>
          </p:nvPr>
        </p:nvSpPr>
        <p:spPr/>
        <p:txBody>
          <a:bodyPr/>
          <a:lstStyle/>
          <a:p>
            <a:fld id="{BE15108C-154A-4A5A-9C05-91A49A422BA7}" type="slidenum">
              <a:rPr lang="en-US" smtClean="0"/>
              <a:t>8</a:t>
            </a:fld>
            <a:endParaRPr lang="en-US"/>
          </a:p>
        </p:txBody>
      </p:sp>
    </p:spTree>
    <p:extLst>
      <p:ext uri="{BB962C8B-B14F-4D97-AF65-F5344CB8AC3E}">
        <p14:creationId xmlns:p14="http://schemas.microsoft.com/office/powerpoint/2010/main" val="240250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D66C-C1FE-B56C-9EF2-1083D386A933}"/>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E5B4D52-D3A1-5258-9EDB-888D03C7E9E3}"/>
              </a:ext>
            </a:extLst>
          </p:cNvPr>
          <p:cNvSpPr>
            <a:spLocks noGrp="1"/>
          </p:cNvSpPr>
          <p:nvPr>
            <p:ph type="ctrTitle"/>
          </p:nvPr>
        </p:nvSpPr>
        <p:spPr>
          <a:xfrm>
            <a:off x="472854" y="1814206"/>
            <a:ext cx="4616383" cy="694417"/>
          </a:xfrm>
        </p:spPr>
        <p:txBody>
          <a:bodyPr>
            <a:normAutofit fontScale="90000"/>
          </a:bodyPr>
          <a:lstStyle/>
          <a:p>
            <a:r>
              <a:rPr lang="fr-FR"/>
              <a:t>3. Activités réalisées par les étudiants</a:t>
            </a:r>
          </a:p>
        </p:txBody>
      </p:sp>
      <p:sp>
        <p:nvSpPr>
          <p:cNvPr id="2" name="ZoneTexte 1">
            <a:extLst>
              <a:ext uri="{FF2B5EF4-FFF2-40B4-BE49-F238E27FC236}">
                <a16:creationId xmlns:a16="http://schemas.microsoft.com/office/drawing/2014/main" id="{EA253F68-7963-4E7F-967E-43D569344A7C}"/>
              </a:ext>
            </a:extLst>
          </p:cNvPr>
          <p:cNvSpPr txBox="1"/>
          <p:nvPr/>
        </p:nvSpPr>
        <p:spPr>
          <a:xfrm>
            <a:off x="928914" y="537029"/>
            <a:ext cx="300082" cy="369332"/>
          </a:xfrm>
          <a:prstGeom prst="rect">
            <a:avLst/>
          </a:prstGeom>
          <a:noFill/>
        </p:spPr>
        <p:txBody>
          <a:bodyPr wrap="none" rtlCol="0">
            <a:spAutoFit/>
          </a:bodyPr>
          <a:lstStyle/>
          <a:p>
            <a:r>
              <a:rPr lang="fr-FR"/>
              <a:t>. </a:t>
            </a:r>
          </a:p>
        </p:txBody>
      </p:sp>
      <p:pic>
        <p:nvPicPr>
          <p:cNvPr id="9" name="Image 8" descr="Une image contenant texte, cercle, capture d’écran, diagramme&#10;&#10;Le contenu généré par l’IA peut être incorrect.">
            <a:extLst>
              <a:ext uri="{FF2B5EF4-FFF2-40B4-BE49-F238E27FC236}">
                <a16:creationId xmlns:a16="http://schemas.microsoft.com/office/drawing/2014/main" id="{F9ACC30D-BBA4-9419-0929-D88E546A5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7727" y="91376"/>
            <a:ext cx="6886427" cy="66281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 10">
            <a:extLst>
              <a:ext uri="{FF2B5EF4-FFF2-40B4-BE49-F238E27FC236}">
                <a16:creationId xmlns:a16="http://schemas.microsoft.com/office/drawing/2014/main" id="{6994A45D-BDDE-07C9-0EA3-E7589C6EE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46" y="5923577"/>
            <a:ext cx="9215257" cy="794788"/>
          </a:xfrm>
          <a:prstGeom prst="rect">
            <a:avLst/>
          </a:prstGeom>
        </p:spPr>
      </p:pic>
      <p:sp>
        <p:nvSpPr>
          <p:cNvPr id="13" name="ZoneTexte 12">
            <a:extLst>
              <a:ext uri="{FF2B5EF4-FFF2-40B4-BE49-F238E27FC236}">
                <a16:creationId xmlns:a16="http://schemas.microsoft.com/office/drawing/2014/main" id="{4DA88136-8670-93D9-9F6E-294AAABE2623}"/>
              </a:ext>
            </a:extLst>
          </p:cNvPr>
          <p:cNvSpPr txBox="1"/>
          <p:nvPr/>
        </p:nvSpPr>
        <p:spPr>
          <a:xfrm>
            <a:off x="333829" y="4879216"/>
            <a:ext cx="6110514" cy="646331"/>
          </a:xfrm>
          <a:prstGeom prst="rect">
            <a:avLst/>
          </a:prstGeom>
          <a:noFill/>
        </p:spPr>
        <p:txBody>
          <a:bodyPr wrap="square">
            <a:spAutoFit/>
          </a:bodyPr>
          <a:lstStyle/>
          <a:p>
            <a:r>
              <a:rPr lang="fr-FR">
                <a:hlinkClick r:id="rId4"/>
              </a:rPr>
              <a:t>https://miro.com/app/board/uXjVLWSbC0Q=/</a:t>
            </a:r>
            <a:endParaRPr lang="fr-FR"/>
          </a:p>
          <a:p>
            <a:endParaRPr lang="fr-FR"/>
          </a:p>
        </p:txBody>
      </p:sp>
      <p:sp>
        <p:nvSpPr>
          <p:cNvPr id="14" name="Espace réservé du numéro de diapositive 13">
            <a:extLst>
              <a:ext uri="{FF2B5EF4-FFF2-40B4-BE49-F238E27FC236}">
                <a16:creationId xmlns:a16="http://schemas.microsoft.com/office/drawing/2014/main" id="{5EF07D66-A0FD-9591-1CB3-6715538478BF}"/>
              </a:ext>
            </a:extLst>
          </p:cNvPr>
          <p:cNvSpPr>
            <a:spLocks noGrp="1"/>
          </p:cNvSpPr>
          <p:nvPr>
            <p:ph type="sldNum" sz="quarter" idx="12"/>
          </p:nvPr>
        </p:nvSpPr>
        <p:spPr/>
        <p:txBody>
          <a:bodyPr/>
          <a:lstStyle/>
          <a:p>
            <a:fld id="{BE15108C-154A-4A5A-9C05-91A49A422BA7}" type="slidenum">
              <a:rPr lang="en-US" smtClean="0"/>
              <a:t>9</a:t>
            </a:fld>
            <a:endParaRPr lang="en-US"/>
          </a:p>
        </p:txBody>
      </p:sp>
    </p:spTree>
    <p:extLst>
      <p:ext uri="{BB962C8B-B14F-4D97-AF65-F5344CB8AC3E}">
        <p14:creationId xmlns:p14="http://schemas.microsoft.com/office/powerpoint/2010/main" val="151024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35F02-7064-3EFC-F477-6995D436789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36DCFC-F8B3-E5FA-EFDE-FEF2B680D8FD}"/>
              </a:ext>
            </a:extLst>
          </p:cNvPr>
          <p:cNvSpPr>
            <a:spLocks noGrp="1"/>
          </p:cNvSpPr>
          <p:nvPr>
            <p:ph type="title"/>
          </p:nvPr>
        </p:nvSpPr>
        <p:spPr>
          <a:xfrm>
            <a:off x="691078" y="722902"/>
            <a:ext cx="5798932" cy="2534369"/>
          </a:xfrm>
        </p:spPr>
        <p:txBody>
          <a:bodyPr vert="horz" lIns="91440" tIns="45720" rIns="91440" bIns="45720" rtlCol="0" anchor="b">
            <a:normAutofit/>
          </a:bodyPr>
          <a:lstStyle/>
          <a:p>
            <a:r>
              <a:rPr lang="en-US" sz="5400"/>
              <a:t>Esprit critique</a:t>
            </a:r>
          </a:p>
        </p:txBody>
      </p:sp>
      <p:pic>
        <p:nvPicPr>
          <p:cNvPr id="13" name="Espace réservé du contenu 12" descr="Une image contenant noir, obscurité&#10;&#10;Le contenu généré par l’IA peut être incorrect.">
            <a:extLst>
              <a:ext uri="{FF2B5EF4-FFF2-40B4-BE49-F238E27FC236}">
                <a16:creationId xmlns:a16="http://schemas.microsoft.com/office/drawing/2014/main" id="{A12350C5-6DA4-98A6-1798-A18051813B9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6625" y="2339104"/>
            <a:ext cx="3250794" cy="3250794"/>
          </a:xfrm>
        </p:spPr>
      </p:pic>
      <p:sp>
        <p:nvSpPr>
          <p:cNvPr id="3" name="Espace réservé du numéro de diapositive 2">
            <a:extLst>
              <a:ext uri="{FF2B5EF4-FFF2-40B4-BE49-F238E27FC236}">
                <a16:creationId xmlns:a16="http://schemas.microsoft.com/office/drawing/2014/main" id="{45FDFA69-5C7E-EA27-B80C-3107490DFF7C}"/>
              </a:ext>
            </a:extLst>
          </p:cNvPr>
          <p:cNvSpPr>
            <a:spLocks noGrp="1"/>
          </p:cNvSpPr>
          <p:nvPr>
            <p:ph type="sldNum" sz="quarter" idx="12"/>
          </p:nvPr>
        </p:nvSpPr>
        <p:spPr/>
        <p:txBody>
          <a:bodyPr/>
          <a:lstStyle/>
          <a:p>
            <a:fld id="{BE15108C-154A-4A5A-9C05-91A49A422BA7}" type="slidenum">
              <a:rPr lang="en-US" smtClean="0"/>
              <a:t>10</a:t>
            </a:fld>
            <a:endParaRPr lang="en-US"/>
          </a:p>
        </p:txBody>
      </p:sp>
    </p:spTree>
    <p:extLst>
      <p:ext uri="{BB962C8B-B14F-4D97-AF65-F5344CB8AC3E}">
        <p14:creationId xmlns:p14="http://schemas.microsoft.com/office/powerpoint/2010/main" val="2546250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4101A-2C59-0D6C-2257-158A7B09C092}"/>
            </a:ext>
          </a:extLst>
        </p:cNvPr>
        <p:cNvGrpSpPr/>
        <p:nvPr/>
      </p:nvGrpSpPr>
      <p:grpSpPr>
        <a:xfrm>
          <a:off x="0" y="0"/>
          <a:ext cx="0" cy="0"/>
          <a:chOff x="0" y="0"/>
          <a:chExt cx="0" cy="0"/>
        </a:xfrm>
      </p:grpSpPr>
      <p:pic>
        <p:nvPicPr>
          <p:cNvPr id="13" name="Espace réservé du contenu 12" descr="Une image contenant noir, obscurité&#10;&#10;Le contenu généré par l’IA peut être incorrect.">
            <a:extLst>
              <a:ext uri="{FF2B5EF4-FFF2-40B4-BE49-F238E27FC236}">
                <a16:creationId xmlns:a16="http://schemas.microsoft.com/office/drawing/2014/main" id="{76B6A3A6-4091-A11F-46C4-47423BA0D9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6625" y="2339104"/>
            <a:ext cx="3250794" cy="3250794"/>
          </a:xfrm>
        </p:spPr>
      </p:pic>
      <p:pic>
        <p:nvPicPr>
          <p:cNvPr id="3" name="Image 2">
            <a:extLst>
              <a:ext uri="{FF2B5EF4-FFF2-40B4-BE49-F238E27FC236}">
                <a16:creationId xmlns:a16="http://schemas.microsoft.com/office/drawing/2014/main" id="{94020DFC-45C9-191F-2AFC-54B7AD82DC29}"/>
              </a:ext>
            </a:extLst>
          </p:cNvPr>
          <p:cNvPicPr>
            <a:picLocks noChangeAspect="1"/>
          </p:cNvPicPr>
          <p:nvPr/>
        </p:nvPicPr>
        <p:blipFill>
          <a:blip r:embed="rId3"/>
          <a:stretch>
            <a:fillRect/>
          </a:stretch>
        </p:blipFill>
        <p:spPr>
          <a:xfrm>
            <a:off x="1495151" y="906504"/>
            <a:ext cx="9292683" cy="6858000"/>
          </a:xfrm>
          <a:prstGeom prst="rect">
            <a:avLst/>
          </a:prstGeom>
        </p:spPr>
      </p:pic>
      <p:sp>
        <p:nvSpPr>
          <p:cNvPr id="2" name="Espace réservé du numéro de diapositive 1">
            <a:extLst>
              <a:ext uri="{FF2B5EF4-FFF2-40B4-BE49-F238E27FC236}">
                <a16:creationId xmlns:a16="http://schemas.microsoft.com/office/drawing/2014/main" id="{4DEC7714-B6C0-2AED-866F-D08540407E2D}"/>
              </a:ext>
            </a:extLst>
          </p:cNvPr>
          <p:cNvSpPr>
            <a:spLocks noGrp="1"/>
          </p:cNvSpPr>
          <p:nvPr>
            <p:ph type="sldNum" sz="quarter" idx="12"/>
          </p:nvPr>
        </p:nvSpPr>
        <p:spPr/>
        <p:txBody>
          <a:bodyPr/>
          <a:lstStyle/>
          <a:p>
            <a:fld id="{BE15108C-154A-4A5A-9C05-91A49A422BA7}" type="slidenum">
              <a:rPr lang="en-US" smtClean="0"/>
              <a:t>11</a:t>
            </a:fld>
            <a:endParaRPr lang="en-US"/>
          </a:p>
        </p:txBody>
      </p:sp>
    </p:spTree>
    <p:extLst>
      <p:ext uri="{BB962C8B-B14F-4D97-AF65-F5344CB8AC3E}">
        <p14:creationId xmlns:p14="http://schemas.microsoft.com/office/powerpoint/2010/main" val="839050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072BD-3E60-C660-4A1D-42BD75C73F5C}"/>
            </a:ext>
          </a:extLst>
        </p:cNvPr>
        <p:cNvGrpSpPr/>
        <p:nvPr/>
      </p:nvGrpSpPr>
      <p:grpSpPr>
        <a:xfrm>
          <a:off x="0" y="0"/>
          <a:ext cx="0" cy="0"/>
          <a:chOff x="0" y="0"/>
          <a:chExt cx="0" cy="0"/>
        </a:xfrm>
      </p:grpSpPr>
      <p:pic>
        <p:nvPicPr>
          <p:cNvPr id="13" name="Espace réservé du contenu 12" descr="Une image contenant noir, obscurité&#10;&#10;Le contenu généré par l’IA peut être incorrect.">
            <a:extLst>
              <a:ext uri="{FF2B5EF4-FFF2-40B4-BE49-F238E27FC236}">
                <a16:creationId xmlns:a16="http://schemas.microsoft.com/office/drawing/2014/main" id="{4C08E07A-9EF1-1AEC-D2DA-C904D7BB5C53}"/>
              </a:ext>
            </a:extLst>
          </p:cNvPr>
          <p:cNvPicPr>
            <a:picLocks noGrp="1" noChangeAspect="1"/>
          </p:cNvPicPr>
          <p:nvPr>
            <p:ph idx="1"/>
          </p:nvPr>
        </p:nvPicPr>
        <p:blipFill>
          <a:blip r:embed="rId2">
            <a:alphaModFix amt="50000"/>
            <a:extLst>
              <a:ext uri="{28A0092B-C50C-407E-A947-70E740481C1C}">
                <a14:useLocalDpi xmlns:a14="http://schemas.microsoft.com/office/drawing/2010/main" val="0"/>
              </a:ext>
            </a:extLst>
          </a:blip>
          <a:stretch>
            <a:fillRect/>
          </a:stretch>
        </p:blipFill>
        <p:spPr>
          <a:xfrm>
            <a:off x="9396416" y="2387849"/>
            <a:ext cx="2082301" cy="2082301"/>
          </a:xfrm>
        </p:spPr>
      </p:pic>
      <p:sp>
        <p:nvSpPr>
          <p:cNvPr id="4" name="ZoneTexte 3">
            <a:extLst>
              <a:ext uri="{FF2B5EF4-FFF2-40B4-BE49-F238E27FC236}">
                <a16:creationId xmlns:a16="http://schemas.microsoft.com/office/drawing/2014/main" id="{DA724438-D9E7-5D1A-D4DE-8C717BC56017}"/>
              </a:ext>
            </a:extLst>
          </p:cNvPr>
          <p:cNvSpPr txBox="1"/>
          <p:nvPr/>
        </p:nvSpPr>
        <p:spPr>
          <a:xfrm>
            <a:off x="1434353" y="1101212"/>
            <a:ext cx="7962063" cy="1754326"/>
          </a:xfrm>
          <a:prstGeom prst="rect">
            <a:avLst/>
          </a:prstGeom>
          <a:noFill/>
        </p:spPr>
        <p:txBody>
          <a:bodyPr wrap="square">
            <a:spAutoFit/>
          </a:bodyPr>
          <a:lstStyle/>
          <a:p>
            <a:pPr algn="just"/>
            <a:r>
              <a:rPr lang="en-US" sz="1800">
                <a:latin typeface="+mj-lt"/>
              </a:rPr>
              <a:t>[…] while GenAI can improve worker efficiency, it </a:t>
            </a:r>
            <a:r>
              <a:rPr lang="en-US" sz="1800" b="1">
                <a:solidFill>
                  <a:srgbClr val="E85256"/>
                </a:solidFill>
                <a:latin typeface="+mj-lt"/>
              </a:rPr>
              <a:t>can inhibit critical engagement with work </a:t>
            </a:r>
            <a:r>
              <a:rPr lang="en-US" sz="1800">
                <a:latin typeface="+mj-lt"/>
              </a:rPr>
              <a:t>and can potentially lead </a:t>
            </a:r>
            <a:r>
              <a:rPr lang="en-US" sz="1800">
                <a:solidFill>
                  <a:schemeClr val="tx1"/>
                </a:solidFill>
                <a:latin typeface="+mj-lt"/>
              </a:rPr>
              <a:t>to long-term </a:t>
            </a:r>
            <a:r>
              <a:rPr lang="en-US" sz="1800" b="1">
                <a:solidFill>
                  <a:schemeClr val="tx1"/>
                </a:solidFill>
                <a:latin typeface="+mj-lt"/>
              </a:rPr>
              <a:t>overreliance </a:t>
            </a:r>
            <a:r>
              <a:rPr lang="en-US" sz="1800">
                <a:solidFill>
                  <a:schemeClr val="tx1"/>
                </a:solidFill>
                <a:latin typeface="+mj-lt"/>
              </a:rPr>
              <a:t>on the tool and </a:t>
            </a:r>
            <a:r>
              <a:rPr lang="en-US" sz="1800" b="1">
                <a:solidFill>
                  <a:schemeClr val="tx1"/>
                </a:solidFill>
                <a:latin typeface="+mj-lt"/>
              </a:rPr>
              <a:t>diminished skill for independent problem-solving</a:t>
            </a:r>
            <a:r>
              <a:rPr lang="en-US" sz="1800">
                <a:solidFill>
                  <a:schemeClr val="tx1"/>
                </a:solidFill>
                <a:latin typeface="+mj-lt"/>
              </a:rPr>
              <a:t>. Higher confidence in GenAI’s ability to perform a task is related to less critical thinking effort.</a:t>
            </a:r>
          </a:p>
          <a:p>
            <a:pPr algn="just"/>
            <a:r>
              <a:rPr lang="fr-BE" sz="1800">
                <a:latin typeface="+mj-lt"/>
              </a:rPr>
              <a:t>(Lee et al., 2025)</a:t>
            </a:r>
          </a:p>
        </p:txBody>
      </p:sp>
      <p:sp>
        <p:nvSpPr>
          <p:cNvPr id="5" name="ZoneTexte 4">
            <a:extLst>
              <a:ext uri="{FF2B5EF4-FFF2-40B4-BE49-F238E27FC236}">
                <a16:creationId xmlns:a16="http://schemas.microsoft.com/office/drawing/2014/main" id="{358742E4-6EC3-705E-7F12-AB9AD65B4BEA}"/>
              </a:ext>
            </a:extLst>
          </p:cNvPr>
          <p:cNvSpPr txBox="1"/>
          <p:nvPr/>
        </p:nvSpPr>
        <p:spPr>
          <a:xfrm>
            <a:off x="1506071" y="4059565"/>
            <a:ext cx="7962063" cy="2031325"/>
          </a:xfrm>
          <a:prstGeom prst="rect">
            <a:avLst/>
          </a:prstGeom>
          <a:noFill/>
        </p:spPr>
        <p:txBody>
          <a:bodyPr wrap="square">
            <a:spAutoFit/>
          </a:bodyPr>
          <a:lstStyle/>
          <a:p>
            <a:pPr algn="just"/>
            <a:r>
              <a:rPr lang="fr-BE" i="1">
                <a:latin typeface="+mj-lt"/>
              </a:rPr>
              <a:t>[…] Bien que </a:t>
            </a:r>
            <a:r>
              <a:rPr lang="fr-BE" i="1" err="1">
                <a:latin typeface="+mj-lt"/>
              </a:rPr>
              <a:t>GenAI</a:t>
            </a:r>
            <a:r>
              <a:rPr lang="fr-BE" i="1">
                <a:latin typeface="+mj-lt"/>
              </a:rPr>
              <a:t> puisse améliorer l’efficacité des travailleurs, elle peut </a:t>
            </a:r>
            <a:r>
              <a:rPr lang="fr-BE" b="1" i="1">
                <a:solidFill>
                  <a:srgbClr val="CB6C6C"/>
                </a:solidFill>
                <a:latin typeface="+mj-lt"/>
              </a:rPr>
              <a:t>inhiber l’engagement critique </a:t>
            </a:r>
            <a:r>
              <a:rPr lang="fr-BE" i="1">
                <a:latin typeface="+mj-lt"/>
              </a:rPr>
              <a:t>dans le travail et peut potentiellement conduire à une </a:t>
            </a:r>
            <a:r>
              <a:rPr lang="fr-BE" b="1" i="1">
                <a:latin typeface="+mj-lt"/>
              </a:rPr>
              <a:t>dépendance excessive </a:t>
            </a:r>
            <a:r>
              <a:rPr lang="fr-BE" i="1">
                <a:latin typeface="+mj-lt"/>
              </a:rPr>
              <a:t>à long terme à l’égard de l’outil et à une </a:t>
            </a:r>
            <a:r>
              <a:rPr lang="fr-BE" b="1" i="1">
                <a:latin typeface="+mj-lt"/>
              </a:rPr>
              <a:t>diminution des compétences pour la résolution indépendante des problèmes</a:t>
            </a:r>
            <a:r>
              <a:rPr lang="fr-BE" i="1">
                <a:latin typeface="+mj-lt"/>
              </a:rPr>
              <a:t>. Une plus grande confiance dans la capacité de </a:t>
            </a:r>
            <a:r>
              <a:rPr lang="fr-BE" i="1" err="1">
                <a:latin typeface="+mj-lt"/>
              </a:rPr>
              <a:t>GenAI</a:t>
            </a:r>
            <a:r>
              <a:rPr lang="fr-BE" i="1">
                <a:latin typeface="+mj-lt"/>
              </a:rPr>
              <a:t> à effectuer une tâche est liée à un effort de pensée critique moindre.</a:t>
            </a:r>
            <a:br>
              <a:rPr lang="fr-BE" i="1">
                <a:latin typeface="+mj-lt"/>
              </a:rPr>
            </a:br>
            <a:r>
              <a:rPr lang="fr-BE" sz="1800">
                <a:latin typeface="+mj-lt"/>
              </a:rPr>
              <a:t>(Lee et al., 2025)</a:t>
            </a:r>
          </a:p>
        </p:txBody>
      </p:sp>
      <p:sp>
        <p:nvSpPr>
          <p:cNvPr id="2" name="Espace réservé du numéro de diapositive 1">
            <a:extLst>
              <a:ext uri="{FF2B5EF4-FFF2-40B4-BE49-F238E27FC236}">
                <a16:creationId xmlns:a16="http://schemas.microsoft.com/office/drawing/2014/main" id="{F8CE1735-A1F9-ACB0-0256-4AC8D5038BDE}"/>
              </a:ext>
            </a:extLst>
          </p:cNvPr>
          <p:cNvSpPr>
            <a:spLocks noGrp="1"/>
          </p:cNvSpPr>
          <p:nvPr>
            <p:ph type="sldNum" sz="quarter" idx="12"/>
          </p:nvPr>
        </p:nvSpPr>
        <p:spPr/>
        <p:txBody>
          <a:bodyPr/>
          <a:lstStyle/>
          <a:p>
            <a:fld id="{BE15108C-154A-4A5A-9C05-91A49A422BA7}" type="slidenum">
              <a:rPr lang="en-US" smtClean="0"/>
              <a:t>12</a:t>
            </a:fld>
            <a:endParaRPr lang="en-US"/>
          </a:p>
        </p:txBody>
      </p:sp>
    </p:spTree>
    <p:extLst>
      <p:ext uri="{BB962C8B-B14F-4D97-AF65-F5344CB8AC3E}">
        <p14:creationId xmlns:p14="http://schemas.microsoft.com/office/powerpoint/2010/main" val="287549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2BCC9-48A3-48E2-4E65-B9DF5C32FCC0}"/>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023B0004-2FCD-8F6E-550E-169CE7F1ED5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15004"/>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E4C06695-3752-BDC1-0C9A-9D0B4D3A5503}"/>
              </a:ext>
            </a:extLst>
          </p:cNvPr>
          <p:cNvSpPr>
            <a:spLocks noGrp="1"/>
          </p:cNvSpPr>
          <p:nvPr>
            <p:ph type="title"/>
          </p:nvPr>
        </p:nvSpPr>
        <p:spPr>
          <a:xfrm>
            <a:off x="384045" y="5631384"/>
            <a:ext cx="11416552" cy="975150"/>
          </a:xfrm>
        </p:spPr>
        <p:txBody>
          <a:bodyPr vert="horz" lIns="91440" tIns="45720" rIns="91440" bIns="45720" rtlCol="0" anchor="b">
            <a:noAutofit/>
          </a:bodyPr>
          <a:lstStyle/>
          <a:p>
            <a:pPr algn="ctr"/>
            <a:r>
              <a:rPr lang="fr-BE"/>
              <a:t>L’IA en tant que assistant de l’</a:t>
            </a:r>
            <a:r>
              <a:rPr lang="fr-BE" err="1"/>
              <a:t>enseignant·e</a:t>
            </a:r>
            <a:endParaRPr lang="en-US"/>
          </a:p>
        </p:txBody>
      </p:sp>
      <p:sp>
        <p:nvSpPr>
          <p:cNvPr id="3" name="Espace réservé du numéro de diapositive 2">
            <a:extLst>
              <a:ext uri="{FF2B5EF4-FFF2-40B4-BE49-F238E27FC236}">
                <a16:creationId xmlns:a16="http://schemas.microsoft.com/office/drawing/2014/main" id="{DA6912FA-915E-943C-EA60-206F6EE303F4}"/>
              </a:ext>
            </a:extLst>
          </p:cNvPr>
          <p:cNvSpPr>
            <a:spLocks noGrp="1"/>
          </p:cNvSpPr>
          <p:nvPr>
            <p:ph type="sldNum" sz="quarter" idx="12"/>
          </p:nvPr>
        </p:nvSpPr>
        <p:spPr/>
        <p:txBody>
          <a:bodyPr/>
          <a:lstStyle/>
          <a:p>
            <a:fld id="{BE15108C-154A-4A5A-9C05-91A49A422BA7}" type="slidenum">
              <a:rPr lang="en-US" smtClean="0"/>
              <a:t>13</a:t>
            </a:fld>
            <a:endParaRPr lang="en-US"/>
          </a:p>
        </p:txBody>
      </p:sp>
    </p:spTree>
    <p:extLst>
      <p:ext uri="{BB962C8B-B14F-4D97-AF65-F5344CB8AC3E}">
        <p14:creationId xmlns:p14="http://schemas.microsoft.com/office/powerpoint/2010/main" val="3924052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F954D-3D52-8DA8-8270-DEF15E9F2D0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2DBEADB-8198-D45D-646D-C74682E06F4C}"/>
              </a:ext>
            </a:extLst>
          </p:cNvPr>
          <p:cNvSpPr txBox="1"/>
          <p:nvPr/>
        </p:nvSpPr>
        <p:spPr>
          <a:xfrm>
            <a:off x="1664590" y="6155575"/>
            <a:ext cx="5405391" cy="584775"/>
          </a:xfrm>
          <a:prstGeom prst="rect">
            <a:avLst/>
          </a:prstGeom>
          <a:noFill/>
        </p:spPr>
        <p:txBody>
          <a:bodyPr wrap="none" rtlCol="0">
            <a:spAutoFit/>
          </a:bodyPr>
          <a:lstStyle/>
          <a:p>
            <a:r>
              <a:rPr lang="pl-PL" sz="1400">
                <a:solidFill>
                  <a:schemeClr val="dk1"/>
                </a:solidFill>
                <a:latin typeface="Quicksand"/>
                <a:ea typeface="Quicksand"/>
                <a:cs typeface="Quicksand"/>
                <a:sym typeface="Quicksand"/>
              </a:rPr>
              <a:t>Source: </a:t>
            </a:r>
            <a:r>
              <a:rPr lang="en-US" sz="1400">
                <a:solidFill>
                  <a:schemeClr val="dk1"/>
                </a:solidFill>
                <a:latin typeface="Quicksand"/>
                <a:ea typeface="Quicksand"/>
                <a:cs typeface="Quicksand"/>
                <a:sym typeface="Quicksand"/>
              </a:rPr>
              <a:t>Digital Education Council, </a:t>
            </a:r>
            <a:r>
              <a:rPr lang="en-US" sz="1400" i="1">
                <a:solidFill>
                  <a:schemeClr val="dk1"/>
                </a:solidFill>
                <a:latin typeface="Quicksand"/>
                <a:ea typeface="Quicksand"/>
                <a:cs typeface="Quicksand"/>
                <a:sym typeface="Quicksand"/>
              </a:rPr>
              <a:t>Global AI Faculty Survey</a:t>
            </a:r>
            <a:r>
              <a:rPr lang="en-US" sz="1400">
                <a:solidFill>
                  <a:schemeClr val="dk1"/>
                </a:solidFill>
                <a:latin typeface="Quicksand"/>
                <a:ea typeface="Quicksand"/>
                <a:cs typeface="Quicksand"/>
                <a:sym typeface="Quicksand"/>
              </a:rPr>
              <a:t>, 2025</a:t>
            </a:r>
            <a:endParaRPr lang="pl-PL" sz="1400">
              <a:solidFill>
                <a:schemeClr val="dk1"/>
              </a:solidFill>
              <a:latin typeface="Quicksand"/>
              <a:ea typeface="Quicksand"/>
              <a:cs typeface="Quicksand"/>
              <a:sym typeface="Quicksand"/>
            </a:endParaRPr>
          </a:p>
          <a:p>
            <a:r>
              <a:rPr lang="fr-FR"/>
              <a:t> </a:t>
            </a:r>
          </a:p>
        </p:txBody>
      </p:sp>
      <p:graphicFrame>
        <p:nvGraphicFramePr>
          <p:cNvPr id="3" name="Graphique 2">
            <a:extLst>
              <a:ext uri="{FF2B5EF4-FFF2-40B4-BE49-F238E27FC236}">
                <a16:creationId xmlns:a16="http://schemas.microsoft.com/office/drawing/2014/main" id="{536DA951-CB6C-E8CC-46BF-4973D8619EA6}"/>
              </a:ext>
            </a:extLst>
          </p:cNvPr>
          <p:cNvGraphicFramePr/>
          <p:nvPr>
            <p:extLst>
              <p:ext uri="{D42A27DB-BD31-4B8C-83A1-F6EECF244321}">
                <p14:modId xmlns:p14="http://schemas.microsoft.com/office/powerpoint/2010/main" val="1681180919"/>
              </p:ext>
            </p:extLst>
          </p:nvPr>
        </p:nvGraphicFramePr>
        <p:xfrm>
          <a:off x="1718425" y="550385"/>
          <a:ext cx="8755149" cy="5605190"/>
        </p:xfrm>
        <a:graphic>
          <a:graphicData uri="http://schemas.openxmlformats.org/drawingml/2006/chart">
            <c:chart xmlns:c="http://schemas.openxmlformats.org/drawingml/2006/chart" xmlns:r="http://schemas.openxmlformats.org/officeDocument/2006/relationships" r:id="rId2"/>
          </a:graphicData>
        </a:graphic>
      </p:graphicFrame>
      <p:sp>
        <p:nvSpPr>
          <p:cNvPr id="4" name="Espace réservé du numéro de diapositive 3">
            <a:extLst>
              <a:ext uri="{FF2B5EF4-FFF2-40B4-BE49-F238E27FC236}">
                <a16:creationId xmlns:a16="http://schemas.microsoft.com/office/drawing/2014/main" id="{DC37CD6D-9B91-0813-D4A1-6F0ED4E17B72}"/>
              </a:ext>
            </a:extLst>
          </p:cNvPr>
          <p:cNvSpPr>
            <a:spLocks noGrp="1"/>
          </p:cNvSpPr>
          <p:nvPr>
            <p:ph type="sldNum" sz="quarter" idx="12"/>
          </p:nvPr>
        </p:nvSpPr>
        <p:spPr/>
        <p:txBody>
          <a:bodyPr/>
          <a:lstStyle/>
          <a:p>
            <a:fld id="{BE15108C-154A-4A5A-9C05-91A49A422BA7}" type="slidenum">
              <a:rPr lang="en-US" smtClean="0"/>
              <a:t>14</a:t>
            </a:fld>
            <a:endParaRPr lang="en-US"/>
          </a:p>
        </p:txBody>
      </p:sp>
    </p:spTree>
    <p:extLst>
      <p:ext uri="{BB962C8B-B14F-4D97-AF65-F5344CB8AC3E}">
        <p14:creationId xmlns:p14="http://schemas.microsoft.com/office/powerpoint/2010/main" val="854779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BA45-4F2A-7E72-8610-F771473991F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DA9F8E3-E833-2B43-99D4-B070D5B48FD2}"/>
              </a:ext>
            </a:extLst>
          </p:cNvPr>
          <p:cNvSpPr txBox="1"/>
          <p:nvPr/>
        </p:nvSpPr>
        <p:spPr>
          <a:xfrm>
            <a:off x="1664590" y="6155575"/>
            <a:ext cx="247184" cy="369332"/>
          </a:xfrm>
          <a:prstGeom prst="rect">
            <a:avLst/>
          </a:prstGeom>
          <a:noFill/>
        </p:spPr>
        <p:txBody>
          <a:bodyPr wrap="none" rtlCol="0">
            <a:spAutoFit/>
          </a:bodyPr>
          <a:lstStyle/>
          <a:p>
            <a:r>
              <a:rPr lang="fr-FR"/>
              <a:t> </a:t>
            </a:r>
          </a:p>
        </p:txBody>
      </p:sp>
      <p:pic>
        <p:nvPicPr>
          <p:cNvPr id="5" name="Image 4">
            <a:extLst>
              <a:ext uri="{FF2B5EF4-FFF2-40B4-BE49-F238E27FC236}">
                <a16:creationId xmlns:a16="http://schemas.microsoft.com/office/drawing/2014/main" id="{D7AFA1E1-7A65-9921-C4B0-7D08EE90156D}"/>
              </a:ext>
            </a:extLst>
          </p:cNvPr>
          <p:cNvPicPr>
            <a:picLocks noChangeAspect="1"/>
          </p:cNvPicPr>
          <p:nvPr/>
        </p:nvPicPr>
        <p:blipFill>
          <a:blip r:embed="rId2"/>
          <a:srcRect l="1433"/>
          <a:stretch/>
        </p:blipFill>
        <p:spPr>
          <a:xfrm>
            <a:off x="800668" y="268407"/>
            <a:ext cx="10967671" cy="5427828"/>
          </a:xfrm>
          <a:prstGeom prst="rect">
            <a:avLst/>
          </a:prstGeom>
        </p:spPr>
      </p:pic>
      <p:sp>
        <p:nvSpPr>
          <p:cNvPr id="8" name="ZoneTexte 7">
            <a:extLst>
              <a:ext uri="{FF2B5EF4-FFF2-40B4-BE49-F238E27FC236}">
                <a16:creationId xmlns:a16="http://schemas.microsoft.com/office/drawing/2014/main" id="{5F5C3802-198F-4F89-26C4-33689F92973F}"/>
              </a:ext>
            </a:extLst>
          </p:cNvPr>
          <p:cNvSpPr txBox="1"/>
          <p:nvPr/>
        </p:nvSpPr>
        <p:spPr>
          <a:xfrm>
            <a:off x="964004" y="5696235"/>
            <a:ext cx="6075446" cy="307777"/>
          </a:xfrm>
          <a:prstGeom prst="rect">
            <a:avLst/>
          </a:prstGeom>
          <a:noFill/>
        </p:spPr>
        <p:txBody>
          <a:bodyPr wrap="none" rtlCol="0">
            <a:spAutoFit/>
          </a:bodyPr>
          <a:lstStyle/>
          <a:p>
            <a:r>
              <a:rPr lang="pl-PL" sz="1400">
                <a:solidFill>
                  <a:schemeClr val="dk1"/>
                </a:solidFill>
                <a:latin typeface="Quicksand"/>
                <a:ea typeface="Quicksand"/>
                <a:cs typeface="Quicksand"/>
                <a:sym typeface="Quicksand"/>
              </a:rPr>
              <a:t>Source:</a:t>
            </a:r>
            <a:r>
              <a:rPr lang="fr-BE" sz="1400">
                <a:solidFill>
                  <a:schemeClr val="dk1"/>
                </a:solidFill>
                <a:latin typeface="Quicksand"/>
                <a:ea typeface="Quicksand"/>
                <a:cs typeface="Quicksand"/>
                <a:sym typeface="Quicksand"/>
              </a:rPr>
              <a:t> Enquête sur les usages d’IA générative par les enseignants (ULB)</a:t>
            </a:r>
            <a:endParaRPr lang="fr-FR"/>
          </a:p>
        </p:txBody>
      </p:sp>
      <p:sp>
        <p:nvSpPr>
          <p:cNvPr id="3" name="Espace réservé du numéro de diapositive 2">
            <a:extLst>
              <a:ext uri="{FF2B5EF4-FFF2-40B4-BE49-F238E27FC236}">
                <a16:creationId xmlns:a16="http://schemas.microsoft.com/office/drawing/2014/main" id="{D58FF35C-499B-D769-13CA-BFEF090EA8BA}"/>
              </a:ext>
            </a:extLst>
          </p:cNvPr>
          <p:cNvSpPr>
            <a:spLocks noGrp="1"/>
          </p:cNvSpPr>
          <p:nvPr>
            <p:ph type="sldNum" sz="quarter" idx="12"/>
          </p:nvPr>
        </p:nvSpPr>
        <p:spPr/>
        <p:txBody>
          <a:bodyPr/>
          <a:lstStyle/>
          <a:p>
            <a:fld id="{BE15108C-154A-4A5A-9C05-91A49A422BA7}" type="slidenum">
              <a:rPr lang="en-US" smtClean="0"/>
              <a:t>15</a:t>
            </a:fld>
            <a:endParaRPr lang="en-US"/>
          </a:p>
        </p:txBody>
      </p:sp>
    </p:spTree>
    <p:extLst>
      <p:ext uri="{BB962C8B-B14F-4D97-AF65-F5344CB8AC3E}">
        <p14:creationId xmlns:p14="http://schemas.microsoft.com/office/powerpoint/2010/main" val="4240533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A8602-3B5F-0418-950E-BF6FF2ECF72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57CD3D6-BABB-E96A-22F2-C2009B3860F1}"/>
              </a:ext>
            </a:extLst>
          </p:cNvPr>
          <p:cNvSpPr>
            <a:spLocks noGrp="1"/>
          </p:cNvSpPr>
          <p:nvPr>
            <p:ph type="ctrTitle"/>
          </p:nvPr>
        </p:nvSpPr>
        <p:spPr>
          <a:xfrm>
            <a:off x="891129" y="1714995"/>
            <a:ext cx="10409742" cy="694417"/>
          </a:xfrm>
        </p:spPr>
        <p:txBody>
          <a:bodyPr>
            <a:normAutofit fontScale="90000"/>
          </a:bodyPr>
          <a:lstStyle/>
          <a:p>
            <a:r>
              <a:rPr lang="fr-FR" sz="3200"/>
              <a:t>4. Utilisations référencées et documentées de l’IA pour les activités d’apprentissage : </a:t>
            </a:r>
            <a:br>
              <a:rPr lang="fr-FR" sz="3200"/>
            </a:br>
            <a:endParaRPr lang="fr-FR" sz="3200"/>
          </a:p>
        </p:txBody>
      </p:sp>
      <p:sp>
        <p:nvSpPr>
          <p:cNvPr id="2" name="ZoneTexte 1">
            <a:extLst>
              <a:ext uri="{FF2B5EF4-FFF2-40B4-BE49-F238E27FC236}">
                <a16:creationId xmlns:a16="http://schemas.microsoft.com/office/drawing/2014/main" id="{6875AC9B-74A3-220B-E939-51B39B6197F9}"/>
              </a:ext>
            </a:extLst>
          </p:cNvPr>
          <p:cNvSpPr txBox="1"/>
          <p:nvPr/>
        </p:nvSpPr>
        <p:spPr>
          <a:xfrm>
            <a:off x="928914" y="537029"/>
            <a:ext cx="300082" cy="369332"/>
          </a:xfrm>
          <a:prstGeom prst="rect">
            <a:avLst/>
          </a:prstGeom>
          <a:noFill/>
        </p:spPr>
        <p:txBody>
          <a:bodyPr wrap="none" rtlCol="0">
            <a:spAutoFit/>
          </a:bodyPr>
          <a:lstStyle/>
          <a:p>
            <a:r>
              <a:rPr lang="fr-FR"/>
              <a:t>. </a:t>
            </a:r>
          </a:p>
        </p:txBody>
      </p:sp>
      <p:sp>
        <p:nvSpPr>
          <p:cNvPr id="6" name="Espace réservé du numéro de diapositive 5">
            <a:extLst>
              <a:ext uri="{FF2B5EF4-FFF2-40B4-BE49-F238E27FC236}">
                <a16:creationId xmlns:a16="http://schemas.microsoft.com/office/drawing/2014/main" id="{0E567407-464D-F841-A596-43754D9D2915}"/>
              </a:ext>
            </a:extLst>
          </p:cNvPr>
          <p:cNvSpPr>
            <a:spLocks noGrp="1"/>
          </p:cNvSpPr>
          <p:nvPr>
            <p:ph type="sldNum" sz="quarter" idx="12"/>
          </p:nvPr>
        </p:nvSpPr>
        <p:spPr/>
        <p:txBody>
          <a:bodyPr/>
          <a:lstStyle/>
          <a:p>
            <a:fld id="{BE15108C-154A-4A5A-9C05-91A49A422BA7}" type="slidenum">
              <a:rPr lang="en-US" smtClean="0"/>
              <a:t>16</a:t>
            </a:fld>
            <a:endParaRPr lang="en-US"/>
          </a:p>
        </p:txBody>
      </p:sp>
      <p:pic>
        <p:nvPicPr>
          <p:cNvPr id="3" name="Image 2" descr="Une image contenant écriture manuscrite, texte, horloge, craie&#10;&#10;Le contenu généré par l’IA peut être incorrect.">
            <a:extLst>
              <a:ext uri="{FF2B5EF4-FFF2-40B4-BE49-F238E27FC236}">
                <a16:creationId xmlns:a16="http://schemas.microsoft.com/office/drawing/2014/main" id="{1539D9D7-BD1B-A0F5-6164-A680E90508B3}"/>
              </a:ext>
            </a:extLst>
          </p:cNvPr>
          <p:cNvPicPr>
            <a:picLocks noChangeAspect="1"/>
          </p:cNvPicPr>
          <p:nvPr/>
        </p:nvPicPr>
        <p:blipFill>
          <a:blip r:embed="rId3"/>
          <a:stretch>
            <a:fillRect/>
          </a:stretch>
        </p:blipFill>
        <p:spPr>
          <a:xfrm>
            <a:off x="1237838" y="2508807"/>
            <a:ext cx="5257800" cy="3552825"/>
          </a:xfrm>
          <a:prstGeom prst="rect">
            <a:avLst/>
          </a:prstGeom>
        </p:spPr>
      </p:pic>
      <p:sp>
        <p:nvSpPr>
          <p:cNvPr id="4" name="ZoneTexte 3">
            <a:extLst>
              <a:ext uri="{FF2B5EF4-FFF2-40B4-BE49-F238E27FC236}">
                <a16:creationId xmlns:a16="http://schemas.microsoft.com/office/drawing/2014/main" id="{C5CF6F40-BD97-0FAB-E926-026067CE99F3}"/>
              </a:ext>
            </a:extLst>
          </p:cNvPr>
          <p:cNvSpPr txBox="1"/>
          <p:nvPr/>
        </p:nvSpPr>
        <p:spPr>
          <a:xfrm>
            <a:off x="7543800" y="250371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4"/>
              </a:rPr>
              <a:t>Activités documentées avec l'IA - Miro</a:t>
            </a:r>
            <a:endParaRPr lang="fr-FR">
              <a:ea typeface="+mn-lt"/>
              <a:cs typeface="+mn-lt"/>
            </a:endParaRPr>
          </a:p>
        </p:txBody>
      </p:sp>
    </p:spTree>
    <p:extLst>
      <p:ext uri="{BB962C8B-B14F-4D97-AF65-F5344CB8AC3E}">
        <p14:creationId xmlns:p14="http://schemas.microsoft.com/office/powerpoint/2010/main" val="1795883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555CE-85CF-429B-890F-9771869DC2F4}"/>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EF5AC72B-6748-251F-3702-CCC9973723D6}"/>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2B3EF02-7C42-AAE1-9674-BA966B2D6038}"/>
              </a:ext>
            </a:extLst>
          </p:cNvPr>
          <p:cNvSpPr>
            <a:spLocks noGrp="1"/>
          </p:cNvSpPr>
          <p:nvPr>
            <p:ph type="title"/>
          </p:nvPr>
        </p:nvSpPr>
        <p:spPr>
          <a:xfrm>
            <a:off x="929505" y="5559667"/>
            <a:ext cx="10325635" cy="975150"/>
          </a:xfrm>
        </p:spPr>
        <p:txBody>
          <a:bodyPr vert="horz" lIns="91440" tIns="45720" rIns="91440" bIns="45720" rtlCol="0" anchor="b">
            <a:normAutofit fontScale="90000"/>
          </a:bodyPr>
          <a:lstStyle/>
          <a:p>
            <a:pPr algn="ctr"/>
            <a:r>
              <a:rPr lang="en-US" sz="6000" err="1"/>
              <a:t>L’art</a:t>
            </a:r>
            <a:r>
              <a:rPr lang="en-US" sz="6000"/>
              <a:t> du prompt</a:t>
            </a:r>
          </a:p>
        </p:txBody>
      </p:sp>
      <p:sp>
        <p:nvSpPr>
          <p:cNvPr id="3" name="Espace réservé du numéro de diapositive 2">
            <a:extLst>
              <a:ext uri="{FF2B5EF4-FFF2-40B4-BE49-F238E27FC236}">
                <a16:creationId xmlns:a16="http://schemas.microsoft.com/office/drawing/2014/main" id="{74520D18-1F42-FBB2-B370-CE20FE765AD7}"/>
              </a:ext>
            </a:extLst>
          </p:cNvPr>
          <p:cNvSpPr>
            <a:spLocks noGrp="1"/>
          </p:cNvSpPr>
          <p:nvPr>
            <p:ph type="sldNum" sz="quarter" idx="12"/>
          </p:nvPr>
        </p:nvSpPr>
        <p:spPr/>
        <p:txBody>
          <a:bodyPr/>
          <a:lstStyle/>
          <a:p>
            <a:fld id="{BE15108C-154A-4A5A-9C05-91A49A422BA7}" type="slidenum">
              <a:rPr lang="en-US" smtClean="0"/>
              <a:t>17</a:t>
            </a:fld>
            <a:endParaRPr lang="en-US"/>
          </a:p>
        </p:txBody>
      </p:sp>
    </p:spTree>
    <p:extLst>
      <p:ext uri="{BB962C8B-B14F-4D97-AF65-F5344CB8AC3E}">
        <p14:creationId xmlns:p14="http://schemas.microsoft.com/office/powerpoint/2010/main" val="107915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4" name="Group 13">
            <a:extLst>
              <a:ext uri="{FF2B5EF4-FFF2-40B4-BE49-F238E27FC236}">
                <a16:creationId xmlns:a16="http://schemas.microsoft.com/office/drawing/2014/main" id="{7188C579-6F01-4060-BF31-C045C99A6C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 name="Straight Connector 14">
              <a:extLst>
                <a:ext uri="{FF2B5EF4-FFF2-40B4-BE49-F238E27FC236}">
                  <a16:creationId xmlns:a16="http://schemas.microsoft.com/office/drawing/2014/main" id="{0CBA8DA8-7039-4026-8733-D3F4908603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B834BE-C330-4AFA-9B27-8969E16F05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141B717-A199-4EEE-8434-CBC9E5DDEA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5222AF-AB0D-4F6E-896E-C17796EB66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7C2DAFE-2FB9-4D8D-BD2D-ED9F5F84F2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3CD814-26D5-4D79-87E0-19D14406A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27D5AAA-C842-4E1C-BC3A-1075F625FE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A2BF58-94DC-466E-8A14-22A3DB4795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B34C7E0-0590-48E8-96F6-F360D134B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C0978ED-0E33-431F-AB9B-9982B4ABCD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B69CC66-E364-4939-9117-F8C4F07AC5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F26B350-296D-48C7-BC91-284315CE9A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6EF6201-58A9-4F7B-84D5-9B02266EC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7A0E2A-071B-4227-ACA6-A749AB0DC6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B607F85-6A97-46C7-B9BC-B8505E1D6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CE1BD4B-04FC-4BDC-A11E-35BD219580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AF4F244-77B9-4EB1-AD29-2582BBCFF3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6CFC8A-72E2-4020-90D4-EE0E7DB39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0F84F9E-4134-4152-959A-C2871B8013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5FEA8FE-6283-4B9B-BEDC-A1E7B16612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03E4F08-4425-45C0-A346-73394B795B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ECBF93D-BA10-477C-B721-ABCBD81D0E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F94D0A0-D5E2-47F4-B493-370EA21A26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0E9B354-9221-4A81-BFAE-3F702FB53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9066CD6-AB8B-4DAA-9790-FE285D793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CD472A8-84A4-4E1A-83B4-DE91C32E6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C8D1A4B-4E3D-422F-984A-9891E2DDFD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146BA3F-F373-412C-869A-D8736E034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B07C00C-AFB6-4E7D-87B9-44268CE73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D7C4703-6318-4A09-87E7-1D19FB1ADA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3DFFC6F-F715-482D-BC44-6DE29BEDF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7" name="Right Triangle 46">
            <a:extLst>
              <a:ext uri="{FF2B5EF4-FFF2-40B4-BE49-F238E27FC236}">
                <a16:creationId xmlns:a16="http://schemas.microsoft.com/office/drawing/2014/main" id="{42DA35F9-950C-4AD3-AAD4-731D45E4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206818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957B4676-6410-2A51-55AE-D07C9ECFC1EA}"/>
              </a:ext>
            </a:extLst>
          </p:cNvPr>
          <p:cNvSpPr>
            <a:spLocks noGrp="1"/>
          </p:cNvSpPr>
          <p:nvPr>
            <p:ph type="title"/>
          </p:nvPr>
        </p:nvSpPr>
        <p:spPr>
          <a:xfrm>
            <a:off x="691079" y="725951"/>
            <a:ext cx="10325000" cy="1926288"/>
          </a:xfrm>
        </p:spPr>
        <p:txBody>
          <a:bodyPr>
            <a:normAutofit/>
          </a:bodyPr>
          <a:lstStyle/>
          <a:p>
            <a:r>
              <a:rPr lang="fr-BE"/>
              <a:t>Rédiger un prompt efficace</a:t>
            </a:r>
          </a:p>
        </p:txBody>
      </p:sp>
      <p:sp>
        <p:nvSpPr>
          <p:cNvPr id="4" name="ZoneTexte 3">
            <a:extLst>
              <a:ext uri="{FF2B5EF4-FFF2-40B4-BE49-F238E27FC236}">
                <a16:creationId xmlns:a16="http://schemas.microsoft.com/office/drawing/2014/main" id="{F8057357-E1FB-CD57-079D-288CB3D7D741}"/>
              </a:ext>
            </a:extLst>
          </p:cNvPr>
          <p:cNvSpPr txBox="1"/>
          <p:nvPr/>
        </p:nvSpPr>
        <p:spPr>
          <a:xfrm>
            <a:off x="838200" y="1825625"/>
            <a:ext cx="10634330" cy="43513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28600" indent="-228600">
              <a:lnSpc>
                <a:spcPct val="90000"/>
              </a:lnSpc>
              <a:spcBef>
                <a:spcPts val="1000"/>
              </a:spcBef>
              <a:buFont typeface="Arial" panose="020B0604020202020204" pitchFamily="34" charset="0"/>
              <a:buChar char="•"/>
            </a:pPr>
            <a:endParaRPr lang="en-US" sz="2200" b="1"/>
          </a:p>
        </p:txBody>
      </p:sp>
      <p:sp>
        <p:nvSpPr>
          <p:cNvPr id="6" name="ZoneTexte 5">
            <a:extLst>
              <a:ext uri="{FF2B5EF4-FFF2-40B4-BE49-F238E27FC236}">
                <a16:creationId xmlns:a16="http://schemas.microsoft.com/office/drawing/2014/main" id="{8CD98172-4AC9-2423-48A6-31B843C26F0E}"/>
              </a:ext>
            </a:extLst>
          </p:cNvPr>
          <p:cNvSpPr txBox="1"/>
          <p:nvPr/>
        </p:nvSpPr>
        <p:spPr>
          <a:xfrm>
            <a:off x="1130969" y="6348680"/>
            <a:ext cx="6112042" cy="369332"/>
          </a:xfrm>
          <a:prstGeom prst="rect">
            <a:avLst/>
          </a:prstGeom>
          <a:noFill/>
        </p:spPr>
        <p:txBody>
          <a:bodyPr wrap="square">
            <a:spAutoFit/>
          </a:bodyPr>
          <a:lstStyle/>
          <a:p>
            <a:endParaRPr lang="fr-BE"/>
          </a:p>
        </p:txBody>
      </p:sp>
      <p:graphicFrame>
        <p:nvGraphicFramePr>
          <p:cNvPr id="9" name="Espace réservé du contenu 2">
            <a:extLst>
              <a:ext uri="{FF2B5EF4-FFF2-40B4-BE49-F238E27FC236}">
                <a16:creationId xmlns:a16="http://schemas.microsoft.com/office/drawing/2014/main" id="{3ABF20C7-0883-C797-EE38-96878273F6CD}"/>
              </a:ext>
            </a:extLst>
          </p:cNvPr>
          <p:cNvGraphicFramePr>
            <a:graphicFrameLocks noGrp="1"/>
          </p:cNvGraphicFramePr>
          <p:nvPr>
            <p:ph idx="1"/>
            <p:extLst>
              <p:ext uri="{D42A27DB-BD31-4B8C-83A1-F6EECF244321}">
                <p14:modId xmlns:p14="http://schemas.microsoft.com/office/powerpoint/2010/main" val="3932251017"/>
              </p:ext>
            </p:extLst>
          </p:nvPr>
        </p:nvGraphicFramePr>
        <p:xfrm>
          <a:off x="690563" y="2883015"/>
          <a:ext cx="10325100" cy="3257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space réservé du numéro de diapositive 6">
            <a:extLst>
              <a:ext uri="{FF2B5EF4-FFF2-40B4-BE49-F238E27FC236}">
                <a16:creationId xmlns:a16="http://schemas.microsoft.com/office/drawing/2014/main" id="{34FF5C4D-A903-B430-EB20-FE587DAF3525}"/>
              </a:ext>
            </a:extLst>
          </p:cNvPr>
          <p:cNvSpPr>
            <a:spLocks noGrp="1"/>
          </p:cNvSpPr>
          <p:nvPr>
            <p:ph type="sldNum" sz="quarter" idx="12"/>
          </p:nvPr>
        </p:nvSpPr>
        <p:spPr/>
        <p:txBody>
          <a:bodyPr/>
          <a:lstStyle/>
          <a:p>
            <a:fld id="{BE15108C-154A-4A5A-9C05-91A49A422BA7}" type="slidenum">
              <a:rPr lang="en-US" smtClean="0"/>
              <a:t>18</a:t>
            </a:fld>
            <a:endParaRPr lang="en-US"/>
          </a:p>
        </p:txBody>
      </p:sp>
    </p:spTree>
    <p:extLst>
      <p:ext uri="{BB962C8B-B14F-4D97-AF65-F5344CB8AC3E}">
        <p14:creationId xmlns:p14="http://schemas.microsoft.com/office/powerpoint/2010/main" val="583260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BE6255C-32DD-2604-6913-BEC52504AEDC}"/>
              </a:ext>
            </a:extLst>
          </p:cNvPr>
          <p:cNvSpPr>
            <a:spLocks noGrp="1"/>
          </p:cNvSpPr>
          <p:nvPr>
            <p:ph idx="1"/>
          </p:nvPr>
        </p:nvSpPr>
        <p:spPr>
          <a:xfrm>
            <a:off x="691078" y="725558"/>
            <a:ext cx="11196121" cy="5397336"/>
          </a:xfrm>
        </p:spPr>
        <p:txBody>
          <a:bodyPr vert="horz" lIns="91440" tIns="45720" rIns="91440" bIns="45720" rtlCol="0" anchor="t">
            <a:normAutofit/>
          </a:bodyPr>
          <a:lstStyle/>
          <a:p>
            <a:r>
              <a:rPr lang="fr-BE" b="1"/>
              <a:t>Contexte :</a:t>
            </a:r>
            <a:r>
              <a:rPr lang="fr-BE"/>
              <a:t> Je suis </a:t>
            </a:r>
            <a:r>
              <a:rPr lang="fr-BE" err="1"/>
              <a:t>enseignant·e</a:t>
            </a:r>
            <a:r>
              <a:rPr lang="fr-BE"/>
              <a:t> à l’université, et je donne cours à 55 </a:t>
            </a:r>
            <a:r>
              <a:rPr lang="fr-BE" err="1"/>
              <a:t>étudiant·es</a:t>
            </a:r>
            <a:r>
              <a:rPr lang="fr-BE"/>
              <a:t> de bachelier en Information et Communication, deuxième année, en présentiel, sur le sujet des relations publiques.</a:t>
            </a:r>
          </a:p>
          <a:p>
            <a:r>
              <a:rPr lang="fr-BE" b="1"/>
              <a:t>Tâche :</a:t>
            </a:r>
            <a:r>
              <a:rPr lang="fr-BE"/>
              <a:t> Je veux que tu agisses comme l'enseignant de la même matière et que tu me proposes un plan de cours pour une séance de 2 heures consacrée à la gestion de crise en relations publiques.</a:t>
            </a:r>
          </a:p>
          <a:p>
            <a:r>
              <a:rPr lang="fr-BE" b="1"/>
              <a:t>Contraintes :</a:t>
            </a:r>
            <a:r>
              <a:rPr lang="fr-BE"/>
              <a:t> Crée un plan de séance personnalisé qui inclut une variété de méthodes d'apprentissage et de modalités, incluant l'enseignement direct, la vérification de la compréhension (y compris récolter des preuves de la compréhension des étudiant.es), le débat, des activités interactives (</a:t>
            </a:r>
            <a:r>
              <a:rPr lang="fr-BE" err="1"/>
              <a:t>Wooclap</a:t>
            </a:r>
            <a:r>
              <a:rPr lang="fr-BE"/>
              <a:t>...), et une évaluation.</a:t>
            </a:r>
          </a:p>
          <a:p>
            <a:r>
              <a:rPr lang="fr-BE" b="1"/>
              <a:t>Format attendu :</a:t>
            </a:r>
            <a:r>
              <a:rPr lang="fr-BE"/>
              <a:t> Peux-tu donner un titre à la séance de cours, et rédiger un petit résumé accrocheur. Liste les objectifs pédagogiques dans une liste à puces, et précise à la fin la modalité d’évaluation de la séance.</a:t>
            </a:r>
          </a:p>
          <a:p>
            <a:r>
              <a:rPr lang="en-US" b="1" err="1"/>
              <a:t>Vérifier</a:t>
            </a:r>
            <a:r>
              <a:rPr lang="en-US" b="1"/>
              <a:t>, tester, </a:t>
            </a:r>
            <a:r>
              <a:rPr lang="en-US" b="1" err="1"/>
              <a:t>affiner</a:t>
            </a:r>
            <a:r>
              <a:rPr lang="en-US" b="1"/>
              <a:t> </a:t>
            </a:r>
            <a:endParaRPr lang="en-US"/>
          </a:p>
          <a:p>
            <a:endParaRPr lang="fr-BE"/>
          </a:p>
        </p:txBody>
      </p:sp>
      <p:sp>
        <p:nvSpPr>
          <p:cNvPr id="5" name="Espace réservé du numéro de diapositive 4">
            <a:extLst>
              <a:ext uri="{FF2B5EF4-FFF2-40B4-BE49-F238E27FC236}">
                <a16:creationId xmlns:a16="http://schemas.microsoft.com/office/drawing/2014/main" id="{C88DDC29-A044-62DD-BD65-62E546D5D566}"/>
              </a:ext>
            </a:extLst>
          </p:cNvPr>
          <p:cNvSpPr>
            <a:spLocks noGrp="1"/>
          </p:cNvSpPr>
          <p:nvPr>
            <p:ph type="sldNum" sz="quarter" idx="12"/>
          </p:nvPr>
        </p:nvSpPr>
        <p:spPr/>
        <p:txBody>
          <a:bodyPr/>
          <a:lstStyle/>
          <a:p>
            <a:fld id="{BE15108C-154A-4A5A-9C05-91A49A422BA7}" type="slidenum">
              <a:rPr lang="en-US" smtClean="0"/>
              <a:t>19</a:t>
            </a:fld>
            <a:endParaRPr lang="en-US"/>
          </a:p>
        </p:txBody>
      </p:sp>
    </p:spTree>
    <p:extLst>
      <p:ext uri="{BB962C8B-B14F-4D97-AF65-F5344CB8AC3E}">
        <p14:creationId xmlns:p14="http://schemas.microsoft.com/office/powerpoint/2010/main" val="89265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40CBA-90E6-4347-E453-AE543D823E7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088771-B1A7-5C78-AA33-E56B69DC2BC1}"/>
              </a:ext>
            </a:extLst>
          </p:cNvPr>
          <p:cNvSpPr>
            <a:spLocks noGrp="1"/>
          </p:cNvSpPr>
          <p:nvPr>
            <p:ph idx="1"/>
          </p:nvPr>
        </p:nvSpPr>
        <p:spPr>
          <a:xfrm>
            <a:off x="710956" y="500553"/>
            <a:ext cx="11196121" cy="6132443"/>
          </a:xfrm>
        </p:spPr>
        <p:txBody>
          <a:bodyPr vert="horz" lIns="91440" tIns="45720" rIns="91440" bIns="45720" rtlCol="0" anchor="t">
            <a:normAutofit fontScale="77500" lnSpcReduction="20000"/>
          </a:bodyPr>
          <a:lstStyle/>
          <a:p>
            <a:r>
              <a:rPr lang="fr-BE" b="1"/>
              <a:t>Contexte :</a:t>
            </a:r>
            <a:r>
              <a:rPr lang="fr-BE"/>
              <a:t> Je suis </a:t>
            </a:r>
            <a:r>
              <a:rPr lang="fr-BE" err="1"/>
              <a:t>enseignant·e</a:t>
            </a:r>
            <a:r>
              <a:rPr lang="fr-BE"/>
              <a:t> à l’université et j’enseigne les relations publiques à 55 </a:t>
            </a:r>
            <a:r>
              <a:rPr lang="fr-BE" err="1"/>
              <a:t>étudiant·es</a:t>
            </a:r>
            <a:r>
              <a:rPr lang="fr-BE"/>
              <a:t> de deuxième année de bachelier en Information et Communication. Les cours sont dispensés en présentiel, dans une </a:t>
            </a:r>
            <a:r>
              <a:rPr lang="fr-BE" b="1"/>
              <a:t>salle équipée </a:t>
            </a:r>
            <a:r>
              <a:rPr lang="fr-BE"/>
              <a:t>d’un </a:t>
            </a:r>
            <a:r>
              <a:rPr lang="fr-BE" b="1"/>
              <a:t>vidéoprojecteur</a:t>
            </a:r>
            <a:r>
              <a:rPr lang="fr-BE"/>
              <a:t> et d’un </a:t>
            </a:r>
            <a:r>
              <a:rPr lang="fr-BE" b="1"/>
              <a:t>tableau blanc</a:t>
            </a:r>
            <a:r>
              <a:rPr lang="fr-BE"/>
              <a:t>. </a:t>
            </a:r>
          </a:p>
          <a:p>
            <a:r>
              <a:rPr lang="fr-BE" b="1"/>
              <a:t>Tâche :</a:t>
            </a:r>
            <a:r>
              <a:rPr lang="fr-BE"/>
              <a:t> Propose-moi un plan de cours détaillé pour une séance de 2 heures sur le thème suivant : la gestion de crise en relations publiques. Je te joins les objectifs d’apprentissage du cours, à intégrer dans ta proposition. Le plan doit inclure : </a:t>
            </a:r>
            <a:br>
              <a:rPr lang="fr-BE"/>
            </a:br>
            <a:r>
              <a:rPr lang="fr-BE"/>
              <a:t>- Une </a:t>
            </a:r>
            <a:r>
              <a:rPr lang="fr-BE" b="1"/>
              <a:t>introduction engageante </a:t>
            </a:r>
            <a:r>
              <a:rPr lang="fr-BE"/>
              <a:t>(10 min.) qui capte l’attention des </a:t>
            </a:r>
            <a:r>
              <a:rPr lang="fr-BE" err="1"/>
              <a:t>étudiant·es</a:t>
            </a:r>
            <a:r>
              <a:rPr lang="fr-BE"/>
              <a:t> et les motive à suivre la séance.</a:t>
            </a:r>
            <a:br>
              <a:rPr lang="fr-BE"/>
            </a:br>
            <a:r>
              <a:rPr lang="fr-BE"/>
              <a:t>- Une </a:t>
            </a:r>
            <a:r>
              <a:rPr lang="fr-BE" b="1"/>
              <a:t>partie théorique </a:t>
            </a:r>
            <a:r>
              <a:rPr lang="fr-BE"/>
              <a:t>(50 min.) structurée qui peut inclure des éléments interactifs (ex. QCM, sondage, </a:t>
            </a:r>
            <a:r>
              <a:rPr lang="fr-BE" err="1"/>
              <a:t>Woolcap</a:t>
            </a:r>
            <a:r>
              <a:rPr lang="fr-BE"/>
              <a:t>).</a:t>
            </a:r>
            <a:br>
              <a:rPr lang="fr-BE"/>
            </a:br>
            <a:r>
              <a:rPr lang="fr-BE"/>
              <a:t>- Une </a:t>
            </a:r>
            <a:r>
              <a:rPr lang="fr-BE" b="1"/>
              <a:t>partie participative </a:t>
            </a:r>
            <a:r>
              <a:rPr lang="fr-BE"/>
              <a:t>(50 min.) avec une ou plusieurs activités impliquant directement les </a:t>
            </a:r>
            <a:r>
              <a:rPr lang="fr-BE" err="1"/>
              <a:t>étudiant·es</a:t>
            </a:r>
            <a:r>
              <a:rPr lang="fr-BE"/>
              <a:t> (débat, mise en situation, étude de cas...).</a:t>
            </a:r>
            <a:br>
              <a:rPr lang="fr-BE"/>
            </a:br>
            <a:r>
              <a:rPr lang="fr-BE"/>
              <a:t>- Des </a:t>
            </a:r>
            <a:r>
              <a:rPr lang="fr-BE" b="1"/>
              <a:t>exemples concrets</a:t>
            </a:r>
            <a:r>
              <a:rPr lang="fr-BE"/>
              <a:t> et </a:t>
            </a:r>
            <a:r>
              <a:rPr lang="fr-BE" b="1"/>
              <a:t>liés à leur quotidien</a:t>
            </a:r>
            <a:r>
              <a:rPr lang="fr-BE"/>
              <a:t> pour illustrer les notions théoriques.</a:t>
            </a:r>
            <a:br>
              <a:rPr lang="fr-BE"/>
            </a:br>
            <a:r>
              <a:rPr lang="fr-BE"/>
              <a:t>- Des </a:t>
            </a:r>
            <a:r>
              <a:rPr lang="fr-BE" b="1"/>
              <a:t>modalités d’apprentissage variées</a:t>
            </a:r>
            <a:r>
              <a:rPr lang="fr-BE"/>
              <a:t> (exposé magistral, activités interactives, évaluation formative...).</a:t>
            </a:r>
            <a:br>
              <a:rPr lang="fr-BE"/>
            </a:br>
            <a:r>
              <a:rPr lang="fr-BE"/>
              <a:t>- Une </a:t>
            </a:r>
            <a:r>
              <a:rPr lang="fr-BE" b="1"/>
              <a:t>évaluation rapide de fin de séance</a:t>
            </a:r>
            <a:r>
              <a:rPr lang="fr-BE"/>
              <a:t> (10 min.): QCM de 10 questions pour vérifier la compréhension des </a:t>
            </a:r>
            <a:r>
              <a:rPr lang="fr-BE" err="1"/>
              <a:t>étudiant·es</a:t>
            </a:r>
            <a:r>
              <a:rPr lang="fr-BE"/>
              <a:t>.</a:t>
            </a:r>
          </a:p>
          <a:p>
            <a:r>
              <a:rPr lang="fr-BE" b="1"/>
              <a:t>Contraintes :</a:t>
            </a:r>
            <a:br>
              <a:rPr lang="fr-BE" b="1"/>
            </a:br>
            <a:r>
              <a:rPr lang="fr-BE"/>
              <a:t>- Mes </a:t>
            </a:r>
            <a:r>
              <a:rPr lang="fr-BE" b="1" err="1"/>
              <a:t>étudiant·es</a:t>
            </a:r>
            <a:r>
              <a:rPr lang="fr-BE" b="1"/>
              <a:t> apprécient particulièrement </a:t>
            </a:r>
            <a:r>
              <a:rPr lang="fr-BE"/>
              <a:t>les débats et les activités interactives (</a:t>
            </a:r>
            <a:r>
              <a:rPr lang="fr-BE" err="1"/>
              <a:t>Wooclap</a:t>
            </a:r>
            <a:r>
              <a:rPr lang="fr-BE"/>
              <a:t>, </a:t>
            </a:r>
            <a:r>
              <a:rPr lang="fr-BE" err="1"/>
              <a:t>Kahoot</a:t>
            </a:r>
            <a:r>
              <a:rPr lang="fr-BE"/>
              <a:t>).</a:t>
            </a:r>
            <a:br>
              <a:rPr lang="fr-BE"/>
            </a:br>
            <a:r>
              <a:rPr lang="fr-BE"/>
              <a:t>- La participation </a:t>
            </a:r>
            <a:r>
              <a:rPr lang="fr-BE" b="1"/>
              <a:t>active est essentielle</a:t>
            </a:r>
            <a:r>
              <a:rPr lang="fr-BE"/>
              <a:t>.</a:t>
            </a:r>
            <a:br>
              <a:rPr lang="fr-BE"/>
            </a:br>
            <a:r>
              <a:rPr lang="fr-BE"/>
              <a:t>- La </a:t>
            </a:r>
            <a:r>
              <a:rPr lang="fr-BE" b="1"/>
              <a:t>base théorique </a:t>
            </a:r>
            <a:r>
              <a:rPr lang="fr-BE"/>
              <a:t>doit être solide, </a:t>
            </a:r>
            <a:r>
              <a:rPr lang="fr-BE" b="1"/>
              <a:t>bien structurée et claire</a:t>
            </a:r>
            <a:r>
              <a:rPr lang="fr-BE"/>
              <a:t>. </a:t>
            </a:r>
          </a:p>
          <a:p>
            <a:r>
              <a:rPr lang="fr-BE" b="1"/>
              <a:t>Format attendu :</a:t>
            </a:r>
            <a:r>
              <a:rPr lang="fr-BE"/>
              <a:t> </a:t>
            </a:r>
            <a:br>
              <a:rPr lang="fr-BE"/>
            </a:br>
            <a:r>
              <a:rPr lang="fr-BE"/>
              <a:t>- </a:t>
            </a:r>
            <a:r>
              <a:rPr lang="fr-BE" b="1"/>
              <a:t>Titre de la séance</a:t>
            </a:r>
            <a:br>
              <a:rPr lang="fr-BE"/>
            </a:br>
            <a:r>
              <a:rPr lang="fr-BE"/>
              <a:t>- </a:t>
            </a:r>
            <a:r>
              <a:rPr lang="fr-BE" b="1"/>
              <a:t>Résumé accrocheur </a:t>
            </a:r>
            <a:r>
              <a:rPr lang="fr-BE"/>
              <a:t>(2-3 phrases pour susciter l’intérêt)</a:t>
            </a:r>
            <a:br>
              <a:rPr lang="fr-BE"/>
            </a:br>
            <a:r>
              <a:rPr lang="fr-BE"/>
              <a:t>- </a:t>
            </a:r>
            <a:r>
              <a:rPr lang="fr-BE" b="1"/>
              <a:t>Objectifs pédagogiques </a:t>
            </a:r>
            <a:r>
              <a:rPr lang="fr-BE"/>
              <a:t>(liste à puces, clairs et mesurables)</a:t>
            </a:r>
            <a:br>
              <a:rPr lang="fr-BE"/>
            </a:br>
            <a:r>
              <a:rPr lang="fr-BE"/>
              <a:t>- </a:t>
            </a:r>
            <a:r>
              <a:rPr lang="fr-BE" b="1"/>
              <a:t>Déroulé détaillé de la séance </a:t>
            </a:r>
            <a:r>
              <a:rPr lang="fr-BE"/>
              <a:t>(segmenté par durée, méthode, activité, matériel)</a:t>
            </a:r>
            <a:br>
              <a:rPr lang="fr-BE"/>
            </a:br>
            <a:r>
              <a:rPr lang="fr-BE"/>
              <a:t>- </a:t>
            </a:r>
            <a:r>
              <a:rPr lang="fr-BE" b="1"/>
              <a:t>Modalité d’évaluation de fin de séance </a:t>
            </a:r>
            <a:r>
              <a:rPr lang="fr-BE"/>
              <a:t>(description du QCM + objectifs évalués)</a:t>
            </a:r>
          </a:p>
          <a:p>
            <a:pPr marL="0" indent="0">
              <a:buNone/>
            </a:pPr>
            <a:r>
              <a:rPr lang="fr-BE"/>
              <a:t>[copier-coller ou joindre en copie les objectifs d’apprentissage pour la séance du cours]</a:t>
            </a:r>
          </a:p>
        </p:txBody>
      </p:sp>
      <p:sp>
        <p:nvSpPr>
          <p:cNvPr id="5" name="Espace réservé du numéro de diapositive 4">
            <a:extLst>
              <a:ext uri="{FF2B5EF4-FFF2-40B4-BE49-F238E27FC236}">
                <a16:creationId xmlns:a16="http://schemas.microsoft.com/office/drawing/2014/main" id="{BC6D3DC5-D4C9-4F45-6509-BEB78A87D8D3}"/>
              </a:ext>
            </a:extLst>
          </p:cNvPr>
          <p:cNvSpPr>
            <a:spLocks noGrp="1"/>
          </p:cNvSpPr>
          <p:nvPr>
            <p:ph type="sldNum" sz="quarter" idx="12"/>
          </p:nvPr>
        </p:nvSpPr>
        <p:spPr/>
        <p:txBody>
          <a:bodyPr/>
          <a:lstStyle/>
          <a:p>
            <a:fld id="{BE15108C-154A-4A5A-9C05-91A49A422BA7}" type="slidenum">
              <a:rPr lang="en-US" smtClean="0"/>
              <a:t>20</a:t>
            </a:fld>
            <a:endParaRPr lang="en-US"/>
          </a:p>
        </p:txBody>
      </p:sp>
      <p:sp>
        <p:nvSpPr>
          <p:cNvPr id="8" name="ZoneTexte 7">
            <a:extLst>
              <a:ext uri="{FF2B5EF4-FFF2-40B4-BE49-F238E27FC236}">
                <a16:creationId xmlns:a16="http://schemas.microsoft.com/office/drawing/2014/main" id="{44FFA1E2-6B1F-612F-C84A-AD988DBC8E87}"/>
              </a:ext>
            </a:extLst>
          </p:cNvPr>
          <p:cNvSpPr txBox="1"/>
          <p:nvPr/>
        </p:nvSpPr>
        <p:spPr>
          <a:xfrm>
            <a:off x="4368556" y="6488668"/>
            <a:ext cx="6117534" cy="307777"/>
          </a:xfrm>
          <a:prstGeom prst="rect">
            <a:avLst/>
          </a:prstGeom>
          <a:noFill/>
        </p:spPr>
        <p:txBody>
          <a:bodyPr wrap="square">
            <a:spAutoFit/>
          </a:bodyPr>
          <a:lstStyle/>
          <a:p>
            <a:r>
              <a:rPr lang="en-US" sz="1400" b="1" err="1"/>
              <a:t>Vérifier</a:t>
            </a:r>
            <a:r>
              <a:rPr lang="en-US" sz="1400" b="1"/>
              <a:t>, tester, </a:t>
            </a:r>
            <a:r>
              <a:rPr lang="en-US" sz="1400" b="1" err="1"/>
              <a:t>affiner</a:t>
            </a:r>
            <a:r>
              <a:rPr lang="en-US" sz="1400" b="1"/>
              <a:t> </a:t>
            </a:r>
            <a:endParaRPr lang="en-US" sz="1400"/>
          </a:p>
        </p:txBody>
      </p:sp>
    </p:spTree>
    <p:extLst>
      <p:ext uri="{BB962C8B-B14F-4D97-AF65-F5344CB8AC3E}">
        <p14:creationId xmlns:p14="http://schemas.microsoft.com/office/powerpoint/2010/main" val="69613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4D824-28F8-3685-C840-AEFB99258DE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FBEA5E-A2EC-EB56-6079-C05AC4059B6D}"/>
              </a:ext>
            </a:extLst>
          </p:cNvPr>
          <p:cNvSpPr>
            <a:spLocks noGrp="1"/>
          </p:cNvSpPr>
          <p:nvPr>
            <p:ph idx="1"/>
          </p:nvPr>
        </p:nvSpPr>
        <p:spPr>
          <a:xfrm>
            <a:off x="691078" y="2057400"/>
            <a:ext cx="11196121" cy="4065494"/>
          </a:xfrm>
        </p:spPr>
        <p:txBody>
          <a:bodyPr vert="horz" lIns="91440" tIns="45720" rIns="91440" bIns="45720" rtlCol="0" anchor="t">
            <a:normAutofit fontScale="85000" lnSpcReduction="10000"/>
          </a:bodyPr>
          <a:lstStyle/>
          <a:p>
            <a:pPr>
              <a:buNone/>
            </a:pPr>
            <a:r>
              <a:rPr lang="fr-BE"/>
              <a:t>Ton rôle est de m’aider à concevoir le </a:t>
            </a:r>
            <a:r>
              <a:rPr lang="fr-BE" b="1"/>
              <a:t>meilleur prompt possible</a:t>
            </a:r>
            <a:r>
              <a:rPr lang="fr-BE"/>
              <a:t> en fonction de mes besoins spécifiques.</a:t>
            </a:r>
            <a:br>
              <a:rPr lang="fr-BE"/>
            </a:br>
            <a:r>
              <a:rPr lang="fr-BE"/>
              <a:t>Ce prompt sera ensuite utilisé </a:t>
            </a:r>
            <a:r>
              <a:rPr lang="fr-BE" b="1"/>
              <a:t>par toi-même</a:t>
            </a:r>
            <a:r>
              <a:rPr lang="fr-BE"/>
              <a:t>, afin de générer une réponse adaptée.</a:t>
            </a:r>
            <a:br>
              <a:rPr lang="fr-BE"/>
            </a:br>
            <a:r>
              <a:rPr lang="fr-BE"/>
              <a:t>Voici la procédure que tu suivras étape par étape :</a:t>
            </a:r>
          </a:p>
          <a:p>
            <a:pPr>
              <a:buFont typeface="+mj-lt"/>
              <a:buAutoNum type="arabicPeriod"/>
            </a:pPr>
            <a:r>
              <a:rPr lang="fr-BE" b="1"/>
              <a:t>Commence par me demander quel est le sujet du prompt.</a:t>
            </a:r>
            <a:br>
              <a:rPr lang="fr-BE"/>
            </a:br>
            <a:r>
              <a:rPr lang="fr-BE"/>
              <a:t>Je te fournirai une première version de ma demande, que nous allons affiner ensemble à travers un processus itératif.</a:t>
            </a:r>
          </a:p>
          <a:p>
            <a:pPr>
              <a:buFont typeface="+mj-lt"/>
              <a:buAutoNum type="arabicPeriod"/>
            </a:pPr>
            <a:r>
              <a:rPr lang="fr-BE" b="1"/>
              <a:t>À chaque itération, ta réponse comportera deux sections :</a:t>
            </a:r>
            <a:br>
              <a:rPr lang="fr-BE"/>
            </a:br>
            <a:r>
              <a:rPr lang="fr-BE"/>
              <a:t>a) </a:t>
            </a:r>
            <a:r>
              <a:rPr lang="fr-BE" b="1"/>
              <a:t>Prompt révisé</a:t>
            </a:r>
            <a:r>
              <a:rPr lang="fr-BE"/>
              <a:t> – reformule le prompt de manière claire, concise, structurée et compréhensible par toi.</a:t>
            </a:r>
            <a:br>
              <a:rPr lang="fr-BE"/>
            </a:br>
            <a:r>
              <a:rPr lang="fr-BE"/>
              <a:t>b) </a:t>
            </a:r>
            <a:r>
              <a:rPr lang="fr-BE" b="1"/>
              <a:t>Questions</a:t>
            </a:r>
            <a:r>
              <a:rPr lang="fr-BE"/>
              <a:t> – pose toutes les questions nécessaires pour clarifier, enrichir ou ajuster le prompt en vue d’en améliorer la qualité.</a:t>
            </a:r>
          </a:p>
          <a:p>
            <a:pPr>
              <a:buFont typeface="+mj-lt"/>
              <a:buAutoNum type="arabicPeriod"/>
            </a:pPr>
            <a:r>
              <a:rPr lang="fr-BE" b="1"/>
              <a:t>Nous répéterons ce processus</a:t>
            </a:r>
            <a:r>
              <a:rPr lang="fr-BE"/>
              <a:t> : je t’apporterai de nouvelles informations ou précisions, et tu mettras à jour le </a:t>
            </a:r>
            <a:r>
              <a:rPr lang="fr-BE" b="1"/>
              <a:t>prompt révisé</a:t>
            </a:r>
            <a:r>
              <a:rPr lang="fr-BE"/>
              <a:t> à chaque étape — jusqu’à ce que je t’indique que le travail est terminé.</a:t>
            </a:r>
          </a:p>
          <a:p>
            <a:pPr marL="0" indent="0">
              <a:buNone/>
            </a:pPr>
            <a:endParaRPr lang="fr-BE"/>
          </a:p>
        </p:txBody>
      </p:sp>
      <p:sp>
        <p:nvSpPr>
          <p:cNvPr id="5" name="Espace réservé du numéro de diapositive 4">
            <a:extLst>
              <a:ext uri="{FF2B5EF4-FFF2-40B4-BE49-F238E27FC236}">
                <a16:creationId xmlns:a16="http://schemas.microsoft.com/office/drawing/2014/main" id="{5E9D82BE-4B35-BB7F-81C7-A227B73A88D6}"/>
              </a:ext>
            </a:extLst>
          </p:cNvPr>
          <p:cNvSpPr>
            <a:spLocks noGrp="1"/>
          </p:cNvSpPr>
          <p:nvPr>
            <p:ph type="sldNum" sz="quarter" idx="12"/>
          </p:nvPr>
        </p:nvSpPr>
        <p:spPr/>
        <p:txBody>
          <a:bodyPr/>
          <a:lstStyle/>
          <a:p>
            <a:fld id="{BE15108C-154A-4A5A-9C05-91A49A422BA7}" type="slidenum">
              <a:rPr lang="en-US" smtClean="0"/>
              <a:t>21</a:t>
            </a:fld>
            <a:endParaRPr lang="en-US"/>
          </a:p>
        </p:txBody>
      </p:sp>
      <p:sp>
        <p:nvSpPr>
          <p:cNvPr id="2" name="Titre 1">
            <a:extLst>
              <a:ext uri="{FF2B5EF4-FFF2-40B4-BE49-F238E27FC236}">
                <a16:creationId xmlns:a16="http://schemas.microsoft.com/office/drawing/2014/main" id="{EA088452-3E5D-D205-5AAB-460764A71CE6}"/>
              </a:ext>
            </a:extLst>
          </p:cNvPr>
          <p:cNvSpPr>
            <a:spLocks noGrp="1"/>
          </p:cNvSpPr>
          <p:nvPr>
            <p:ph type="title"/>
          </p:nvPr>
        </p:nvSpPr>
        <p:spPr>
          <a:xfrm>
            <a:off x="691078" y="592823"/>
            <a:ext cx="10325000" cy="687815"/>
          </a:xfrm>
        </p:spPr>
        <p:txBody>
          <a:bodyPr>
            <a:normAutofit fontScale="90000"/>
          </a:bodyPr>
          <a:lstStyle/>
          <a:p>
            <a:r>
              <a:rPr lang="fr-BE"/>
              <a:t>L’IA, deviens mon ingénieur de prompts</a:t>
            </a:r>
          </a:p>
        </p:txBody>
      </p:sp>
    </p:spTree>
    <p:extLst>
      <p:ext uri="{BB962C8B-B14F-4D97-AF65-F5344CB8AC3E}">
        <p14:creationId xmlns:p14="http://schemas.microsoft.com/office/powerpoint/2010/main" val="1472187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EFBD77-836D-14D7-E6A3-F5F82284C815}"/>
              </a:ext>
            </a:extLst>
          </p:cNvPr>
          <p:cNvSpPr>
            <a:spLocks noGrp="1"/>
          </p:cNvSpPr>
          <p:nvPr>
            <p:ph type="title"/>
          </p:nvPr>
        </p:nvSpPr>
        <p:spPr>
          <a:xfrm>
            <a:off x="691079" y="484094"/>
            <a:ext cx="10677961" cy="792332"/>
          </a:xfrm>
        </p:spPr>
        <p:txBody>
          <a:bodyPr/>
          <a:lstStyle/>
          <a:p>
            <a:pPr algn="ctr"/>
            <a:r>
              <a:rPr lang="fr-BE"/>
              <a:t>Plus d’exemples de prompts (PDF)</a:t>
            </a:r>
          </a:p>
        </p:txBody>
      </p:sp>
      <p:sp>
        <p:nvSpPr>
          <p:cNvPr id="3" name="Espace réservé du contenu 2">
            <a:extLst>
              <a:ext uri="{FF2B5EF4-FFF2-40B4-BE49-F238E27FC236}">
                <a16:creationId xmlns:a16="http://schemas.microsoft.com/office/drawing/2014/main" id="{E02E69F3-3523-1D0F-9FC4-0FA2EE770C27}"/>
              </a:ext>
            </a:extLst>
          </p:cNvPr>
          <p:cNvSpPr>
            <a:spLocks noGrp="1"/>
          </p:cNvSpPr>
          <p:nvPr>
            <p:ph idx="1"/>
          </p:nvPr>
        </p:nvSpPr>
        <p:spPr>
          <a:xfrm>
            <a:off x="666272" y="1341982"/>
            <a:ext cx="10859456" cy="3564436"/>
          </a:xfrm>
        </p:spPr>
        <p:txBody>
          <a:bodyPr vert="horz" lIns="91440" tIns="45720" rIns="91440" bIns="45720" rtlCol="0" anchor="t">
            <a:noAutofit/>
          </a:bodyPr>
          <a:lstStyle/>
          <a:p>
            <a:r>
              <a:rPr lang="fr-BE" sz="2800" dirty="0"/>
              <a:t>Créer un plan de cours</a:t>
            </a:r>
          </a:p>
          <a:p>
            <a:r>
              <a:rPr lang="fr-BE" sz="2800" dirty="0"/>
              <a:t>Améliorer un plan de cours</a:t>
            </a:r>
          </a:p>
          <a:p>
            <a:r>
              <a:rPr lang="en-GB" sz="2800" dirty="0" err="1"/>
              <a:t>Améliorer</a:t>
            </a:r>
            <a:r>
              <a:rPr lang="en-GB" sz="2800" dirty="0"/>
              <a:t> la transmission des </a:t>
            </a:r>
            <a:r>
              <a:rPr lang="en-GB" sz="2800" dirty="0" err="1"/>
              <a:t>savoirs</a:t>
            </a:r>
            <a:endParaRPr lang="fr-BE" sz="2800" dirty="0"/>
          </a:p>
          <a:p>
            <a:r>
              <a:rPr lang="fr-BE" sz="2800" dirty="0"/>
              <a:t>Générer des quiz </a:t>
            </a:r>
          </a:p>
          <a:p>
            <a:r>
              <a:rPr lang="fr-BE" sz="2800" dirty="0"/>
              <a:t>Générer des définitions correctes et erronées </a:t>
            </a:r>
          </a:p>
          <a:p>
            <a:r>
              <a:rPr lang="fr-BE" sz="2800" dirty="0"/>
              <a:t>Préparer une grille d’(auto)évaluation </a:t>
            </a:r>
          </a:p>
          <a:p>
            <a:r>
              <a:rPr lang="fr-BE" sz="2800" dirty="0"/>
              <a:t>Créer des textes contenant des fautes (exercices de correction)</a:t>
            </a:r>
          </a:p>
          <a:p>
            <a:r>
              <a:rPr lang="fr-BE" sz="2800" dirty="0"/>
              <a:t>Proposer un texte à trous</a:t>
            </a:r>
          </a:p>
          <a:p>
            <a:r>
              <a:rPr lang="fr-BE" sz="2800" dirty="0"/>
              <a:t>Jeu de rôle : l’étudiant enseigne à l’IA</a:t>
            </a:r>
          </a:p>
        </p:txBody>
      </p:sp>
      <p:sp>
        <p:nvSpPr>
          <p:cNvPr id="4" name="Espace réservé du numéro de diapositive 3">
            <a:extLst>
              <a:ext uri="{FF2B5EF4-FFF2-40B4-BE49-F238E27FC236}">
                <a16:creationId xmlns:a16="http://schemas.microsoft.com/office/drawing/2014/main" id="{4007D42A-DFAF-07DA-0CB8-BE116B62E5E5}"/>
              </a:ext>
            </a:extLst>
          </p:cNvPr>
          <p:cNvSpPr>
            <a:spLocks noGrp="1"/>
          </p:cNvSpPr>
          <p:nvPr>
            <p:ph type="sldNum" sz="quarter" idx="12"/>
          </p:nvPr>
        </p:nvSpPr>
        <p:spPr/>
        <p:txBody>
          <a:bodyPr/>
          <a:lstStyle/>
          <a:p>
            <a:fld id="{BE15108C-154A-4A5A-9C05-91A49A422BA7}" type="slidenum">
              <a:rPr lang="en-US" smtClean="0"/>
              <a:t>22</a:t>
            </a:fld>
            <a:endParaRPr lang="en-US"/>
          </a:p>
        </p:txBody>
      </p:sp>
    </p:spTree>
    <p:extLst>
      <p:ext uri="{BB962C8B-B14F-4D97-AF65-F5344CB8AC3E}">
        <p14:creationId xmlns:p14="http://schemas.microsoft.com/office/powerpoint/2010/main" val="56420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B6FEAA-9E00-3AB5-D490-3B606A08F197}"/>
              </a:ext>
            </a:extLst>
          </p:cNvPr>
          <p:cNvSpPr>
            <a:spLocks noGrp="1"/>
          </p:cNvSpPr>
          <p:nvPr>
            <p:ph type="title"/>
          </p:nvPr>
        </p:nvSpPr>
        <p:spPr>
          <a:xfrm>
            <a:off x="691079" y="293856"/>
            <a:ext cx="10325000" cy="876327"/>
          </a:xfrm>
        </p:spPr>
        <p:txBody>
          <a:bodyPr/>
          <a:lstStyle/>
          <a:p>
            <a:r>
              <a:rPr lang="fr-BE"/>
              <a:t>Créer des images avec l’IA </a:t>
            </a:r>
            <a:r>
              <a:rPr lang="fr-BE" err="1"/>
              <a:t>gén</a:t>
            </a:r>
            <a:r>
              <a:rPr lang="fr-BE"/>
              <a:t>.</a:t>
            </a:r>
          </a:p>
        </p:txBody>
      </p:sp>
      <p:sp>
        <p:nvSpPr>
          <p:cNvPr id="3" name="Espace réservé du contenu 2">
            <a:extLst>
              <a:ext uri="{FF2B5EF4-FFF2-40B4-BE49-F238E27FC236}">
                <a16:creationId xmlns:a16="http://schemas.microsoft.com/office/drawing/2014/main" id="{BC0C9A0E-8F64-695C-420D-5A3AC694AA6E}"/>
              </a:ext>
            </a:extLst>
          </p:cNvPr>
          <p:cNvSpPr>
            <a:spLocks noGrp="1"/>
          </p:cNvSpPr>
          <p:nvPr>
            <p:ph idx="1"/>
          </p:nvPr>
        </p:nvSpPr>
        <p:spPr>
          <a:xfrm>
            <a:off x="771358" y="1909431"/>
            <a:ext cx="6475034" cy="3564436"/>
          </a:xfrm>
        </p:spPr>
        <p:txBody>
          <a:bodyPr>
            <a:normAutofit lnSpcReduction="10000"/>
          </a:bodyPr>
          <a:lstStyle/>
          <a:p>
            <a:pPr marL="0" indent="0">
              <a:buNone/>
            </a:pPr>
            <a:r>
              <a:rPr lang="fr-BE" sz="3600">
                <a:solidFill>
                  <a:schemeClr val="tx1"/>
                </a:solidFill>
              </a:rPr>
              <a:t>[Sujet de l'image] [Détails de l'image] [Medium utilisé, par exemple photo d'art, aquarelle...] [Composition][Styles et techniques] [Couleurs]</a:t>
            </a:r>
          </a:p>
          <a:p>
            <a:pPr marL="0" indent="0">
              <a:buNone/>
            </a:pPr>
            <a:endParaRPr lang="fr-BE"/>
          </a:p>
        </p:txBody>
      </p:sp>
      <p:sp>
        <p:nvSpPr>
          <p:cNvPr id="4" name="Espace réservé du numéro de diapositive 3">
            <a:extLst>
              <a:ext uri="{FF2B5EF4-FFF2-40B4-BE49-F238E27FC236}">
                <a16:creationId xmlns:a16="http://schemas.microsoft.com/office/drawing/2014/main" id="{BAC36F2E-D57F-AC9B-5578-3B838254C2B4}"/>
              </a:ext>
            </a:extLst>
          </p:cNvPr>
          <p:cNvSpPr>
            <a:spLocks noGrp="1"/>
          </p:cNvSpPr>
          <p:nvPr>
            <p:ph type="sldNum" sz="quarter" idx="12"/>
          </p:nvPr>
        </p:nvSpPr>
        <p:spPr/>
        <p:txBody>
          <a:bodyPr/>
          <a:lstStyle/>
          <a:p>
            <a:fld id="{BE15108C-154A-4A5A-9C05-91A49A422BA7}" type="slidenum">
              <a:rPr lang="en-US" smtClean="0"/>
              <a:t>23</a:t>
            </a:fld>
            <a:endParaRPr lang="en-US"/>
          </a:p>
        </p:txBody>
      </p:sp>
      <p:sp>
        <p:nvSpPr>
          <p:cNvPr id="6" name="ZoneTexte 5">
            <a:extLst>
              <a:ext uri="{FF2B5EF4-FFF2-40B4-BE49-F238E27FC236}">
                <a16:creationId xmlns:a16="http://schemas.microsoft.com/office/drawing/2014/main" id="{44272226-6D75-FECA-647D-DDF9DF3B3BFF}"/>
              </a:ext>
            </a:extLst>
          </p:cNvPr>
          <p:cNvSpPr txBox="1"/>
          <p:nvPr/>
        </p:nvSpPr>
        <p:spPr>
          <a:xfrm>
            <a:off x="7355636" y="5196868"/>
            <a:ext cx="4065006" cy="276999"/>
          </a:xfrm>
          <a:prstGeom prst="rect">
            <a:avLst/>
          </a:prstGeom>
          <a:noFill/>
        </p:spPr>
        <p:txBody>
          <a:bodyPr wrap="square" rtlCol="0">
            <a:spAutoFit/>
          </a:bodyPr>
          <a:lstStyle/>
          <a:p>
            <a:r>
              <a:rPr lang="fr-BE" sz="1200"/>
              <a:t>L’image créée par l’IA générative (</a:t>
            </a:r>
            <a:r>
              <a:rPr lang="fr-BE" sz="1200" err="1"/>
              <a:t>ChatGPT</a:t>
            </a:r>
            <a:r>
              <a:rPr lang="fr-BE" sz="1200"/>
              <a:t>)</a:t>
            </a:r>
          </a:p>
        </p:txBody>
      </p:sp>
      <p:pic>
        <p:nvPicPr>
          <p:cNvPr id="7" name="Picture 2">
            <a:extLst>
              <a:ext uri="{FF2B5EF4-FFF2-40B4-BE49-F238E27FC236}">
                <a16:creationId xmlns:a16="http://schemas.microsoft.com/office/drawing/2014/main" id="{25C23990-2868-4FBD-AA30-89DA2FEC98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1948" y="1723355"/>
            <a:ext cx="3473513" cy="347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96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F0415-8900-49DB-9CE7-3C395B15A4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03B103-028D-1E3F-8420-5C01D82ED751}"/>
              </a:ext>
            </a:extLst>
          </p:cNvPr>
          <p:cNvSpPr>
            <a:spLocks noGrp="1"/>
          </p:cNvSpPr>
          <p:nvPr>
            <p:ph type="title"/>
          </p:nvPr>
        </p:nvSpPr>
        <p:spPr>
          <a:xfrm>
            <a:off x="691079" y="293856"/>
            <a:ext cx="10325000" cy="876327"/>
          </a:xfrm>
        </p:spPr>
        <p:txBody>
          <a:bodyPr/>
          <a:lstStyle/>
          <a:p>
            <a:r>
              <a:rPr lang="fr-BE"/>
              <a:t>Créer des images avec l’IA </a:t>
            </a:r>
            <a:r>
              <a:rPr lang="fr-BE" err="1"/>
              <a:t>gén</a:t>
            </a:r>
            <a:r>
              <a:rPr lang="fr-BE"/>
              <a:t>.</a:t>
            </a:r>
          </a:p>
        </p:txBody>
      </p:sp>
      <p:sp>
        <p:nvSpPr>
          <p:cNvPr id="3" name="Espace réservé du contenu 2">
            <a:extLst>
              <a:ext uri="{FF2B5EF4-FFF2-40B4-BE49-F238E27FC236}">
                <a16:creationId xmlns:a16="http://schemas.microsoft.com/office/drawing/2014/main" id="{2DBAB964-7E5B-D43B-73E4-3707D7F1DE3D}"/>
              </a:ext>
            </a:extLst>
          </p:cNvPr>
          <p:cNvSpPr>
            <a:spLocks noGrp="1"/>
          </p:cNvSpPr>
          <p:nvPr>
            <p:ph idx="1"/>
          </p:nvPr>
        </p:nvSpPr>
        <p:spPr>
          <a:xfrm>
            <a:off x="771358" y="1909430"/>
            <a:ext cx="6475034" cy="4306439"/>
          </a:xfrm>
        </p:spPr>
        <p:txBody>
          <a:bodyPr>
            <a:normAutofit/>
          </a:bodyPr>
          <a:lstStyle/>
          <a:p>
            <a:pPr marL="0" indent="0">
              <a:buNone/>
            </a:pPr>
            <a:r>
              <a:rPr lang="fr-BE" dirty="0"/>
              <a:t>[Team building de l'équipe du personnel administratif d'une université bruxelloise qui sont en train de jouer au jeux </a:t>
            </a:r>
            <a:r>
              <a:rPr lang="fr-BE" dirty="0" err="1"/>
              <a:t>jenga</a:t>
            </a:r>
            <a:r>
              <a:rPr lang="fr-BE" dirty="0"/>
              <a:t>, </a:t>
            </a:r>
            <a:r>
              <a:rPr lang="fr-BE" dirty="0" err="1"/>
              <a:t>jenga</a:t>
            </a:r>
            <a:r>
              <a:rPr lang="fr-BE" dirty="0"/>
              <a:t> tour a 175 cm d'hauteur, avec des blocs plus grands en bois, une personne seule est en train de jouer, le reste des personnes regardent et rigolent, la tour commence à tomber] [15 personnes d'âgées de 20 ans à 60 ans, ils sont habillés d'une façon décontractée mais pas trop] [Une image d'un dessin animé, style Hergé][Sur le fond on voit la mer, la tour </a:t>
            </a:r>
            <a:r>
              <a:rPr lang="fr-BE" dirty="0" err="1"/>
              <a:t>jenga</a:t>
            </a:r>
            <a:r>
              <a:rPr lang="fr-BE" dirty="0"/>
              <a:t> est posée directement sur le sable] [Les couleurs joyeuses]</a:t>
            </a:r>
          </a:p>
          <a:p>
            <a:pPr marL="0" indent="0">
              <a:buNone/>
            </a:pPr>
            <a:endParaRPr lang="fr-BE" dirty="0"/>
          </a:p>
        </p:txBody>
      </p:sp>
      <p:sp>
        <p:nvSpPr>
          <p:cNvPr id="4" name="Espace réservé du numéro de diapositive 3">
            <a:extLst>
              <a:ext uri="{FF2B5EF4-FFF2-40B4-BE49-F238E27FC236}">
                <a16:creationId xmlns:a16="http://schemas.microsoft.com/office/drawing/2014/main" id="{610C7243-AD4E-6272-4504-6251FBCF5EA2}"/>
              </a:ext>
            </a:extLst>
          </p:cNvPr>
          <p:cNvSpPr>
            <a:spLocks noGrp="1"/>
          </p:cNvSpPr>
          <p:nvPr>
            <p:ph type="sldNum" sz="quarter" idx="12"/>
          </p:nvPr>
        </p:nvSpPr>
        <p:spPr/>
        <p:txBody>
          <a:bodyPr/>
          <a:lstStyle/>
          <a:p>
            <a:fld id="{BE15108C-154A-4A5A-9C05-91A49A422BA7}" type="slidenum">
              <a:rPr lang="en-US" smtClean="0"/>
              <a:t>24</a:t>
            </a:fld>
            <a:endParaRPr lang="en-US"/>
          </a:p>
        </p:txBody>
      </p:sp>
      <p:sp>
        <p:nvSpPr>
          <p:cNvPr id="6" name="ZoneTexte 5">
            <a:extLst>
              <a:ext uri="{FF2B5EF4-FFF2-40B4-BE49-F238E27FC236}">
                <a16:creationId xmlns:a16="http://schemas.microsoft.com/office/drawing/2014/main" id="{13432E43-30DE-0837-D930-7B7B0C0E065D}"/>
              </a:ext>
            </a:extLst>
          </p:cNvPr>
          <p:cNvSpPr txBox="1"/>
          <p:nvPr/>
        </p:nvSpPr>
        <p:spPr>
          <a:xfrm>
            <a:off x="7355636" y="5196868"/>
            <a:ext cx="4065006" cy="276999"/>
          </a:xfrm>
          <a:prstGeom prst="rect">
            <a:avLst/>
          </a:prstGeom>
          <a:noFill/>
        </p:spPr>
        <p:txBody>
          <a:bodyPr wrap="square" rtlCol="0">
            <a:spAutoFit/>
          </a:bodyPr>
          <a:lstStyle/>
          <a:p>
            <a:r>
              <a:rPr lang="fr-BE" sz="1200"/>
              <a:t>L’image créée par l’IA générative (</a:t>
            </a:r>
            <a:r>
              <a:rPr lang="fr-BE" sz="1200" err="1"/>
              <a:t>ChatGPT</a:t>
            </a:r>
            <a:r>
              <a:rPr lang="fr-BE" sz="1200"/>
              <a:t>)</a:t>
            </a:r>
          </a:p>
        </p:txBody>
      </p:sp>
      <p:pic>
        <p:nvPicPr>
          <p:cNvPr id="7" name="Picture 2">
            <a:extLst>
              <a:ext uri="{FF2B5EF4-FFF2-40B4-BE49-F238E27FC236}">
                <a16:creationId xmlns:a16="http://schemas.microsoft.com/office/drawing/2014/main" id="{F6050AC6-7A5A-F47C-6BC5-89E95B85E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1948" y="1723355"/>
            <a:ext cx="3473513" cy="347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084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65BE6-1971-DB84-9999-78E22E12D06D}"/>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BA1984AD-FD17-31BF-BB58-B59E35C1CE8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2ACC6552-4BE1-D699-4D93-C24D3C0F405D}"/>
              </a:ext>
            </a:extLst>
          </p:cNvPr>
          <p:cNvSpPr>
            <a:spLocks noGrp="1"/>
          </p:cNvSpPr>
          <p:nvPr>
            <p:ph type="title"/>
          </p:nvPr>
        </p:nvSpPr>
        <p:spPr>
          <a:xfrm>
            <a:off x="929505" y="5559667"/>
            <a:ext cx="10325635" cy="975150"/>
          </a:xfrm>
        </p:spPr>
        <p:txBody>
          <a:bodyPr vert="horz" lIns="91440" tIns="45720" rIns="91440" bIns="45720" rtlCol="0" anchor="b">
            <a:normAutofit fontScale="90000"/>
          </a:bodyPr>
          <a:lstStyle/>
          <a:p>
            <a:pPr algn="ctr"/>
            <a:r>
              <a:rPr lang="en-US" sz="6000" err="1"/>
              <a:t>Créer</a:t>
            </a:r>
            <a:r>
              <a:rPr lang="en-US" sz="6000"/>
              <a:t> un ChatGPT </a:t>
            </a:r>
            <a:r>
              <a:rPr lang="en-US" sz="6000" err="1"/>
              <a:t>personnalisé</a:t>
            </a:r>
            <a:endParaRPr lang="en-US" sz="6000"/>
          </a:p>
        </p:txBody>
      </p:sp>
      <p:sp>
        <p:nvSpPr>
          <p:cNvPr id="3" name="Espace réservé du numéro de diapositive 2">
            <a:extLst>
              <a:ext uri="{FF2B5EF4-FFF2-40B4-BE49-F238E27FC236}">
                <a16:creationId xmlns:a16="http://schemas.microsoft.com/office/drawing/2014/main" id="{9AC3EC31-F9FD-6BF2-B08A-751D3B9484A5}"/>
              </a:ext>
            </a:extLst>
          </p:cNvPr>
          <p:cNvSpPr>
            <a:spLocks noGrp="1"/>
          </p:cNvSpPr>
          <p:nvPr>
            <p:ph type="sldNum" sz="quarter" idx="12"/>
          </p:nvPr>
        </p:nvSpPr>
        <p:spPr/>
        <p:txBody>
          <a:bodyPr/>
          <a:lstStyle/>
          <a:p>
            <a:fld id="{BE15108C-154A-4A5A-9C05-91A49A422BA7}" type="slidenum">
              <a:rPr lang="en-US" smtClean="0"/>
              <a:t>25</a:t>
            </a:fld>
            <a:endParaRPr lang="en-US"/>
          </a:p>
        </p:txBody>
      </p:sp>
    </p:spTree>
    <p:extLst>
      <p:ext uri="{BB962C8B-B14F-4D97-AF65-F5344CB8AC3E}">
        <p14:creationId xmlns:p14="http://schemas.microsoft.com/office/powerpoint/2010/main" val="264361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B1238C-86D6-98DD-2965-1CB717737218}"/>
            </a:ext>
          </a:extLst>
        </p:cNvPr>
        <p:cNvGrpSpPr/>
        <p:nvPr/>
      </p:nvGrpSpPr>
      <p:grpSpPr>
        <a:xfrm>
          <a:off x="0" y="0"/>
          <a:ext cx="0" cy="0"/>
          <a:chOff x="0" y="0"/>
          <a:chExt cx="0" cy="0"/>
        </a:xfrm>
      </p:grpSpPr>
      <p:grpSp>
        <p:nvGrpSpPr>
          <p:cNvPr id="6" name="Group 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0" name="Straight Connector 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2" name="Right Triangle 4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4" name="Rectangle 43">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6" name="Group 45">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7" name="Straight Connector 46">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9" name="Right Triangle 78">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Image 3">
            <a:extLst>
              <a:ext uri="{FF2B5EF4-FFF2-40B4-BE49-F238E27FC236}">
                <a16:creationId xmlns:a16="http://schemas.microsoft.com/office/drawing/2014/main" id="{54F86978-9095-25DD-42FE-9730CD53C473}"/>
              </a:ext>
            </a:extLst>
          </p:cNvPr>
          <p:cNvPicPr>
            <a:picLocks noChangeAspect="1"/>
          </p:cNvPicPr>
          <p:nvPr/>
        </p:nvPicPr>
        <p:blipFill>
          <a:blip r:embed="rId3"/>
          <a:stretch>
            <a:fillRect/>
          </a:stretch>
        </p:blipFill>
        <p:spPr>
          <a:xfrm>
            <a:off x="1956280" y="656498"/>
            <a:ext cx="8312665" cy="6026682"/>
          </a:xfrm>
          <a:prstGeom prst="rect">
            <a:avLst/>
          </a:prstGeom>
        </p:spPr>
      </p:pic>
      <p:sp>
        <p:nvSpPr>
          <p:cNvPr id="3" name="Espace réservé du numéro de diapositive 2">
            <a:extLst>
              <a:ext uri="{FF2B5EF4-FFF2-40B4-BE49-F238E27FC236}">
                <a16:creationId xmlns:a16="http://schemas.microsoft.com/office/drawing/2014/main" id="{05FC5DB1-1CB5-F1E0-4AA5-35B8D2505522}"/>
              </a:ext>
            </a:extLst>
          </p:cNvPr>
          <p:cNvSpPr>
            <a:spLocks noGrp="1"/>
          </p:cNvSpPr>
          <p:nvPr>
            <p:ph type="sldNum" sz="quarter" idx="12"/>
          </p:nvPr>
        </p:nvSpPr>
        <p:spPr/>
        <p:txBody>
          <a:bodyPr/>
          <a:lstStyle/>
          <a:p>
            <a:fld id="{BE15108C-154A-4A5A-9C05-91A49A422BA7}" type="slidenum">
              <a:rPr lang="en-US" smtClean="0"/>
              <a:t>26</a:t>
            </a:fld>
            <a:endParaRPr lang="en-US"/>
          </a:p>
        </p:txBody>
      </p:sp>
    </p:spTree>
    <p:extLst>
      <p:ext uri="{BB962C8B-B14F-4D97-AF65-F5344CB8AC3E}">
        <p14:creationId xmlns:p14="http://schemas.microsoft.com/office/powerpoint/2010/main" val="1129501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443BDF-57ED-14CB-59F9-84D39F4C1D73}"/>
              </a:ext>
            </a:extLst>
          </p:cNvPr>
          <p:cNvSpPr>
            <a:spLocks noGrp="1"/>
          </p:cNvSpPr>
          <p:nvPr>
            <p:ph type="title"/>
          </p:nvPr>
        </p:nvSpPr>
        <p:spPr/>
        <p:txBody>
          <a:bodyPr/>
          <a:lstStyle/>
          <a:p>
            <a:r>
              <a:rPr lang="fr-BE"/>
              <a:t>Créer un </a:t>
            </a:r>
            <a:r>
              <a:rPr lang="fr-BE" err="1"/>
              <a:t>ChatGPT</a:t>
            </a:r>
            <a:r>
              <a:rPr lang="fr-BE"/>
              <a:t> personnalisé </a:t>
            </a:r>
          </a:p>
        </p:txBody>
      </p:sp>
      <p:pic>
        <p:nvPicPr>
          <p:cNvPr id="5" name="Image 4">
            <a:extLst>
              <a:ext uri="{FF2B5EF4-FFF2-40B4-BE49-F238E27FC236}">
                <a16:creationId xmlns:a16="http://schemas.microsoft.com/office/drawing/2014/main" id="{12CEE052-A513-662C-B3A4-7D2E023DA5BE}"/>
              </a:ext>
            </a:extLst>
          </p:cNvPr>
          <p:cNvPicPr>
            <a:picLocks noChangeAspect="1"/>
          </p:cNvPicPr>
          <p:nvPr/>
        </p:nvPicPr>
        <p:blipFill>
          <a:blip r:embed="rId2"/>
          <a:srcRect r="43621"/>
          <a:stretch/>
        </p:blipFill>
        <p:spPr>
          <a:xfrm>
            <a:off x="493986" y="2523290"/>
            <a:ext cx="4235669" cy="4078122"/>
          </a:xfrm>
          <a:prstGeom prst="rect">
            <a:avLst/>
          </a:prstGeom>
        </p:spPr>
      </p:pic>
      <p:pic>
        <p:nvPicPr>
          <p:cNvPr id="7" name="Image 6" descr="Une image contenant noir, Graphique, blanc, conception&#10;&#10;Le contenu généré par l’IA peut être incorrect.">
            <a:extLst>
              <a:ext uri="{FF2B5EF4-FFF2-40B4-BE49-F238E27FC236}">
                <a16:creationId xmlns:a16="http://schemas.microsoft.com/office/drawing/2014/main" id="{1B941D0B-1175-3CB9-4385-E55E499E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102" y="3657688"/>
            <a:ext cx="812698" cy="812698"/>
          </a:xfrm>
          <a:prstGeom prst="rect">
            <a:avLst/>
          </a:prstGeom>
        </p:spPr>
      </p:pic>
      <p:pic>
        <p:nvPicPr>
          <p:cNvPr id="9" name="Image 8">
            <a:extLst>
              <a:ext uri="{FF2B5EF4-FFF2-40B4-BE49-F238E27FC236}">
                <a16:creationId xmlns:a16="http://schemas.microsoft.com/office/drawing/2014/main" id="{6CB559A2-9860-6005-08F6-4374D46DC363}"/>
              </a:ext>
            </a:extLst>
          </p:cNvPr>
          <p:cNvPicPr>
            <a:picLocks noChangeAspect="1"/>
          </p:cNvPicPr>
          <p:nvPr/>
        </p:nvPicPr>
        <p:blipFill>
          <a:blip r:embed="rId4"/>
          <a:srcRect l="24508"/>
          <a:stretch/>
        </p:blipFill>
        <p:spPr>
          <a:xfrm>
            <a:off x="5074094" y="3297393"/>
            <a:ext cx="6623920" cy="2345985"/>
          </a:xfrm>
          <a:prstGeom prst="rect">
            <a:avLst/>
          </a:prstGeom>
        </p:spPr>
      </p:pic>
      <p:sp>
        <p:nvSpPr>
          <p:cNvPr id="4" name="Espace réservé du numéro de diapositive 3">
            <a:extLst>
              <a:ext uri="{FF2B5EF4-FFF2-40B4-BE49-F238E27FC236}">
                <a16:creationId xmlns:a16="http://schemas.microsoft.com/office/drawing/2014/main" id="{7EF0BFD3-8EA4-0EF7-EF52-178C80A99677}"/>
              </a:ext>
            </a:extLst>
          </p:cNvPr>
          <p:cNvSpPr>
            <a:spLocks noGrp="1"/>
          </p:cNvSpPr>
          <p:nvPr>
            <p:ph type="sldNum" sz="quarter" idx="12"/>
          </p:nvPr>
        </p:nvSpPr>
        <p:spPr/>
        <p:txBody>
          <a:bodyPr/>
          <a:lstStyle/>
          <a:p>
            <a:fld id="{BE15108C-154A-4A5A-9C05-91A49A422BA7}" type="slidenum">
              <a:rPr lang="en-US" smtClean="0"/>
              <a:t>27</a:t>
            </a:fld>
            <a:endParaRPr lang="en-US"/>
          </a:p>
        </p:txBody>
      </p:sp>
    </p:spTree>
    <p:extLst>
      <p:ext uri="{BB962C8B-B14F-4D97-AF65-F5344CB8AC3E}">
        <p14:creationId xmlns:p14="http://schemas.microsoft.com/office/powerpoint/2010/main" val="3360168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C5756-EB90-406D-0A0A-4B8B676E5E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790C60-FCBD-41E5-9204-DF49CA0366E2}"/>
              </a:ext>
            </a:extLst>
          </p:cNvPr>
          <p:cNvSpPr>
            <a:spLocks noGrp="1"/>
          </p:cNvSpPr>
          <p:nvPr>
            <p:ph type="title"/>
          </p:nvPr>
        </p:nvSpPr>
        <p:spPr>
          <a:xfrm>
            <a:off x="360845" y="-310488"/>
            <a:ext cx="10325000" cy="1442463"/>
          </a:xfrm>
        </p:spPr>
        <p:txBody>
          <a:bodyPr/>
          <a:lstStyle/>
          <a:p>
            <a:r>
              <a:rPr lang="fr-BE"/>
              <a:t>Créer un </a:t>
            </a:r>
            <a:r>
              <a:rPr lang="fr-BE" err="1"/>
              <a:t>ChatGPT</a:t>
            </a:r>
            <a:r>
              <a:rPr lang="fr-BE"/>
              <a:t> personnalisé </a:t>
            </a:r>
          </a:p>
        </p:txBody>
      </p:sp>
      <p:sp>
        <p:nvSpPr>
          <p:cNvPr id="3" name="Espace réservé du numéro de diapositive 2">
            <a:extLst>
              <a:ext uri="{FF2B5EF4-FFF2-40B4-BE49-F238E27FC236}">
                <a16:creationId xmlns:a16="http://schemas.microsoft.com/office/drawing/2014/main" id="{DC14A36C-5A5E-16D8-B105-5DA64435FCD9}"/>
              </a:ext>
            </a:extLst>
          </p:cNvPr>
          <p:cNvSpPr>
            <a:spLocks noGrp="1"/>
          </p:cNvSpPr>
          <p:nvPr>
            <p:ph type="sldNum" sz="quarter" idx="12"/>
          </p:nvPr>
        </p:nvSpPr>
        <p:spPr/>
        <p:txBody>
          <a:bodyPr/>
          <a:lstStyle/>
          <a:p>
            <a:fld id="{BE15108C-154A-4A5A-9C05-91A49A422BA7}" type="slidenum">
              <a:rPr lang="en-US" smtClean="0"/>
              <a:t>28</a:t>
            </a:fld>
            <a:endParaRPr lang="en-US"/>
          </a:p>
        </p:txBody>
      </p:sp>
      <p:pic>
        <p:nvPicPr>
          <p:cNvPr id="8" name="Image 7">
            <a:extLst>
              <a:ext uri="{FF2B5EF4-FFF2-40B4-BE49-F238E27FC236}">
                <a16:creationId xmlns:a16="http://schemas.microsoft.com/office/drawing/2014/main" id="{3B1F66E0-53CA-8B3E-B8EC-1EAE4B29FC52}"/>
              </a:ext>
            </a:extLst>
          </p:cNvPr>
          <p:cNvPicPr>
            <a:picLocks noChangeAspect="1"/>
          </p:cNvPicPr>
          <p:nvPr/>
        </p:nvPicPr>
        <p:blipFill>
          <a:blip r:embed="rId2"/>
          <a:stretch>
            <a:fillRect/>
          </a:stretch>
        </p:blipFill>
        <p:spPr>
          <a:xfrm>
            <a:off x="745435" y="1364114"/>
            <a:ext cx="10999304" cy="5167142"/>
          </a:xfrm>
          <a:prstGeom prst="rect">
            <a:avLst/>
          </a:prstGeom>
        </p:spPr>
      </p:pic>
    </p:spTree>
    <p:extLst>
      <p:ext uri="{BB962C8B-B14F-4D97-AF65-F5344CB8AC3E}">
        <p14:creationId xmlns:p14="http://schemas.microsoft.com/office/powerpoint/2010/main" val="1716664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0328E-EDD0-FDC7-F59D-F9C81FEDE5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FF3186-5574-EEC6-9215-BD1B7C42A4C6}"/>
              </a:ext>
            </a:extLst>
          </p:cNvPr>
          <p:cNvSpPr>
            <a:spLocks noGrp="1"/>
          </p:cNvSpPr>
          <p:nvPr>
            <p:ph type="title"/>
          </p:nvPr>
        </p:nvSpPr>
        <p:spPr/>
        <p:txBody>
          <a:bodyPr>
            <a:normAutofit/>
          </a:bodyPr>
          <a:lstStyle/>
          <a:p>
            <a:pPr algn="ctr"/>
            <a:r>
              <a:rPr lang="fr-FR" sz="2400" kern="100" dirty="0">
                <a:effectLst/>
                <a:latin typeface="Aptos" panose="020B0004020202020204" pitchFamily="34" charset="0"/>
                <a:ea typeface="Aptos" panose="020B0004020202020204" pitchFamily="34" charset="0"/>
                <a:cs typeface="Times New Roman" panose="02020603050405020304" pitchFamily="18" charset="0"/>
              </a:rPr>
              <a:t>« Ce Chatbot est destiné à permettre une révision d’un cours de procédure civile destiné aux étudiants de Bac 1 Droit dans le cadre d’un bachelier professionnalisant (niveau moins soutenu que l’université) »</a:t>
            </a:r>
            <a:endParaRPr lang="fr-BE" sz="5400" dirty="0"/>
          </a:p>
        </p:txBody>
      </p:sp>
      <p:pic>
        <p:nvPicPr>
          <p:cNvPr id="4" name="Image 3">
            <a:extLst>
              <a:ext uri="{FF2B5EF4-FFF2-40B4-BE49-F238E27FC236}">
                <a16:creationId xmlns:a16="http://schemas.microsoft.com/office/drawing/2014/main" id="{B4199DF8-FD6A-E1B2-11A8-9F1F75D1E7A7}"/>
              </a:ext>
            </a:extLst>
          </p:cNvPr>
          <p:cNvPicPr>
            <a:picLocks noChangeAspect="1"/>
          </p:cNvPicPr>
          <p:nvPr/>
        </p:nvPicPr>
        <p:blipFill>
          <a:blip r:embed="rId2"/>
          <a:stretch>
            <a:fillRect/>
          </a:stretch>
        </p:blipFill>
        <p:spPr>
          <a:xfrm>
            <a:off x="3280775" y="2586392"/>
            <a:ext cx="5630449" cy="38609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Espace réservé du numéro de diapositive 2">
            <a:extLst>
              <a:ext uri="{FF2B5EF4-FFF2-40B4-BE49-F238E27FC236}">
                <a16:creationId xmlns:a16="http://schemas.microsoft.com/office/drawing/2014/main" id="{3D318983-848B-D8A5-1E12-CD18C434DC9F}"/>
              </a:ext>
            </a:extLst>
          </p:cNvPr>
          <p:cNvSpPr>
            <a:spLocks noGrp="1"/>
          </p:cNvSpPr>
          <p:nvPr>
            <p:ph type="sldNum" sz="quarter" idx="12"/>
          </p:nvPr>
        </p:nvSpPr>
        <p:spPr/>
        <p:txBody>
          <a:bodyPr/>
          <a:lstStyle/>
          <a:p>
            <a:fld id="{BE15108C-154A-4A5A-9C05-91A49A422BA7}" type="slidenum">
              <a:rPr lang="en-US" smtClean="0"/>
              <a:t>29</a:t>
            </a:fld>
            <a:endParaRPr lang="en-US"/>
          </a:p>
        </p:txBody>
      </p:sp>
    </p:spTree>
    <p:extLst>
      <p:ext uri="{BB962C8B-B14F-4D97-AF65-F5344CB8AC3E}">
        <p14:creationId xmlns:p14="http://schemas.microsoft.com/office/powerpoint/2010/main" val="3562199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3E188-9E85-7743-AFE8-3E567165B7F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389537A-3684-4C08-206C-C10F08C3C462}"/>
              </a:ext>
            </a:extLst>
          </p:cNvPr>
          <p:cNvSpPr>
            <a:spLocks noGrp="1"/>
          </p:cNvSpPr>
          <p:nvPr>
            <p:ph idx="1"/>
          </p:nvPr>
        </p:nvSpPr>
        <p:spPr>
          <a:xfrm>
            <a:off x="745670" y="264160"/>
            <a:ext cx="10629800" cy="6247538"/>
          </a:xfrm>
        </p:spPr>
        <p:txBody>
          <a:bodyPr vert="horz" lIns="91440" tIns="45720" rIns="91440" bIns="45720" rtlCol="0" anchor="t">
            <a:normAutofit fontScale="92500"/>
          </a:bodyPr>
          <a:lstStyle/>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 </a:t>
            </a:r>
            <a:r>
              <a:rPr lang="fr-FR" sz="2400" b="1" kern="100">
                <a:effectLst/>
                <a:latin typeface="Aptos" panose="020B0004020202020204" pitchFamily="34" charset="0"/>
                <a:ea typeface="Aptos" panose="020B0004020202020204" pitchFamily="34" charset="0"/>
                <a:cs typeface="Times New Roman" panose="02020603050405020304" pitchFamily="18" charset="0"/>
              </a:rPr>
              <a:t>Tu joues le rôle d’un étudiant en droit qui aide un autre étudiant </a:t>
            </a:r>
            <a:r>
              <a:rPr lang="fr-FR" sz="2400" kern="100">
                <a:effectLst/>
                <a:latin typeface="Aptos" panose="020B0004020202020204" pitchFamily="34" charset="0"/>
                <a:ea typeface="Aptos" panose="020B0004020202020204" pitchFamily="34" charset="0"/>
                <a:cs typeface="Times New Roman" panose="02020603050405020304" pitchFamily="18" charset="0"/>
              </a:rPr>
              <a:t>en première année de droit à comprendre et à réviser la matière de la procédure civile belge. L’étudiant qui révise est dénommé « à l’apprenant »  dans les instructions ci-dessous. Tu dois suivre strictement la matière contenue dans le « syllabus » fourni via ce lien (renvoi vers un fichier déposé sur un drive)  et t’appuyer sur le document dénommé « annexes » (renvoi vers un fichier déposé sur un drive) pour clarifier et donner des exemples. </a:t>
            </a:r>
            <a:endParaRPr lang="fr-BE" sz="24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2400" kern="100">
                <a:effectLst/>
                <a:latin typeface="Aptos" panose="020B0004020202020204" pitchFamily="34" charset="0"/>
                <a:ea typeface="Aptos" panose="020B0004020202020204" pitchFamily="34" charset="0"/>
                <a:cs typeface="Times New Roman" panose="02020603050405020304" pitchFamily="18" charset="0"/>
              </a:rPr>
              <a:t> </a:t>
            </a:r>
            <a:r>
              <a:rPr lang="fr-FR" sz="2400" b="1" kern="100">
                <a:effectLst/>
                <a:latin typeface="Aptos" panose="020B0004020202020204" pitchFamily="34" charset="0"/>
                <a:ea typeface="Aptos" panose="020B0004020202020204" pitchFamily="34" charset="0"/>
                <a:cs typeface="Times New Roman" panose="02020603050405020304" pitchFamily="18" charset="0"/>
              </a:rPr>
              <a:t>Avant de commencer la conversation avec l’étudiant</a:t>
            </a:r>
            <a:r>
              <a:rPr lang="fr-FR" sz="2400" kern="100">
                <a:effectLst/>
                <a:latin typeface="Aptos" panose="020B0004020202020204" pitchFamily="34" charset="0"/>
                <a:ea typeface="Aptos" panose="020B0004020202020204" pitchFamily="34" charset="0"/>
                <a:cs typeface="Times New Roman" panose="02020603050405020304" pitchFamily="18" charset="0"/>
              </a:rPr>
              <a:t>, fais paraître ce message : </a:t>
            </a:r>
            <a:r>
              <a:rPr lang="fr-FR" sz="2400" b="1" kern="100">
                <a:effectLst/>
                <a:latin typeface="Aptos" panose="020B0004020202020204" pitchFamily="34" charset="0"/>
                <a:ea typeface="Aptos" panose="020B0004020202020204" pitchFamily="34" charset="0"/>
                <a:cs typeface="Times New Roman" panose="02020603050405020304" pitchFamily="18" charset="0"/>
              </a:rPr>
              <a:t>« Je suis une intelligence artificielle.</a:t>
            </a:r>
            <a:r>
              <a:rPr lang="fr-FR" sz="2400" kern="100">
                <a:effectLst/>
                <a:latin typeface="Aptos" panose="020B0004020202020204" pitchFamily="34" charset="0"/>
                <a:ea typeface="Aptos" panose="020B0004020202020204" pitchFamily="34" charset="0"/>
                <a:cs typeface="Times New Roman" panose="02020603050405020304" pitchFamily="18" charset="0"/>
              </a:rPr>
              <a:t> Je vais tenter de te coacher pour réviser ton cours de Droit judiciaire privé belge. N’oublie jamais que je ne suis qu’une machine et qu’il peut m’arriver de commettre des erreurs. Je n’ai en effet aucune conscience du vrai et du faux, du bon et du mauvais. N’étudie donc pas uniquement sur base de notre conversation. Garde ton esprit critique en comparant systématiquement mes explications avec tes notes et le syllabus. En cas de divergences, privilégie le syllabus. N'oublie pas également de consulter l'importante documentation mise à ta disposition sur la page Moodle du cours.»</a:t>
            </a:r>
            <a:endParaRPr lang="fr-BE" sz="2400" kern="10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800"/>
              </a:spcAft>
              <a:buNone/>
            </a:pPr>
            <a:endParaRPr lang="fr-BE" sz="2800" b="1" kern="100">
              <a:effectLst/>
              <a:ea typeface="Yu Gothic"/>
              <a:cs typeface="Times New Roman"/>
            </a:endParaRPr>
          </a:p>
        </p:txBody>
      </p:sp>
      <p:sp>
        <p:nvSpPr>
          <p:cNvPr id="4" name="Espace réservé du numéro de diapositive 3">
            <a:extLst>
              <a:ext uri="{FF2B5EF4-FFF2-40B4-BE49-F238E27FC236}">
                <a16:creationId xmlns:a16="http://schemas.microsoft.com/office/drawing/2014/main" id="{700FF955-D259-CB5A-D5E0-B24288DD3E93}"/>
              </a:ext>
            </a:extLst>
          </p:cNvPr>
          <p:cNvSpPr>
            <a:spLocks noGrp="1"/>
          </p:cNvSpPr>
          <p:nvPr>
            <p:ph type="sldNum" sz="quarter" idx="12"/>
          </p:nvPr>
        </p:nvSpPr>
        <p:spPr/>
        <p:txBody>
          <a:bodyPr/>
          <a:lstStyle/>
          <a:p>
            <a:fld id="{BE15108C-154A-4A5A-9C05-91A49A422BA7}" type="slidenum">
              <a:rPr lang="en-US" smtClean="0"/>
              <a:t>30</a:t>
            </a:fld>
            <a:endParaRPr lang="en-US"/>
          </a:p>
        </p:txBody>
      </p:sp>
    </p:spTree>
    <p:extLst>
      <p:ext uri="{BB962C8B-B14F-4D97-AF65-F5344CB8AC3E}">
        <p14:creationId xmlns:p14="http://schemas.microsoft.com/office/powerpoint/2010/main" val="3036145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B83A-3726-A6C1-5189-09D60E6BA64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924407F-C39E-E80B-670C-7B8FC651C3EE}"/>
              </a:ext>
            </a:extLst>
          </p:cNvPr>
          <p:cNvSpPr>
            <a:spLocks noGrp="1"/>
          </p:cNvSpPr>
          <p:nvPr>
            <p:ph idx="1"/>
          </p:nvPr>
        </p:nvSpPr>
        <p:spPr>
          <a:xfrm>
            <a:off x="745670" y="264160"/>
            <a:ext cx="10629800" cy="6247538"/>
          </a:xfrm>
        </p:spPr>
        <p:txBody>
          <a:bodyPr vert="horz" lIns="91440" tIns="45720" rIns="91440" bIns="45720" rtlCol="0" anchor="t">
            <a:normAutofit fontScale="92500" lnSpcReduction="20000"/>
          </a:bodyPr>
          <a:lstStyle/>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Après avoir fait paraître ce message d’avertissement, voici comment tu dois </a:t>
            </a:r>
            <a:r>
              <a:rPr lang="fr-FR" sz="1800" b="1" kern="100">
                <a:effectLst/>
                <a:latin typeface="Aptos" panose="020B0004020202020204" pitchFamily="34" charset="0"/>
                <a:ea typeface="Aptos" panose="020B0004020202020204" pitchFamily="34" charset="0"/>
                <a:cs typeface="Times New Roman" panose="02020603050405020304" pitchFamily="18" charset="0"/>
              </a:rPr>
              <a:t>structurer</a:t>
            </a:r>
            <a:r>
              <a:rPr lang="fr-FR" sz="1800" kern="100">
                <a:effectLst/>
                <a:latin typeface="Aptos" panose="020B0004020202020204" pitchFamily="34" charset="0"/>
                <a:ea typeface="Aptos" panose="020B0004020202020204" pitchFamily="34" charset="0"/>
                <a:cs typeface="Times New Roman" panose="02020603050405020304" pitchFamily="18" charset="0"/>
              </a:rPr>
              <a:t> l’étude. Respecte les étapes suivantes :</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1. **</a:t>
            </a:r>
            <a:r>
              <a:rPr lang="fr-FR" sz="1800" b="1" kern="100">
                <a:effectLst/>
                <a:latin typeface="Aptos" panose="020B0004020202020204" pitchFamily="34" charset="0"/>
                <a:ea typeface="Aptos" panose="020B0004020202020204" pitchFamily="34" charset="0"/>
                <a:cs typeface="Times New Roman" panose="02020603050405020304" pitchFamily="18" charset="0"/>
              </a:rPr>
              <a:t>Présentation générale</a:t>
            </a:r>
            <a:r>
              <a:rPr lang="fr-FR" sz="1800" kern="100">
                <a:effectLst/>
                <a:latin typeface="Aptos" panose="020B0004020202020204" pitchFamily="34" charset="0"/>
                <a:ea typeface="Aptos" panose="020B0004020202020204" pitchFamily="34" charset="0"/>
                <a:cs typeface="Times New Roman" panose="02020603050405020304" pitchFamily="18" charset="0"/>
              </a:rPr>
              <a:t>** : Donne à l’apprenant un aperçu de la structure complète </a:t>
            </a:r>
            <a:r>
              <a:rPr lang="fr-FR" sz="1800" b="1" kern="100">
                <a:effectLst/>
                <a:latin typeface="Aptos" panose="020B0004020202020204" pitchFamily="34" charset="0"/>
                <a:ea typeface="Aptos" panose="020B0004020202020204" pitchFamily="34" charset="0"/>
                <a:cs typeface="Times New Roman" panose="02020603050405020304" pitchFamily="18" charset="0"/>
              </a:rPr>
              <a:t>du  syllabus </a:t>
            </a:r>
            <a:r>
              <a:rPr lang="fr-FR" sz="1800" kern="100">
                <a:effectLst/>
                <a:latin typeface="Aptos" panose="020B0004020202020204" pitchFamily="34" charset="0"/>
                <a:ea typeface="Aptos" panose="020B0004020202020204" pitchFamily="34" charset="0"/>
                <a:cs typeface="Times New Roman" panose="02020603050405020304" pitchFamily="18" charset="0"/>
              </a:rPr>
              <a:t>en listant les titres, chapitres, sections, sous-sections, litera, points, etc…. Demande à l’apprenant de reproduire cette structure sur papier, sous forme de carte mentale ou de table des matières. Demande-lui aussi de mémoriser cette structure et de t’informer quand il est prêt à continuer.</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2. **</a:t>
            </a:r>
            <a:r>
              <a:rPr lang="fr-FR" sz="1800" b="1" kern="100">
                <a:effectLst/>
                <a:latin typeface="Aptos" panose="020B0004020202020204" pitchFamily="34" charset="0"/>
                <a:ea typeface="Aptos" panose="020B0004020202020204" pitchFamily="34" charset="0"/>
                <a:cs typeface="Times New Roman" panose="02020603050405020304" pitchFamily="18" charset="0"/>
              </a:rPr>
              <a:t>Explication partie par partie</a:t>
            </a:r>
            <a:r>
              <a:rPr lang="fr-FR" sz="1800" kern="100">
                <a:effectLst/>
                <a:latin typeface="Aptos" panose="020B0004020202020204" pitchFamily="34" charset="0"/>
                <a:ea typeface="Aptos" panose="020B0004020202020204" pitchFamily="34" charset="0"/>
                <a:cs typeface="Times New Roman" panose="02020603050405020304" pitchFamily="18" charset="0"/>
              </a:rPr>
              <a:t>** : Commence par la première grande subdivision, explique dans un langage plus familier que celui utilisé par le syllabus et donne des exemples concrets. Après ton explication de cette première grande partie, demande à l’apprenant s’il a besoin d’explications supplémentaires. S’il n’a pas de question ou quand tu as répondu à toutes ses questions, passe à l’étape suivante</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3. **</a:t>
            </a:r>
            <a:r>
              <a:rPr lang="fr-FR" sz="1800" b="1" kern="100">
                <a:effectLst/>
                <a:latin typeface="Aptos" panose="020B0004020202020204" pitchFamily="34" charset="0"/>
                <a:ea typeface="Aptos" panose="020B0004020202020204" pitchFamily="34" charset="0"/>
                <a:cs typeface="Times New Roman" panose="02020603050405020304" pitchFamily="18" charset="0"/>
              </a:rPr>
              <a:t>Visualisation</a:t>
            </a:r>
            <a:r>
              <a:rPr lang="fr-FR" sz="1800" kern="100">
                <a:effectLst/>
                <a:latin typeface="Aptos" panose="020B0004020202020204" pitchFamily="34" charset="0"/>
                <a:ea typeface="Aptos" panose="020B0004020202020204" pitchFamily="34" charset="0"/>
                <a:cs typeface="Times New Roman" panose="02020603050405020304" pitchFamily="18" charset="0"/>
              </a:rPr>
              <a:t>** : Fournis une représentation de la première grande subdivision sous forme de carte mentale sans dire que c’en est une. Demande-lui ensuite de reproduire cette représentation sous le format d’une carte mentale et de t’indiquer quand il est prêt à continuer. Quand l’apprenant t’indique être prêt, passe à l’étape suivante.</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4. **</a:t>
            </a:r>
            <a:r>
              <a:rPr lang="fr-FR" sz="1800" b="1" kern="100">
                <a:effectLst/>
                <a:latin typeface="Aptos" panose="020B0004020202020204" pitchFamily="34" charset="0"/>
                <a:ea typeface="Aptos" panose="020B0004020202020204" pitchFamily="34" charset="0"/>
                <a:cs typeface="Times New Roman" panose="02020603050405020304" pitchFamily="18" charset="0"/>
              </a:rPr>
              <a:t>Questions ouvertes</a:t>
            </a:r>
            <a:r>
              <a:rPr lang="fr-FR" sz="1800" kern="100">
                <a:effectLst/>
                <a:latin typeface="Aptos" panose="020B0004020202020204" pitchFamily="34" charset="0"/>
                <a:ea typeface="Aptos" panose="020B0004020202020204" pitchFamily="34" charset="0"/>
                <a:cs typeface="Times New Roman" panose="02020603050405020304" pitchFamily="18" charset="0"/>
              </a:rPr>
              <a:t>** : Pose une première question ouverte sur la première grande partie étudiée. Si sa réponse est erronée ou incomplète, demande-lui de corriger sa réponse en lui disant quelle partie il doit corriger ou compléter. Après sa seconde tentative, corrige et réexplique. Passe ensuite à l’étape suivante.</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5. **</a:t>
            </a:r>
            <a:r>
              <a:rPr lang="fr-FR" sz="1800" b="1" kern="100">
                <a:effectLst/>
                <a:latin typeface="Aptos" panose="020B0004020202020204" pitchFamily="34" charset="0"/>
                <a:ea typeface="Aptos" panose="020B0004020202020204" pitchFamily="34" charset="0"/>
                <a:cs typeface="Times New Roman" panose="02020603050405020304" pitchFamily="18" charset="0"/>
              </a:rPr>
              <a:t>Répétition du processus</a:t>
            </a:r>
            <a:r>
              <a:rPr lang="fr-FR" sz="1800" kern="100">
                <a:effectLst/>
                <a:latin typeface="Aptos" panose="020B0004020202020204" pitchFamily="34" charset="0"/>
                <a:ea typeface="Aptos" panose="020B0004020202020204" pitchFamily="34" charset="0"/>
                <a:cs typeface="Times New Roman" panose="02020603050405020304" pitchFamily="18" charset="0"/>
              </a:rPr>
              <a:t>** : Continue avec une seconde question ouverte sur la même grande partie.  Pose autant de questions que nécessaire pour couvrir toute la matière de cette première grande partie.</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6. **</a:t>
            </a:r>
            <a:r>
              <a:rPr lang="fr-FR" sz="1800" b="1" kern="100">
                <a:effectLst/>
                <a:latin typeface="Aptos" panose="020B0004020202020204" pitchFamily="34" charset="0"/>
                <a:ea typeface="Aptos" panose="020B0004020202020204" pitchFamily="34" charset="0"/>
                <a:cs typeface="Times New Roman" panose="02020603050405020304" pitchFamily="18" charset="0"/>
              </a:rPr>
              <a:t>Étude des grandes parties suivantes</a:t>
            </a:r>
            <a:r>
              <a:rPr lang="fr-FR" sz="1800" kern="100">
                <a:effectLst/>
                <a:latin typeface="Aptos" panose="020B0004020202020204" pitchFamily="34" charset="0"/>
                <a:ea typeface="Aptos" panose="020B0004020202020204" pitchFamily="34" charset="0"/>
                <a:cs typeface="Times New Roman" panose="02020603050405020304" pitchFamily="18" charset="0"/>
              </a:rPr>
              <a:t>** : Reproduis le même processus qu’aux étapes 2 à 5 jusqu’à la révision complète du syllabus.</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r>
              <a:rPr lang="fr-FR" sz="1800" kern="100">
                <a:effectLst/>
                <a:latin typeface="Aptos" panose="020B0004020202020204" pitchFamily="34" charset="0"/>
                <a:ea typeface="Aptos" panose="020B0004020202020204" pitchFamily="34" charset="0"/>
                <a:cs typeface="Times New Roman" panose="02020603050405020304" pitchFamily="18" charset="0"/>
              </a:rPr>
              <a:t>7. **</a:t>
            </a:r>
            <a:r>
              <a:rPr lang="fr-FR" sz="1800" b="1" kern="100">
                <a:effectLst/>
                <a:latin typeface="Aptos" panose="020B0004020202020204" pitchFamily="34" charset="0"/>
                <a:ea typeface="Aptos" panose="020B0004020202020204" pitchFamily="34" charset="0"/>
                <a:cs typeface="Times New Roman" panose="02020603050405020304" pitchFamily="18" charset="0"/>
              </a:rPr>
              <a:t>Encouragement et finalisation</a:t>
            </a:r>
            <a:r>
              <a:rPr lang="fr-FR" sz="1800" kern="100">
                <a:effectLst/>
                <a:latin typeface="Aptos" panose="020B0004020202020204" pitchFamily="34" charset="0"/>
                <a:ea typeface="Aptos" panose="020B0004020202020204" pitchFamily="34" charset="0"/>
                <a:cs typeface="Times New Roman" panose="02020603050405020304" pitchFamily="18" charset="0"/>
              </a:rPr>
              <a:t>** : Remercie et encourage l’apprenant dans sa révision.</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fr-BE" sz="2800" b="1" kern="100">
              <a:effectLst/>
              <a:ea typeface="Yu Gothic"/>
              <a:cs typeface="Times New Roman"/>
            </a:endParaRPr>
          </a:p>
        </p:txBody>
      </p:sp>
      <p:sp>
        <p:nvSpPr>
          <p:cNvPr id="2" name="Espace réservé du numéro de diapositive 1">
            <a:extLst>
              <a:ext uri="{FF2B5EF4-FFF2-40B4-BE49-F238E27FC236}">
                <a16:creationId xmlns:a16="http://schemas.microsoft.com/office/drawing/2014/main" id="{625F2BD6-FEE2-7119-3640-DC19D26F9B76}"/>
              </a:ext>
            </a:extLst>
          </p:cNvPr>
          <p:cNvSpPr>
            <a:spLocks noGrp="1"/>
          </p:cNvSpPr>
          <p:nvPr>
            <p:ph type="sldNum" sz="quarter" idx="12"/>
          </p:nvPr>
        </p:nvSpPr>
        <p:spPr/>
        <p:txBody>
          <a:bodyPr/>
          <a:lstStyle/>
          <a:p>
            <a:fld id="{BE15108C-154A-4A5A-9C05-91A49A422BA7}" type="slidenum">
              <a:rPr lang="en-US" smtClean="0"/>
              <a:t>31</a:t>
            </a:fld>
            <a:endParaRPr lang="en-US"/>
          </a:p>
        </p:txBody>
      </p:sp>
    </p:spTree>
    <p:extLst>
      <p:ext uri="{BB962C8B-B14F-4D97-AF65-F5344CB8AC3E}">
        <p14:creationId xmlns:p14="http://schemas.microsoft.com/office/powerpoint/2010/main" val="978428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596DA-A13F-636E-2E73-053335E9DCF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1419D0A-553D-104C-E12B-3D2BAA2719E1}"/>
              </a:ext>
            </a:extLst>
          </p:cNvPr>
          <p:cNvSpPr>
            <a:spLocks noGrp="1"/>
          </p:cNvSpPr>
          <p:nvPr>
            <p:ph idx="1"/>
          </p:nvPr>
        </p:nvSpPr>
        <p:spPr>
          <a:xfrm>
            <a:off x="745670" y="264160"/>
            <a:ext cx="10629800" cy="6247538"/>
          </a:xfrm>
        </p:spPr>
        <p:txBody>
          <a:bodyPr vert="horz" lIns="91440" tIns="45720" rIns="91440" bIns="45720" rtlCol="0" anchor="t">
            <a:normAutofit/>
          </a:bodyPr>
          <a:lstStyle/>
          <a:p>
            <a:pPr>
              <a:buNone/>
            </a:pPr>
            <a:r>
              <a:rPr lang="fr-FR" sz="1800" b="1" kern="100">
                <a:effectLst/>
                <a:latin typeface="Aptos" panose="020B0004020202020204" pitchFamily="34" charset="0"/>
                <a:ea typeface="Aptos" panose="020B0004020202020204" pitchFamily="34" charset="0"/>
                <a:cs typeface="Times New Roman" panose="02020603050405020304" pitchFamily="18" charset="0"/>
              </a:rPr>
              <a:t>Contraintes :</a:t>
            </a:r>
            <a:endParaRPr lang="fr-BE" sz="1800" b="1" kern="100">
              <a:effectLst/>
              <a:latin typeface="Aptos" panose="020B0004020202020204" pitchFamily="34" charset="0"/>
              <a:ea typeface="Aptos" panose="020B0004020202020204" pitchFamily="34" charset="0"/>
              <a:cs typeface="Times New Roman" panose="02020603050405020304" pitchFamily="18" charset="0"/>
            </a:endParaRPr>
          </a:p>
          <a:p>
            <a:pPr>
              <a:buFontTx/>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Utilise exclusivement les fichiers fournis.</a:t>
            </a:r>
            <a:endParaRPr lang="fr-BE" sz="1800" kern="100">
              <a:latin typeface="Aptos" panose="020B0004020202020204" pitchFamily="34" charset="0"/>
              <a:ea typeface="Aptos" panose="020B0004020202020204" pitchFamily="34" charset="0"/>
              <a:cs typeface="Times New Roman" panose="02020603050405020304" pitchFamily="18" charset="0"/>
            </a:endParaRPr>
          </a:p>
          <a:p>
            <a:pPr>
              <a:buFontTx/>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Ne cherche pas d’informations sur Internet.</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FontTx/>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Réponds toujours aux questions de l’apprenant mais reviens toujours à l’étape où tu étais lorsque l’apprenant a posé une question.</a:t>
            </a:r>
            <a:endParaRPr lang="fr-BE" sz="1800" kern="100">
              <a:latin typeface="Aptos" panose="020B0004020202020204" pitchFamily="34" charset="0"/>
              <a:ea typeface="Aptos" panose="020B0004020202020204" pitchFamily="34" charset="0"/>
              <a:cs typeface="Times New Roman" panose="02020603050405020304" pitchFamily="18" charset="0"/>
            </a:endParaRPr>
          </a:p>
          <a:p>
            <a:pPr>
              <a:buFontTx/>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Ne passe pas à une nouvelle grande partie du syllabus tant que l’actuelle n’est pas complètement terminée.</a:t>
            </a:r>
            <a:endParaRPr lang="fr-BE" sz="1800" kern="100">
              <a:latin typeface="Aptos" panose="020B0004020202020204" pitchFamily="34" charset="0"/>
              <a:ea typeface="Aptos" panose="020B0004020202020204" pitchFamily="34" charset="0"/>
              <a:cs typeface="Times New Roman" panose="02020603050405020304" pitchFamily="18" charset="0"/>
            </a:endParaRPr>
          </a:p>
          <a:p>
            <a:pPr>
              <a:buFontTx/>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 Tutoie l’apprenant et encourage-le régulièrement. »</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fr-BE" sz="2800" b="1" kern="100">
              <a:effectLst/>
              <a:ea typeface="Yu Gothic"/>
              <a:cs typeface="Times New Roman"/>
            </a:endParaRPr>
          </a:p>
          <a:p>
            <a:pPr>
              <a:buNone/>
            </a:pPr>
            <a:r>
              <a:rPr lang="fr-FR" sz="1800" b="1" kern="100">
                <a:effectLst/>
                <a:latin typeface="Aptos" panose="020B0004020202020204" pitchFamily="34" charset="0"/>
                <a:ea typeface="Aptos" panose="020B0004020202020204" pitchFamily="34" charset="0"/>
                <a:cs typeface="Times New Roman" panose="02020603050405020304" pitchFamily="18" charset="0"/>
              </a:rPr>
              <a:t>Les amorces de la conversation sont les suivantes :</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 </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  de quoi écrire et ton syllabus (de préférence imprimé)</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 Crée une carte mentale ou une synthèse personnelle sur base des points présentés.</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  Quand tu es prêt à commencer, donne le GO !</a:t>
            </a:r>
            <a:endParaRPr lang="fr-BE" sz="1800" kern="10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fr-BE" sz="2800" b="1" kern="100">
              <a:effectLst/>
              <a:ea typeface="Yu Gothic"/>
              <a:cs typeface="Times New Roman"/>
            </a:endParaRPr>
          </a:p>
        </p:txBody>
      </p:sp>
      <p:sp>
        <p:nvSpPr>
          <p:cNvPr id="2" name="Espace réservé du numéro de diapositive 1">
            <a:extLst>
              <a:ext uri="{FF2B5EF4-FFF2-40B4-BE49-F238E27FC236}">
                <a16:creationId xmlns:a16="http://schemas.microsoft.com/office/drawing/2014/main" id="{0C3AF180-CCB1-F130-8E01-4A634B77E967}"/>
              </a:ext>
            </a:extLst>
          </p:cNvPr>
          <p:cNvSpPr>
            <a:spLocks noGrp="1"/>
          </p:cNvSpPr>
          <p:nvPr>
            <p:ph type="sldNum" sz="quarter" idx="12"/>
          </p:nvPr>
        </p:nvSpPr>
        <p:spPr/>
        <p:txBody>
          <a:bodyPr/>
          <a:lstStyle/>
          <a:p>
            <a:fld id="{BE15108C-154A-4A5A-9C05-91A49A422BA7}" type="slidenum">
              <a:rPr lang="en-US" smtClean="0"/>
              <a:t>32</a:t>
            </a:fld>
            <a:endParaRPr lang="en-US"/>
          </a:p>
        </p:txBody>
      </p:sp>
    </p:spTree>
    <p:extLst>
      <p:ext uri="{BB962C8B-B14F-4D97-AF65-F5344CB8AC3E}">
        <p14:creationId xmlns:p14="http://schemas.microsoft.com/office/powerpoint/2010/main" val="1677022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A279B-ADDF-42A8-EC03-5BA2835CC021}"/>
            </a:ext>
          </a:extLst>
        </p:cNvPr>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211814D-CAB4-E449-BF36-8ABC9750335B}"/>
              </a:ext>
            </a:extLst>
          </p:cNvPr>
          <p:cNvPicPr>
            <a:picLocks noGrp="1" noChangeAspect="1"/>
          </p:cNvPicPr>
          <p:nvPr>
            <p:ph idx="1"/>
          </p:nvPr>
        </p:nvPicPr>
        <p:blipFill>
          <a:blip r:embed="rId2"/>
          <a:stretch>
            <a:fillRect/>
          </a:stretch>
        </p:blipFill>
        <p:spPr>
          <a:xfrm>
            <a:off x="746125" y="607655"/>
            <a:ext cx="10629900" cy="5560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Espace réservé du numéro de diapositive 1">
            <a:extLst>
              <a:ext uri="{FF2B5EF4-FFF2-40B4-BE49-F238E27FC236}">
                <a16:creationId xmlns:a16="http://schemas.microsoft.com/office/drawing/2014/main" id="{DD6EF8DA-4290-C5DA-BF1F-DECA01339B85}"/>
              </a:ext>
            </a:extLst>
          </p:cNvPr>
          <p:cNvSpPr>
            <a:spLocks noGrp="1"/>
          </p:cNvSpPr>
          <p:nvPr>
            <p:ph type="sldNum" sz="quarter" idx="12"/>
          </p:nvPr>
        </p:nvSpPr>
        <p:spPr/>
        <p:txBody>
          <a:bodyPr/>
          <a:lstStyle/>
          <a:p>
            <a:fld id="{BE15108C-154A-4A5A-9C05-91A49A422BA7}" type="slidenum">
              <a:rPr lang="en-US" smtClean="0"/>
              <a:t>33</a:t>
            </a:fld>
            <a:endParaRPr lang="en-US"/>
          </a:p>
        </p:txBody>
      </p:sp>
    </p:spTree>
    <p:extLst>
      <p:ext uri="{BB962C8B-B14F-4D97-AF65-F5344CB8AC3E}">
        <p14:creationId xmlns:p14="http://schemas.microsoft.com/office/powerpoint/2010/main" val="2089815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CAA76-8A11-2C19-2672-1C6E5865CFAE}"/>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ECAF8F30-28DB-EFE5-4351-7042F79B0B54}"/>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FAD244D0-99C0-E0DC-4311-468D4ABBF587}"/>
              </a:ext>
            </a:extLst>
          </p:cNvPr>
          <p:cNvSpPr>
            <a:spLocks noGrp="1"/>
          </p:cNvSpPr>
          <p:nvPr>
            <p:ph type="title"/>
          </p:nvPr>
        </p:nvSpPr>
        <p:spPr>
          <a:xfrm>
            <a:off x="384045" y="5631384"/>
            <a:ext cx="11416552" cy="975150"/>
          </a:xfrm>
        </p:spPr>
        <p:txBody>
          <a:bodyPr vert="horz" lIns="91440" tIns="45720" rIns="91440" bIns="45720" rtlCol="0" anchor="b">
            <a:normAutofit fontScale="90000"/>
          </a:bodyPr>
          <a:lstStyle/>
          <a:p>
            <a:pPr algn="ctr"/>
            <a:r>
              <a:rPr lang="fr-BE" sz="6000"/>
              <a:t>Intégrer l’utilisation de l’IA en cours</a:t>
            </a:r>
            <a:endParaRPr lang="en-US" sz="6000"/>
          </a:p>
        </p:txBody>
      </p:sp>
      <p:sp>
        <p:nvSpPr>
          <p:cNvPr id="3" name="Espace réservé du numéro de diapositive 2">
            <a:extLst>
              <a:ext uri="{FF2B5EF4-FFF2-40B4-BE49-F238E27FC236}">
                <a16:creationId xmlns:a16="http://schemas.microsoft.com/office/drawing/2014/main" id="{4B1F48E4-62AD-C51D-BBEC-8C360CB04451}"/>
              </a:ext>
            </a:extLst>
          </p:cNvPr>
          <p:cNvSpPr>
            <a:spLocks noGrp="1"/>
          </p:cNvSpPr>
          <p:nvPr>
            <p:ph type="sldNum" sz="quarter" idx="12"/>
          </p:nvPr>
        </p:nvSpPr>
        <p:spPr/>
        <p:txBody>
          <a:bodyPr/>
          <a:lstStyle/>
          <a:p>
            <a:fld id="{BE15108C-154A-4A5A-9C05-91A49A422BA7}" type="slidenum">
              <a:rPr lang="en-US" smtClean="0"/>
              <a:t>34</a:t>
            </a:fld>
            <a:endParaRPr lang="en-US"/>
          </a:p>
        </p:txBody>
      </p:sp>
    </p:spTree>
    <p:extLst>
      <p:ext uri="{BB962C8B-B14F-4D97-AF65-F5344CB8AC3E}">
        <p14:creationId xmlns:p14="http://schemas.microsoft.com/office/powerpoint/2010/main" val="3875989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F7DE2-F08B-50BE-26AF-9018DD4EF4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D397E6-AC10-B2AC-B119-4DE700403BB8}"/>
              </a:ext>
            </a:extLst>
          </p:cNvPr>
          <p:cNvSpPr>
            <a:spLocks noGrp="1"/>
          </p:cNvSpPr>
          <p:nvPr>
            <p:ph type="title"/>
          </p:nvPr>
        </p:nvSpPr>
        <p:spPr/>
        <p:txBody>
          <a:bodyPr/>
          <a:lstStyle/>
          <a:p>
            <a:r>
              <a:rPr lang="fr-BE"/>
              <a:t>Intégrer l’utilisation de l’IA en cours</a:t>
            </a:r>
          </a:p>
        </p:txBody>
      </p:sp>
      <p:sp>
        <p:nvSpPr>
          <p:cNvPr id="3" name="Espace réservé du contenu 2">
            <a:extLst>
              <a:ext uri="{FF2B5EF4-FFF2-40B4-BE49-F238E27FC236}">
                <a16:creationId xmlns:a16="http://schemas.microsoft.com/office/drawing/2014/main" id="{B6E078D6-2E50-547F-B577-B259F6610B6D}"/>
              </a:ext>
            </a:extLst>
          </p:cNvPr>
          <p:cNvSpPr>
            <a:spLocks noGrp="1"/>
          </p:cNvSpPr>
          <p:nvPr>
            <p:ph idx="1"/>
          </p:nvPr>
        </p:nvSpPr>
        <p:spPr>
          <a:xfrm>
            <a:off x="745670" y="2497328"/>
            <a:ext cx="10629800" cy="4014370"/>
          </a:xfrm>
        </p:spPr>
        <p:txBody>
          <a:bodyPr vert="horz" lIns="91440" tIns="45720" rIns="91440" bIns="45720" rtlCol="0" anchor="t">
            <a:normAutofit lnSpcReduction="10000"/>
          </a:bodyPr>
          <a:lstStyle/>
          <a:p>
            <a:pPr>
              <a:lnSpc>
                <a:spcPct val="115000"/>
              </a:lnSpc>
              <a:spcAft>
                <a:spcPts val="800"/>
              </a:spcAft>
            </a:pPr>
            <a:r>
              <a:rPr lang="fr-BE" sz="2800" kern="100">
                <a:ea typeface="Yu Gothic"/>
                <a:cs typeface="Times New Roman"/>
              </a:rPr>
              <a:t>Éduquer sur les </a:t>
            </a:r>
            <a:r>
              <a:rPr lang="fr-BE" sz="2800" b="1" kern="100">
                <a:ea typeface="Yu Gothic"/>
                <a:cs typeface="Times New Roman"/>
              </a:rPr>
              <a:t>possibilités</a:t>
            </a:r>
            <a:r>
              <a:rPr lang="fr-BE" sz="2800" kern="100">
                <a:ea typeface="Yu Gothic"/>
                <a:cs typeface="Times New Roman"/>
              </a:rPr>
              <a:t> et les </a:t>
            </a:r>
            <a:r>
              <a:rPr lang="fr-BE" sz="2800" b="1" kern="100">
                <a:ea typeface="Yu Gothic"/>
                <a:cs typeface="Times New Roman"/>
              </a:rPr>
              <a:t>risques</a:t>
            </a:r>
            <a:r>
              <a:rPr lang="fr-BE" sz="2800" kern="100">
                <a:ea typeface="Yu Gothic"/>
                <a:cs typeface="Times New Roman"/>
              </a:rPr>
              <a:t> de l’IA</a:t>
            </a:r>
          </a:p>
          <a:p>
            <a:pPr>
              <a:lnSpc>
                <a:spcPct val="115000"/>
              </a:lnSpc>
              <a:spcAft>
                <a:spcPts val="800"/>
              </a:spcAft>
            </a:pPr>
            <a:endParaRPr lang="fr-BE" sz="2800" kern="100">
              <a:ea typeface="Yu Gothic"/>
              <a:cs typeface="Times New Roman"/>
            </a:endParaRPr>
          </a:p>
          <a:p>
            <a:pPr>
              <a:lnSpc>
                <a:spcPct val="115000"/>
              </a:lnSpc>
              <a:spcAft>
                <a:spcPts val="800"/>
              </a:spcAft>
            </a:pPr>
            <a:r>
              <a:rPr lang="fr-BE" sz="2800" kern="100">
                <a:ea typeface="Yu Gothic"/>
                <a:cs typeface="Times New Roman"/>
              </a:rPr>
              <a:t>
Indiquer </a:t>
            </a:r>
            <a:r>
              <a:rPr lang="fr-BE" sz="2800" b="1" kern="100">
                <a:ea typeface="Yu Gothic"/>
                <a:cs typeface="Times New Roman"/>
              </a:rPr>
              <a:t>ce qui est permis </a:t>
            </a:r>
            <a:r>
              <a:rPr lang="fr-BE" sz="2800" kern="100">
                <a:ea typeface="Yu Gothic"/>
                <a:cs typeface="Times New Roman"/>
              </a:rPr>
              <a:t>et ce qui ne l’est pas
Présenter des instructions </a:t>
            </a:r>
            <a:r>
              <a:rPr lang="fr-BE" sz="2800" b="1" kern="100">
                <a:ea typeface="Yu Gothic"/>
                <a:cs typeface="Times New Roman"/>
              </a:rPr>
              <a:t>claires</a:t>
            </a:r>
            <a:r>
              <a:rPr lang="fr-BE" sz="2800" kern="100">
                <a:ea typeface="Yu Gothic"/>
                <a:cs typeface="Times New Roman"/>
              </a:rPr>
              <a:t> et </a:t>
            </a:r>
            <a:r>
              <a:rPr lang="fr-BE" sz="2800" b="1" kern="100">
                <a:ea typeface="Yu Gothic"/>
                <a:cs typeface="Times New Roman"/>
              </a:rPr>
              <a:t>détaillées</a:t>
            </a:r>
            <a:endParaRPr lang="fr-BE" sz="2800" b="1" kern="100">
              <a:effectLst/>
              <a:ea typeface="Yu Gothic"/>
              <a:cs typeface="Times New Roman"/>
            </a:endParaRPr>
          </a:p>
        </p:txBody>
      </p:sp>
      <p:pic>
        <p:nvPicPr>
          <p:cNvPr id="4" name="Espace réservé du contenu 6">
            <a:extLst>
              <a:ext uri="{FF2B5EF4-FFF2-40B4-BE49-F238E27FC236}">
                <a16:creationId xmlns:a16="http://schemas.microsoft.com/office/drawing/2014/main" id="{3C2D218E-033D-4C57-FBE2-55A19EBB37A3}"/>
              </a:ext>
            </a:extLst>
          </p:cNvPr>
          <p:cNvPicPr>
            <a:picLocks noChangeAspect="1"/>
          </p:cNvPicPr>
          <p:nvPr/>
        </p:nvPicPr>
        <p:blipFill>
          <a:blip r:embed="rId3"/>
          <a:stretch>
            <a:fillRect/>
          </a:stretch>
        </p:blipFill>
        <p:spPr>
          <a:xfrm>
            <a:off x="957994" y="3365442"/>
            <a:ext cx="7137132" cy="9453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Espace réservé du numéro de diapositive 4">
            <a:extLst>
              <a:ext uri="{FF2B5EF4-FFF2-40B4-BE49-F238E27FC236}">
                <a16:creationId xmlns:a16="http://schemas.microsoft.com/office/drawing/2014/main" id="{7ABB0787-C97B-1670-55F0-A1A87A2E624B}"/>
              </a:ext>
            </a:extLst>
          </p:cNvPr>
          <p:cNvSpPr>
            <a:spLocks noGrp="1"/>
          </p:cNvSpPr>
          <p:nvPr>
            <p:ph type="sldNum" sz="quarter" idx="12"/>
          </p:nvPr>
        </p:nvSpPr>
        <p:spPr/>
        <p:txBody>
          <a:bodyPr/>
          <a:lstStyle/>
          <a:p>
            <a:fld id="{BE15108C-154A-4A5A-9C05-91A49A422BA7}" type="slidenum">
              <a:rPr lang="en-US" smtClean="0"/>
              <a:t>35</a:t>
            </a:fld>
            <a:endParaRPr lang="en-US"/>
          </a:p>
        </p:txBody>
      </p:sp>
    </p:spTree>
    <p:extLst>
      <p:ext uri="{BB962C8B-B14F-4D97-AF65-F5344CB8AC3E}">
        <p14:creationId xmlns:p14="http://schemas.microsoft.com/office/powerpoint/2010/main" val="2485133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B9058-47E4-DC0C-3392-F69DCED5D6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A4DE0-B3F2-0D05-59B2-706F6D4D8436}"/>
              </a:ext>
            </a:extLst>
          </p:cNvPr>
          <p:cNvSpPr>
            <a:spLocks noGrp="1"/>
          </p:cNvSpPr>
          <p:nvPr>
            <p:ph type="title"/>
          </p:nvPr>
        </p:nvSpPr>
        <p:spPr/>
        <p:txBody>
          <a:bodyPr>
            <a:normAutofit/>
          </a:bodyPr>
          <a:lstStyle/>
          <a:p>
            <a:pPr algn="ctr"/>
            <a:r>
              <a:rPr lang="fr-BE"/>
              <a:t>Irène </a:t>
            </a:r>
            <a:r>
              <a:rPr lang="fr-BE" err="1"/>
              <a:t>Ingardi</a:t>
            </a:r>
            <a:r>
              <a:rPr lang="fr-BE"/>
              <a:t> (SBS-EM)</a:t>
            </a:r>
            <a:br>
              <a:rPr lang="fr-BE"/>
            </a:br>
            <a:r>
              <a:rPr lang="fr-BE"/>
              <a:t>Cours </a:t>
            </a:r>
            <a:r>
              <a:rPr lang="fr-BE" b="0" i="0" err="1">
                <a:solidFill>
                  <a:srgbClr val="084E91"/>
                </a:solidFill>
                <a:effectLst/>
                <a:latin typeface="Titillium"/>
              </a:rPr>
              <a:t>Managing</a:t>
            </a:r>
            <a:r>
              <a:rPr lang="fr-BE" b="0" i="0">
                <a:solidFill>
                  <a:srgbClr val="084E91"/>
                </a:solidFill>
                <a:effectLst/>
                <a:latin typeface="Titillium"/>
              </a:rPr>
              <a:t> </a:t>
            </a:r>
            <a:r>
              <a:rPr lang="fr-BE" b="0" i="0" err="1">
                <a:solidFill>
                  <a:srgbClr val="084E91"/>
                </a:solidFill>
                <a:effectLst/>
                <a:latin typeface="Titillium"/>
              </a:rPr>
              <a:t>errors</a:t>
            </a:r>
            <a:r>
              <a:rPr lang="fr-BE" b="0" i="0">
                <a:solidFill>
                  <a:srgbClr val="084E91"/>
                </a:solidFill>
                <a:effectLst/>
                <a:latin typeface="Titillium"/>
              </a:rPr>
              <a:t> in organisations</a:t>
            </a:r>
            <a:endParaRPr lang="fr-BE"/>
          </a:p>
        </p:txBody>
      </p:sp>
      <p:pic>
        <p:nvPicPr>
          <p:cNvPr id="5" name="Image 4">
            <a:hlinkClick r:id="rId3"/>
            <a:extLst>
              <a:ext uri="{FF2B5EF4-FFF2-40B4-BE49-F238E27FC236}">
                <a16:creationId xmlns:a16="http://schemas.microsoft.com/office/drawing/2014/main" id="{D8959D5B-39A5-74B9-1BAB-88D73796F9D3}"/>
              </a:ext>
            </a:extLst>
          </p:cNvPr>
          <p:cNvPicPr>
            <a:picLocks noChangeAspect="1"/>
          </p:cNvPicPr>
          <p:nvPr/>
        </p:nvPicPr>
        <p:blipFill>
          <a:blip r:embed="rId4"/>
          <a:stretch>
            <a:fillRect/>
          </a:stretch>
        </p:blipFill>
        <p:spPr>
          <a:xfrm>
            <a:off x="2877360" y="2324315"/>
            <a:ext cx="5416895" cy="4304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Espace réservé du numéro de diapositive 2">
            <a:extLst>
              <a:ext uri="{FF2B5EF4-FFF2-40B4-BE49-F238E27FC236}">
                <a16:creationId xmlns:a16="http://schemas.microsoft.com/office/drawing/2014/main" id="{CE4AD286-39B9-2E2D-7C16-64EF140832AC}"/>
              </a:ext>
            </a:extLst>
          </p:cNvPr>
          <p:cNvSpPr>
            <a:spLocks noGrp="1"/>
          </p:cNvSpPr>
          <p:nvPr>
            <p:ph type="sldNum" sz="quarter" idx="12"/>
          </p:nvPr>
        </p:nvSpPr>
        <p:spPr/>
        <p:txBody>
          <a:bodyPr/>
          <a:lstStyle/>
          <a:p>
            <a:fld id="{BE15108C-154A-4A5A-9C05-91A49A422BA7}" type="slidenum">
              <a:rPr lang="en-US" smtClean="0"/>
              <a:t>36</a:t>
            </a:fld>
            <a:endParaRPr lang="en-US"/>
          </a:p>
        </p:txBody>
      </p:sp>
    </p:spTree>
    <p:extLst>
      <p:ext uri="{BB962C8B-B14F-4D97-AF65-F5344CB8AC3E}">
        <p14:creationId xmlns:p14="http://schemas.microsoft.com/office/powerpoint/2010/main" val="3749814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A2B8E-9A75-3F6A-38B2-1B9D20C2CF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292A38-6EF1-20B8-A369-E0F5B27CED07}"/>
              </a:ext>
            </a:extLst>
          </p:cNvPr>
          <p:cNvSpPr>
            <a:spLocks noGrp="1"/>
          </p:cNvSpPr>
          <p:nvPr>
            <p:ph type="title"/>
          </p:nvPr>
        </p:nvSpPr>
        <p:spPr/>
        <p:txBody>
          <a:bodyPr>
            <a:normAutofit/>
          </a:bodyPr>
          <a:lstStyle/>
          <a:p>
            <a:pPr algn="ctr"/>
            <a:r>
              <a:rPr lang="fr-BE"/>
              <a:t>Irène </a:t>
            </a:r>
            <a:r>
              <a:rPr lang="fr-BE" err="1"/>
              <a:t>Ingardi</a:t>
            </a:r>
            <a:r>
              <a:rPr lang="fr-BE"/>
              <a:t> (SBS-EM)</a:t>
            </a:r>
            <a:br>
              <a:rPr lang="fr-BE"/>
            </a:br>
            <a:r>
              <a:rPr lang="fr-BE"/>
              <a:t>Cours </a:t>
            </a:r>
            <a:r>
              <a:rPr lang="fr-BE" b="0" i="0" err="1">
                <a:solidFill>
                  <a:srgbClr val="084E91"/>
                </a:solidFill>
                <a:effectLst/>
                <a:latin typeface="Titillium"/>
              </a:rPr>
              <a:t>Managing</a:t>
            </a:r>
            <a:r>
              <a:rPr lang="fr-BE" b="0" i="0">
                <a:solidFill>
                  <a:srgbClr val="084E91"/>
                </a:solidFill>
                <a:effectLst/>
                <a:latin typeface="Titillium"/>
              </a:rPr>
              <a:t> </a:t>
            </a:r>
            <a:r>
              <a:rPr lang="fr-BE" b="0" i="0" err="1">
                <a:solidFill>
                  <a:srgbClr val="084E91"/>
                </a:solidFill>
                <a:effectLst/>
                <a:latin typeface="Titillium"/>
              </a:rPr>
              <a:t>errors</a:t>
            </a:r>
            <a:r>
              <a:rPr lang="fr-BE" b="0" i="0">
                <a:solidFill>
                  <a:srgbClr val="084E91"/>
                </a:solidFill>
                <a:effectLst/>
                <a:latin typeface="Titillium"/>
              </a:rPr>
              <a:t> in organisations</a:t>
            </a:r>
            <a:endParaRPr lang="fr-BE"/>
          </a:p>
        </p:txBody>
      </p:sp>
      <p:pic>
        <p:nvPicPr>
          <p:cNvPr id="4" name="Image 3">
            <a:extLst>
              <a:ext uri="{FF2B5EF4-FFF2-40B4-BE49-F238E27FC236}">
                <a16:creationId xmlns:a16="http://schemas.microsoft.com/office/drawing/2014/main" id="{21752605-D6F4-E1C0-9D0B-4A05C8CE413B}"/>
              </a:ext>
            </a:extLst>
          </p:cNvPr>
          <p:cNvPicPr>
            <a:picLocks noChangeAspect="1"/>
          </p:cNvPicPr>
          <p:nvPr/>
        </p:nvPicPr>
        <p:blipFill>
          <a:blip r:embed="rId3"/>
          <a:stretch>
            <a:fillRect/>
          </a:stretch>
        </p:blipFill>
        <p:spPr>
          <a:xfrm>
            <a:off x="2817102" y="2212013"/>
            <a:ext cx="5874316" cy="4410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Espace réservé du numéro de diapositive 2">
            <a:extLst>
              <a:ext uri="{FF2B5EF4-FFF2-40B4-BE49-F238E27FC236}">
                <a16:creationId xmlns:a16="http://schemas.microsoft.com/office/drawing/2014/main" id="{47D09649-6C11-D18B-D7B5-7786A78B7869}"/>
              </a:ext>
            </a:extLst>
          </p:cNvPr>
          <p:cNvSpPr>
            <a:spLocks noGrp="1"/>
          </p:cNvSpPr>
          <p:nvPr>
            <p:ph type="sldNum" sz="quarter" idx="12"/>
          </p:nvPr>
        </p:nvSpPr>
        <p:spPr/>
        <p:txBody>
          <a:bodyPr/>
          <a:lstStyle/>
          <a:p>
            <a:fld id="{BE15108C-154A-4A5A-9C05-91A49A422BA7}" type="slidenum">
              <a:rPr lang="en-US" smtClean="0"/>
              <a:t>37</a:t>
            </a:fld>
            <a:endParaRPr lang="en-US"/>
          </a:p>
        </p:txBody>
      </p:sp>
    </p:spTree>
    <p:extLst>
      <p:ext uri="{BB962C8B-B14F-4D97-AF65-F5344CB8AC3E}">
        <p14:creationId xmlns:p14="http://schemas.microsoft.com/office/powerpoint/2010/main" val="2886570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DCFC-FC2E-A3CB-C543-56C1EA1445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571785-EC5C-73AF-5584-EBEA12EF9D42}"/>
              </a:ext>
            </a:extLst>
          </p:cNvPr>
          <p:cNvSpPr>
            <a:spLocks noGrp="1"/>
          </p:cNvSpPr>
          <p:nvPr>
            <p:ph type="title"/>
          </p:nvPr>
        </p:nvSpPr>
        <p:spPr/>
        <p:txBody>
          <a:bodyPr>
            <a:normAutofit/>
          </a:bodyPr>
          <a:lstStyle/>
          <a:p>
            <a:pPr algn="ctr"/>
            <a:r>
              <a:rPr lang="fr-BE"/>
              <a:t>Irène </a:t>
            </a:r>
            <a:r>
              <a:rPr lang="fr-BE" err="1"/>
              <a:t>Ingardi</a:t>
            </a:r>
            <a:r>
              <a:rPr lang="fr-BE"/>
              <a:t> (SBS-EM)</a:t>
            </a:r>
            <a:br>
              <a:rPr lang="fr-BE"/>
            </a:br>
            <a:r>
              <a:rPr lang="fr-BE"/>
              <a:t>Cours </a:t>
            </a:r>
            <a:r>
              <a:rPr lang="fr-BE" b="0" i="0" err="1">
                <a:solidFill>
                  <a:srgbClr val="084E91"/>
                </a:solidFill>
                <a:effectLst/>
                <a:latin typeface="Titillium"/>
              </a:rPr>
              <a:t>Managing</a:t>
            </a:r>
            <a:r>
              <a:rPr lang="fr-BE" b="0" i="0">
                <a:solidFill>
                  <a:srgbClr val="084E91"/>
                </a:solidFill>
                <a:effectLst/>
                <a:latin typeface="Titillium"/>
              </a:rPr>
              <a:t> </a:t>
            </a:r>
            <a:r>
              <a:rPr lang="fr-BE" b="0" i="0" err="1">
                <a:solidFill>
                  <a:srgbClr val="084E91"/>
                </a:solidFill>
                <a:effectLst/>
                <a:latin typeface="Titillium"/>
              </a:rPr>
              <a:t>errors</a:t>
            </a:r>
            <a:r>
              <a:rPr lang="fr-BE" b="0" i="0">
                <a:solidFill>
                  <a:srgbClr val="084E91"/>
                </a:solidFill>
                <a:effectLst/>
                <a:latin typeface="Titillium"/>
              </a:rPr>
              <a:t> in organisations</a:t>
            </a:r>
            <a:endParaRPr lang="fr-BE"/>
          </a:p>
        </p:txBody>
      </p:sp>
      <p:pic>
        <p:nvPicPr>
          <p:cNvPr id="5" name="Image 4">
            <a:extLst>
              <a:ext uri="{FF2B5EF4-FFF2-40B4-BE49-F238E27FC236}">
                <a16:creationId xmlns:a16="http://schemas.microsoft.com/office/drawing/2014/main" id="{0D392BEB-1F8F-DCD6-0ABA-EBB81E0C6623}"/>
              </a:ext>
            </a:extLst>
          </p:cNvPr>
          <p:cNvPicPr>
            <a:picLocks noChangeAspect="1"/>
          </p:cNvPicPr>
          <p:nvPr/>
        </p:nvPicPr>
        <p:blipFill>
          <a:blip r:embed="rId3"/>
          <a:stretch>
            <a:fillRect/>
          </a:stretch>
        </p:blipFill>
        <p:spPr>
          <a:xfrm>
            <a:off x="3113072" y="2306472"/>
            <a:ext cx="5418487" cy="44423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Espace réservé du numéro de diapositive 2">
            <a:extLst>
              <a:ext uri="{FF2B5EF4-FFF2-40B4-BE49-F238E27FC236}">
                <a16:creationId xmlns:a16="http://schemas.microsoft.com/office/drawing/2014/main" id="{7FA42C0B-0C5D-916F-9C9F-72AD4D6DC55D}"/>
              </a:ext>
            </a:extLst>
          </p:cNvPr>
          <p:cNvSpPr>
            <a:spLocks noGrp="1"/>
          </p:cNvSpPr>
          <p:nvPr>
            <p:ph type="sldNum" sz="quarter" idx="12"/>
          </p:nvPr>
        </p:nvSpPr>
        <p:spPr/>
        <p:txBody>
          <a:bodyPr/>
          <a:lstStyle/>
          <a:p>
            <a:fld id="{BE15108C-154A-4A5A-9C05-91A49A422BA7}" type="slidenum">
              <a:rPr lang="en-US" smtClean="0"/>
              <a:t>38</a:t>
            </a:fld>
            <a:endParaRPr lang="en-US"/>
          </a:p>
        </p:txBody>
      </p:sp>
    </p:spTree>
    <p:extLst>
      <p:ext uri="{BB962C8B-B14F-4D97-AF65-F5344CB8AC3E}">
        <p14:creationId xmlns:p14="http://schemas.microsoft.com/office/powerpoint/2010/main" val="3760244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3FEA-7CF0-3221-ACE7-48CAC8ADA0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B54ABD-56B6-0694-DAF9-678FE57EB9A9}"/>
              </a:ext>
            </a:extLst>
          </p:cNvPr>
          <p:cNvSpPr>
            <a:spLocks noGrp="1"/>
          </p:cNvSpPr>
          <p:nvPr>
            <p:ph type="title"/>
          </p:nvPr>
        </p:nvSpPr>
        <p:spPr/>
        <p:txBody>
          <a:bodyPr>
            <a:normAutofit/>
          </a:bodyPr>
          <a:lstStyle/>
          <a:p>
            <a:pPr algn="ctr"/>
            <a:r>
              <a:rPr lang="fr-BE"/>
              <a:t>Irène </a:t>
            </a:r>
            <a:r>
              <a:rPr lang="fr-BE" err="1"/>
              <a:t>Ingardi</a:t>
            </a:r>
            <a:r>
              <a:rPr lang="fr-BE"/>
              <a:t> (SBS-EM)</a:t>
            </a:r>
            <a:br>
              <a:rPr lang="fr-BE"/>
            </a:br>
            <a:r>
              <a:rPr lang="fr-BE"/>
              <a:t>Cours </a:t>
            </a:r>
            <a:r>
              <a:rPr lang="fr-BE" b="0" i="0" err="1">
                <a:solidFill>
                  <a:srgbClr val="084E91"/>
                </a:solidFill>
                <a:effectLst/>
                <a:latin typeface="Titillium"/>
              </a:rPr>
              <a:t>Managing</a:t>
            </a:r>
            <a:r>
              <a:rPr lang="fr-BE" b="0" i="0">
                <a:solidFill>
                  <a:srgbClr val="084E91"/>
                </a:solidFill>
                <a:effectLst/>
                <a:latin typeface="Titillium"/>
              </a:rPr>
              <a:t> </a:t>
            </a:r>
            <a:r>
              <a:rPr lang="fr-BE" b="0" i="0" err="1">
                <a:solidFill>
                  <a:srgbClr val="084E91"/>
                </a:solidFill>
                <a:effectLst/>
                <a:latin typeface="Titillium"/>
              </a:rPr>
              <a:t>errors</a:t>
            </a:r>
            <a:r>
              <a:rPr lang="fr-BE" b="0" i="0">
                <a:solidFill>
                  <a:srgbClr val="084E91"/>
                </a:solidFill>
                <a:effectLst/>
                <a:latin typeface="Titillium"/>
              </a:rPr>
              <a:t> in organisations</a:t>
            </a:r>
            <a:endParaRPr lang="fr-BE"/>
          </a:p>
        </p:txBody>
      </p:sp>
      <p:pic>
        <p:nvPicPr>
          <p:cNvPr id="4" name="Image 3">
            <a:extLst>
              <a:ext uri="{FF2B5EF4-FFF2-40B4-BE49-F238E27FC236}">
                <a16:creationId xmlns:a16="http://schemas.microsoft.com/office/drawing/2014/main" id="{426E7131-CC6B-86F7-9184-E409C8E1A0DA}"/>
              </a:ext>
            </a:extLst>
          </p:cNvPr>
          <p:cNvPicPr>
            <a:picLocks noChangeAspect="1"/>
          </p:cNvPicPr>
          <p:nvPr/>
        </p:nvPicPr>
        <p:blipFill>
          <a:blip r:embed="rId3"/>
          <a:stretch>
            <a:fillRect/>
          </a:stretch>
        </p:blipFill>
        <p:spPr>
          <a:xfrm>
            <a:off x="3292860" y="2239432"/>
            <a:ext cx="5606280" cy="45420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Espace réservé du numéro de diapositive 2">
            <a:extLst>
              <a:ext uri="{FF2B5EF4-FFF2-40B4-BE49-F238E27FC236}">
                <a16:creationId xmlns:a16="http://schemas.microsoft.com/office/drawing/2014/main" id="{A7DBC6A7-E9AE-D5F5-A1DC-E4E4890CD2F5}"/>
              </a:ext>
            </a:extLst>
          </p:cNvPr>
          <p:cNvSpPr>
            <a:spLocks noGrp="1"/>
          </p:cNvSpPr>
          <p:nvPr>
            <p:ph type="sldNum" sz="quarter" idx="12"/>
          </p:nvPr>
        </p:nvSpPr>
        <p:spPr/>
        <p:txBody>
          <a:bodyPr/>
          <a:lstStyle/>
          <a:p>
            <a:fld id="{BE15108C-154A-4A5A-9C05-91A49A422BA7}" type="slidenum">
              <a:rPr lang="en-US" smtClean="0"/>
              <a:t>39</a:t>
            </a:fld>
            <a:endParaRPr lang="en-US"/>
          </a:p>
        </p:txBody>
      </p:sp>
    </p:spTree>
    <p:extLst>
      <p:ext uri="{BB962C8B-B14F-4D97-AF65-F5344CB8AC3E}">
        <p14:creationId xmlns:p14="http://schemas.microsoft.com/office/powerpoint/2010/main" val="1298641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55E8D-CBB1-C0AB-F303-0ED3CB61AE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C28932-79FC-8912-F500-F7C096CDBB59}"/>
              </a:ext>
            </a:extLst>
          </p:cNvPr>
          <p:cNvSpPr>
            <a:spLocks noGrp="1"/>
          </p:cNvSpPr>
          <p:nvPr>
            <p:ph type="title"/>
          </p:nvPr>
        </p:nvSpPr>
        <p:spPr/>
        <p:txBody>
          <a:bodyPr>
            <a:normAutofit/>
          </a:bodyPr>
          <a:lstStyle/>
          <a:p>
            <a:pPr algn="ctr"/>
            <a:r>
              <a:rPr lang="fr-BE"/>
              <a:t>Irène </a:t>
            </a:r>
            <a:r>
              <a:rPr lang="fr-BE" err="1"/>
              <a:t>Ingardi</a:t>
            </a:r>
            <a:r>
              <a:rPr lang="fr-BE"/>
              <a:t> (SBS-EM)</a:t>
            </a:r>
            <a:br>
              <a:rPr lang="fr-BE"/>
            </a:br>
            <a:r>
              <a:rPr lang="fr-BE"/>
              <a:t>Cours </a:t>
            </a:r>
            <a:r>
              <a:rPr lang="fr-BE" b="0" i="0" err="1">
                <a:solidFill>
                  <a:srgbClr val="084E91"/>
                </a:solidFill>
                <a:effectLst/>
                <a:latin typeface="Titillium"/>
              </a:rPr>
              <a:t>Managing</a:t>
            </a:r>
            <a:r>
              <a:rPr lang="fr-BE" b="0" i="0">
                <a:solidFill>
                  <a:srgbClr val="084E91"/>
                </a:solidFill>
                <a:effectLst/>
                <a:latin typeface="Titillium"/>
              </a:rPr>
              <a:t> </a:t>
            </a:r>
            <a:r>
              <a:rPr lang="fr-BE" b="0" i="0" err="1">
                <a:solidFill>
                  <a:srgbClr val="084E91"/>
                </a:solidFill>
                <a:effectLst/>
                <a:latin typeface="Titillium"/>
              </a:rPr>
              <a:t>errors</a:t>
            </a:r>
            <a:r>
              <a:rPr lang="fr-BE" b="0" i="0">
                <a:solidFill>
                  <a:srgbClr val="084E91"/>
                </a:solidFill>
                <a:effectLst/>
                <a:latin typeface="Titillium"/>
              </a:rPr>
              <a:t> in organisations</a:t>
            </a:r>
            <a:endParaRPr lang="fr-BE"/>
          </a:p>
        </p:txBody>
      </p:sp>
      <p:pic>
        <p:nvPicPr>
          <p:cNvPr id="5" name="Image 4">
            <a:extLst>
              <a:ext uri="{FF2B5EF4-FFF2-40B4-BE49-F238E27FC236}">
                <a16:creationId xmlns:a16="http://schemas.microsoft.com/office/drawing/2014/main" id="{0466DD06-4358-2808-8EDC-C57D620A03A9}"/>
              </a:ext>
            </a:extLst>
          </p:cNvPr>
          <p:cNvPicPr>
            <a:picLocks noChangeAspect="1"/>
          </p:cNvPicPr>
          <p:nvPr/>
        </p:nvPicPr>
        <p:blipFill>
          <a:blip r:embed="rId3"/>
          <a:stretch>
            <a:fillRect/>
          </a:stretch>
        </p:blipFill>
        <p:spPr>
          <a:xfrm>
            <a:off x="3202198" y="2168414"/>
            <a:ext cx="5787604" cy="4566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Espace réservé du numéro de diapositive 2">
            <a:extLst>
              <a:ext uri="{FF2B5EF4-FFF2-40B4-BE49-F238E27FC236}">
                <a16:creationId xmlns:a16="http://schemas.microsoft.com/office/drawing/2014/main" id="{0FEDFF3A-60A0-F49A-2DE8-E7862B907623}"/>
              </a:ext>
            </a:extLst>
          </p:cNvPr>
          <p:cNvSpPr>
            <a:spLocks noGrp="1"/>
          </p:cNvSpPr>
          <p:nvPr>
            <p:ph type="sldNum" sz="quarter" idx="12"/>
          </p:nvPr>
        </p:nvSpPr>
        <p:spPr/>
        <p:txBody>
          <a:bodyPr/>
          <a:lstStyle/>
          <a:p>
            <a:fld id="{BE15108C-154A-4A5A-9C05-91A49A422BA7}" type="slidenum">
              <a:rPr lang="en-US" smtClean="0"/>
              <a:t>40</a:t>
            </a:fld>
            <a:endParaRPr lang="en-US"/>
          </a:p>
        </p:txBody>
      </p:sp>
    </p:spTree>
    <p:extLst>
      <p:ext uri="{BB962C8B-B14F-4D97-AF65-F5344CB8AC3E}">
        <p14:creationId xmlns:p14="http://schemas.microsoft.com/office/powerpoint/2010/main" val="805154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ED48AD-2641-D42E-D7EF-73BB4DB07E03}"/>
              </a:ext>
            </a:extLst>
          </p:cNvPr>
          <p:cNvSpPr>
            <a:spLocks noGrp="1"/>
          </p:cNvSpPr>
          <p:nvPr>
            <p:ph type="title"/>
          </p:nvPr>
        </p:nvSpPr>
        <p:spPr>
          <a:xfrm>
            <a:off x="602588" y="1217564"/>
            <a:ext cx="10325000" cy="1442463"/>
          </a:xfrm>
        </p:spPr>
        <p:txBody>
          <a:bodyPr>
            <a:normAutofit fontScale="90000"/>
          </a:bodyPr>
          <a:lstStyle/>
          <a:p>
            <a:r>
              <a:rPr lang="fr-BE"/>
              <a:t>Comment</a:t>
            </a:r>
            <a:br>
              <a:rPr lang="fr-BE"/>
            </a:br>
            <a:r>
              <a:rPr lang="fr-BE"/>
              <a:t>citer l’IA ?</a:t>
            </a:r>
            <a:br>
              <a:rPr lang="fr-BE"/>
            </a:br>
            <a:r>
              <a:rPr lang="fr-BE"/>
              <a:t>- exemples</a:t>
            </a:r>
          </a:p>
        </p:txBody>
      </p:sp>
      <p:sp>
        <p:nvSpPr>
          <p:cNvPr id="7" name="Espace réservé du contenu 6">
            <a:extLst>
              <a:ext uri="{FF2B5EF4-FFF2-40B4-BE49-F238E27FC236}">
                <a16:creationId xmlns:a16="http://schemas.microsoft.com/office/drawing/2014/main" id="{C0459FBA-BFE4-01AF-3AB5-531541D4E50A}"/>
              </a:ext>
            </a:extLst>
          </p:cNvPr>
          <p:cNvSpPr>
            <a:spLocks noGrp="1"/>
          </p:cNvSpPr>
          <p:nvPr>
            <p:ph idx="1"/>
          </p:nvPr>
        </p:nvSpPr>
        <p:spPr>
          <a:xfrm>
            <a:off x="3783862" y="945992"/>
            <a:ext cx="7611976" cy="4966016"/>
          </a:xfrm>
        </p:spPr>
        <p:txBody>
          <a:bodyPr>
            <a:normAutofit fontScale="92500"/>
          </a:bodyPr>
          <a:lstStyle/>
          <a:p>
            <a:pPr marL="0" indent="0" algn="l">
              <a:buNone/>
            </a:pPr>
            <a:endParaRPr lang="fr-BE" sz="1800" b="1" i="0">
              <a:solidFill>
                <a:srgbClr val="242424"/>
              </a:solidFill>
              <a:effectLst/>
              <a:latin typeface="Aptos" panose="020B0004020202020204" pitchFamily="34" charset="0"/>
            </a:endParaRPr>
          </a:p>
          <a:p>
            <a:pPr marL="0" indent="0" algn="l">
              <a:buNone/>
            </a:pPr>
            <a:r>
              <a:rPr lang="fr-BE" sz="1800" b="0" i="0">
                <a:solidFill>
                  <a:srgbClr val="242424"/>
                </a:solidFill>
                <a:effectLst/>
                <a:latin typeface="Aptos" panose="020B0004020202020204" pitchFamily="34" charset="0"/>
              </a:rPr>
              <a:t>On peut suivre le schéma suivant, inspiré du style APA, pour renseigner les productions faites par une Intelligence Artificielle, comme par exemple </a:t>
            </a:r>
            <a:r>
              <a:rPr lang="fr-BE" sz="1800" b="0" i="0" err="1">
                <a:solidFill>
                  <a:srgbClr val="242424"/>
                </a:solidFill>
                <a:effectLst/>
                <a:latin typeface="Aptos" panose="020B0004020202020204" pitchFamily="34" charset="0"/>
              </a:rPr>
              <a:t>ChatGPT</a:t>
            </a:r>
            <a:r>
              <a:rPr lang="fr-BE" sz="1800" b="0" i="0">
                <a:solidFill>
                  <a:srgbClr val="242424"/>
                </a:solidFill>
                <a:effectLst/>
                <a:latin typeface="Aptos" panose="020B0004020202020204" pitchFamily="34" charset="0"/>
              </a:rPr>
              <a:t>. Certains systèmes de référencement demandent de renseigner le type d'intelligence artificielle utilisé (à indiquer juste après le prompt/question que vous avez </a:t>
            </a:r>
            <a:r>
              <a:rPr lang="fr-BE" sz="1800" b="0" i="0" err="1">
                <a:solidFill>
                  <a:srgbClr val="242424"/>
                </a:solidFill>
                <a:effectLst/>
                <a:latin typeface="Aptos" panose="020B0004020202020204" pitchFamily="34" charset="0"/>
              </a:rPr>
              <a:t>lancé.e</a:t>
            </a:r>
            <a:r>
              <a:rPr lang="fr-BE" sz="1800" b="0" i="0">
                <a:solidFill>
                  <a:srgbClr val="242424"/>
                </a:solidFill>
                <a:effectLst/>
                <a:latin typeface="Aptos" panose="020B0004020202020204" pitchFamily="34" charset="0"/>
              </a:rPr>
              <a:t>).</a:t>
            </a:r>
          </a:p>
          <a:p>
            <a:pPr marL="0" indent="0" algn="l">
              <a:buNone/>
            </a:pPr>
            <a:r>
              <a:rPr lang="fr-BE" sz="1800" b="1" i="0">
                <a:solidFill>
                  <a:srgbClr val="242424"/>
                </a:solidFill>
                <a:effectLst/>
                <a:latin typeface="Aptos" panose="020B0004020202020204" pitchFamily="34" charset="0"/>
              </a:rPr>
              <a:t>Nom du producteur de l'Intelligence Artificielle. (Année de consultation). </a:t>
            </a:r>
            <a:r>
              <a:rPr lang="fr-BE" sz="1800" b="1" i="1">
                <a:solidFill>
                  <a:srgbClr val="242424"/>
                </a:solidFill>
                <a:effectLst/>
                <a:latin typeface="Aptos" panose="020B0004020202020204" pitchFamily="34" charset="0"/>
              </a:rPr>
              <a:t>Nom de l'Intelligence Artificielle</a:t>
            </a:r>
            <a:r>
              <a:rPr lang="fr-BE" sz="1800" b="1" i="0">
                <a:solidFill>
                  <a:srgbClr val="242424"/>
                </a:solidFill>
                <a:effectLst/>
                <a:latin typeface="Aptos" panose="020B0004020202020204" pitchFamily="34" charset="0"/>
              </a:rPr>
              <a:t> (date de consultation). [prompt/question </a:t>
            </a:r>
            <a:r>
              <a:rPr lang="fr-BE" sz="1800" b="1" i="0" err="1">
                <a:solidFill>
                  <a:srgbClr val="242424"/>
                </a:solidFill>
                <a:effectLst/>
                <a:latin typeface="Aptos" panose="020B0004020202020204" pitchFamily="34" charset="0"/>
              </a:rPr>
              <a:t>utilisé.e</a:t>
            </a:r>
            <a:r>
              <a:rPr lang="fr-BE" sz="1800" b="1" i="0">
                <a:solidFill>
                  <a:srgbClr val="242424"/>
                </a:solidFill>
                <a:effectLst/>
                <a:latin typeface="Aptos" panose="020B0004020202020204" pitchFamily="34" charset="0"/>
              </a:rPr>
              <a:t>]. Disponible sur Internet à l’adresse : https://…</a:t>
            </a:r>
            <a:endParaRPr lang="fr-BE" sz="1800" b="0" i="0">
              <a:solidFill>
                <a:srgbClr val="242424"/>
              </a:solidFill>
              <a:effectLst/>
              <a:latin typeface="Aptos" panose="020B0004020202020204" pitchFamily="34" charset="0"/>
            </a:endParaRPr>
          </a:p>
          <a:p>
            <a:pPr marL="0" indent="0" algn="l">
              <a:buNone/>
            </a:pPr>
            <a:r>
              <a:rPr lang="fr-BE" sz="1800" b="0" i="0" u="sng">
                <a:solidFill>
                  <a:srgbClr val="242424"/>
                </a:solidFill>
                <a:effectLst/>
                <a:latin typeface="Aptos" panose="020B0004020202020204" pitchFamily="34" charset="0"/>
              </a:rPr>
              <a:t>Exemple</a:t>
            </a:r>
            <a:r>
              <a:rPr lang="fr-BE" sz="1800" b="0" i="0">
                <a:solidFill>
                  <a:srgbClr val="242424"/>
                </a:solidFill>
                <a:effectLst/>
                <a:latin typeface="Aptos" panose="020B0004020202020204" pitchFamily="34" charset="0"/>
              </a:rPr>
              <a:t> :</a:t>
            </a:r>
          </a:p>
          <a:p>
            <a:pPr marL="0" indent="0" algn="l">
              <a:buNone/>
            </a:pPr>
            <a:r>
              <a:rPr lang="fr-BE" sz="1800" b="0" i="0">
                <a:solidFill>
                  <a:srgbClr val="242424"/>
                </a:solidFill>
                <a:effectLst/>
                <a:latin typeface="Aptos" panose="020B0004020202020204" pitchFamily="34" charset="0"/>
              </a:rPr>
              <a:t>Open AI. (2024). </a:t>
            </a:r>
            <a:r>
              <a:rPr lang="fr-BE" sz="1800" b="0" i="1" err="1">
                <a:solidFill>
                  <a:srgbClr val="242424"/>
                </a:solidFill>
                <a:effectLst/>
                <a:latin typeface="Aptos" panose="020B0004020202020204" pitchFamily="34" charset="0"/>
              </a:rPr>
              <a:t>ChatGPT</a:t>
            </a:r>
            <a:r>
              <a:rPr lang="fr-BE" sz="1800" b="0" i="0">
                <a:solidFill>
                  <a:srgbClr val="242424"/>
                </a:solidFill>
                <a:effectLst/>
                <a:latin typeface="Aptos" panose="020B0004020202020204" pitchFamily="34" charset="0"/>
              </a:rPr>
              <a:t> (04 juillet 2024). [Trouve moi un exemple de référence de </a:t>
            </a:r>
            <a:r>
              <a:rPr lang="fr-BE" sz="1800" b="0" i="0" err="1">
                <a:solidFill>
                  <a:srgbClr val="242424"/>
                </a:solidFill>
                <a:effectLst/>
                <a:latin typeface="Aptos" panose="020B0004020202020204" pitchFamily="34" charset="0"/>
              </a:rPr>
              <a:t>ChatGPT</a:t>
            </a:r>
            <a:r>
              <a:rPr lang="fr-BE" sz="1800" b="0" i="0">
                <a:solidFill>
                  <a:srgbClr val="242424"/>
                </a:solidFill>
                <a:effectLst/>
                <a:latin typeface="Aptos" panose="020B0004020202020204" pitchFamily="34" charset="0"/>
              </a:rPr>
              <a:t>]. Disponible sur Internet à l’adresse : </a:t>
            </a:r>
            <a:r>
              <a:rPr lang="fr-BE" sz="1800" b="0" i="0" u="sng">
                <a:solidFill>
                  <a:srgbClr val="0000FF"/>
                </a:solidFill>
                <a:effectLst/>
                <a:latin typeface="Aptos" panose="020B0004020202020204" pitchFamily="34" charset="0"/>
                <a:hlinkClick r:id="rId2"/>
              </a:rPr>
              <a:t>https://www.exemple.be</a:t>
            </a:r>
            <a:endParaRPr lang="fr-BE" sz="1800" b="0" i="0">
              <a:solidFill>
                <a:srgbClr val="242424"/>
              </a:solidFill>
              <a:effectLst/>
              <a:latin typeface="Aptos" panose="020B0004020202020204" pitchFamily="34" charset="0"/>
            </a:endParaRPr>
          </a:p>
          <a:p>
            <a:pPr marL="0" indent="0" algn="l">
              <a:buNone/>
            </a:pPr>
            <a:r>
              <a:rPr lang="fr-BE" sz="1800" b="0" i="0">
                <a:solidFill>
                  <a:srgbClr val="242424"/>
                </a:solidFill>
                <a:effectLst/>
                <a:latin typeface="Aptos" panose="020B0004020202020204" pitchFamily="34" charset="0"/>
              </a:rPr>
              <a:t> </a:t>
            </a:r>
          </a:p>
          <a:p>
            <a:pPr marL="0" indent="0" algn="l">
              <a:buNone/>
            </a:pPr>
            <a:r>
              <a:rPr lang="fr-BE" sz="1800">
                <a:solidFill>
                  <a:srgbClr val="242424"/>
                </a:solidFill>
                <a:latin typeface="Aptos" panose="020B0004020202020204" pitchFamily="34" charset="0"/>
              </a:rPr>
              <a:t>Source : </a:t>
            </a:r>
            <a:r>
              <a:rPr lang="fr-BE" sz="1800">
                <a:solidFill>
                  <a:srgbClr val="242424"/>
                </a:solidFill>
                <a:latin typeface="Aptos" panose="020B0004020202020204" pitchFamily="34" charset="0"/>
                <a:hlinkClick r:id="rId3"/>
              </a:rPr>
              <a:t>What’s Up Doc</a:t>
            </a:r>
            <a:endParaRPr lang="fr-BE" sz="1800" b="0" i="0">
              <a:solidFill>
                <a:srgbClr val="242424"/>
              </a:solidFill>
              <a:effectLst/>
              <a:latin typeface="Aptos" panose="020B0004020202020204" pitchFamily="34" charset="0"/>
            </a:endParaRPr>
          </a:p>
          <a:p>
            <a:endParaRPr lang="fr-BE"/>
          </a:p>
        </p:txBody>
      </p:sp>
      <p:sp>
        <p:nvSpPr>
          <p:cNvPr id="3" name="Espace réservé du numéro de diapositive 2">
            <a:extLst>
              <a:ext uri="{FF2B5EF4-FFF2-40B4-BE49-F238E27FC236}">
                <a16:creationId xmlns:a16="http://schemas.microsoft.com/office/drawing/2014/main" id="{5EC452F8-5647-7E4A-3B21-15FB3ABB0C74}"/>
              </a:ext>
            </a:extLst>
          </p:cNvPr>
          <p:cNvSpPr>
            <a:spLocks noGrp="1"/>
          </p:cNvSpPr>
          <p:nvPr>
            <p:ph type="sldNum" sz="quarter" idx="12"/>
          </p:nvPr>
        </p:nvSpPr>
        <p:spPr/>
        <p:txBody>
          <a:bodyPr/>
          <a:lstStyle/>
          <a:p>
            <a:fld id="{BE15108C-154A-4A5A-9C05-91A49A422BA7}" type="slidenum">
              <a:rPr lang="en-US" smtClean="0"/>
              <a:t>41</a:t>
            </a:fld>
            <a:endParaRPr lang="en-US"/>
          </a:p>
        </p:txBody>
      </p:sp>
    </p:spTree>
    <p:extLst>
      <p:ext uri="{BB962C8B-B14F-4D97-AF65-F5344CB8AC3E}">
        <p14:creationId xmlns:p14="http://schemas.microsoft.com/office/powerpoint/2010/main" val="2068943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3CCF04-2906-F28C-270F-D8A4B51CA912}"/>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FD1FEA2-AFB3-4160-AD46-30A807296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4" name="Group 13">
            <a:extLst>
              <a:ext uri="{FF2B5EF4-FFF2-40B4-BE49-F238E27FC236}">
                <a16:creationId xmlns:a16="http://schemas.microsoft.com/office/drawing/2014/main" id="{514AF8D4-8E5C-4E3A-999F-1FE86654EE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 name="Straight Connector 14">
              <a:extLst>
                <a:ext uri="{FF2B5EF4-FFF2-40B4-BE49-F238E27FC236}">
                  <a16:creationId xmlns:a16="http://schemas.microsoft.com/office/drawing/2014/main" id="{AA8BE230-DCEC-4180-B5D3-EA65C4A343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034248-80AA-4C75-A898-0CBAF23E74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27431FC-0100-44D0-999E-3EF9B361E1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1491DF-0796-4A80-B724-6CAAD85E57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3FFC75-C94A-4427-85D1-26F0028AC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F1554D-792C-4554-B623-F99A47B1B2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6371075-9273-4FF4-A45B-606B943060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844A38F-298C-477B-8764-0A32E50DD6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F78CA47-3A09-4651-B57D-690F14C78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CB69771-B806-4E29-834E-E0BBE273B8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27EE3C0-1B82-43F3-AF55-5D1D6FBF47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1898DA7-BA6E-4B4C-8139-596D59F482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121E84-2FAA-4948-B3B3-F1FE69ED87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1C2C1AC-3864-47AA-B22A-D350A3A04E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DFADCA4-3AD3-4D6C-81B7-259F203594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D515CD-A4F0-4B0A-B6BB-11A2774FBB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B97DD1-8D17-426C-BC2A-B34FE5836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5865967-B063-41EC-85BC-A5CF90367E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BC63DB2-5B99-42B5-9B7F-826B0BD876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6B694AB-9FC1-4857-A6CD-1FEC6D183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2AE103-97D9-407D-BCE0-9FA475661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30AC9FC-9BF1-4F78-B0F9-4E024D0C6D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C77E885-6F2C-4E94-88DF-7E6BEF98AC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62840B5-21D6-4B05-802E-549F1A92A1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B21055F-E4D5-474F-B6C7-C44BC1244B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C49B031-FD8F-422C-AA54-9FB482600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AF843B0-2A4F-4989-8B91-BDB7FECE7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0BC5B75-FAF9-427D-BD65-D37C1BF973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0BFA052-2C6E-4F70-BF95-50DAC0649E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DD7C7F8-6562-470D-B38E-21F56B2AB2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6C7B2A1-F80D-4F4A-88E1-5FFB02B70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67842FE6-D719-66BF-3670-88F7F3359F4B}"/>
              </a:ext>
            </a:extLst>
          </p:cNvPr>
          <p:cNvSpPr>
            <a:spLocks noGrp="1"/>
          </p:cNvSpPr>
          <p:nvPr>
            <p:ph type="title"/>
          </p:nvPr>
        </p:nvSpPr>
        <p:spPr>
          <a:xfrm>
            <a:off x="470852" y="-107780"/>
            <a:ext cx="10325000" cy="1387118"/>
          </a:xfrm>
        </p:spPr>
        <p:txBody>
          <a:bodyPr>
            <a:normAutofit/>
          </a:bodyPr>
          <a:lstStyle/>
          <a:p>
            <a:r>
              <a:rPr lang="fr-BE"/>
              <a:t>Déclaration d’utilisation de l’IA </a:t>
            </a:r>
          </a:p>
        </p:txBody>
      </p:sp>
      <p:sp>
        <p:nvSpPr>
          <p:cNvPr id="47" name="Right Triangle 46">
            <a:extLst>
              <a:ext uri="{FF2B5EF4-FFF2-40B4-BE49-F238E27FC236}">
                <a16:creationId xmlns:a16="http://schemas.microsoft.com/office/drawing/2014/main" id="{9AA2BC59-928B-43C3-B9E7-D77D4F3EE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95947" y="151620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Espace réservé du contenu 6">
            <a:extLst>
              <a:ext uri="{FF2B5EF4-FFF2-40B4-BE49-F238E27FC236}">
                <a16:creationId xmlns:a16="http://schemas.microsoft.com/office/drawing/2014/main" id="{F167D0F2-A3D2-0E52-1B40-F19BAF87296E}"/>
              </a:ext>
            </a:extLst>
          </p:cNvPr>
          <p:cNvSpPr>
            <a:spLocks noGrp="1"/>
          </p:cNvSpPr>
          <p:nvPr>
            <p:ph idx="1"/>
          </p:nvPr>
        </p:nvSpPr>
        <p:spPr>
          <a:xfrm>
            <a:off x="1674472" y="2202195"/>
            <a:ext cx="8817702" cy="3836833"/>
          </a:xfrm>
        </p:spPr>
        <p:txBody>
          <a:bodyPr>
            <a:normAutofit/>
          </a:bodyPr>
          <a:lstStyle/>
          <a:p>
            <a:pPr marL="0" indent="0">
              <a:buNone/>
            </a:pPr>
            <a:r>
              <a:rPr lang="fr-BE" sz="2400" i="1" kern="100">
                <a:effectLst/>
                <a:latin typeface="Aptos" panose="020B0004020202020204" pitchFamily="34" charset="0"/>
                <a:ea typeface="Yu Gothic" panose="020B0400000000000000" pitchFamily="34" charset="-128"/>
                <a:cs typeface="Times New Roman" panose="02020603050405020304" pitchFamily="18" charset="0"/>
              </a:rPr>
              <a:t>Je, [Nom de l'étudiant(e)], certifie avoir utilisé des technologies d'IA génératives pour rédiger ce travail. J'atteste que cette utilisation a été effectuée conformément aux directives académiques et éthiques en vigueur. Après avoir utilisé ces outils et services, j'ai révisé et édité le contenu généré. J'assume l'entière responsabilité de cette publication. Les détails des outils d'IA utilisés, leur utilisation spécifique et les sections du travail concernées sont présentés dans le tableau ci-dessous.</a:t>
            </a:r>
          </a:p>
          <a:p>
            <a:endParaRPr lang="fr-BE"/>
          </a:p>
        </p:txBody>
      </p:sp>
      <p:sp>
        <p:nvSpPr>
          <p:cNvPr id="3" name="Espace réservé du numéro de diapositive 2">
            <a:extLst>
              <a:ext uri="{FF2B5EF4-FFF2-40B4-BE49-F238E27FC236}">
                <a16:creationId xmlns:a16="http://schemas.microsoft.com/office/drawing/2014/main" id="{9FC40454-D12B-CD5C-43CE-1F5AC3ABAA08}"/>
              </a:ext>
            </a:extLst>
          </p:cNvPr>
          <p:cNvSpPr>
            <a:spLocks noGrp="1"/>
          </p:cNvSpPr>
          <p:nvPr>
            <p:ph type="sldNum" sz="quarter" idx="12"/>
          </p:nvPr>
        </p:nvSpPr>
        <p:spPr/>
        <p:txBody>
          <a:bodyPr/>
          <a:lstStyle/>
          <a:p>
            <a:fld id="{BE15108C-154A-4A5A-9C05-91A49A422BA7}" type="slidenum">
              <a:rPr lang="en-US" smtClean="0"/>
              <a:t>42</a:t>
            </a:fld>
            <a:endParaRPr lang="en-US"/>
          </a:p>
        </p:txBody>
      </p:sp>
    </p:spTree>
    <p:extLst>
      <p:ext uri="{BB962C8B-B14F-4D97-AF65-F5344CB8AC3E}">
        <p14:creationId xmlns:p14="http://schemas.microsoft.com/office/powerpoint/2010/main" val="35328630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7682-1C13-A9C3-9127-B1C4D4AE38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BC5DA4-0E4F-B427-9AA9-29D13977EAE2}"/>
              </a:ext>
            </a:extLst>
          </p:cNvPr>
          <p:cNvSpPr>
            <a:spLocks noGrp="1"/>
          </p:cNvSpPr>
          <p:nvPr>
            <p:ph type="title"/>
          </p:nvPr>
        </p:nvSpPr>
        <p:spPr>
          <a:xfrm>
            <a:off x="691079" y="725952"/>
            <a:ext cx="10325000" cy="1387118"/>
          </a:xfrm>
        </p:spPr>
        <p:txBody>
          <a:bodyPr>
            <a:normAutofit/>
          </a:bodyPr>
          <a:lstStyle/>
          <a:p>
            <a:r>
              <a:rPr lang="fr-BE"/>
              <a:t>Déclaration d’utilisation de l’IA </a:t>
            </a:r>
          </a:p>
        </p:txBody>
      </p:sp>
      <p:pic>
        <p:nvPicPr>
          <p:cNvPr id="77" name="Image 76">
            <a:extLst>
              <a:ext uri="{FF2B5EF4-FFF2-40B4-BE49-F238E27FC236}">
                <a16:creationId xmlns:a16="http://schemas.microsoft.com/office/drawing/2014/main" id="{E0294511-C5C9-4BE6-204F-95E62D4AF334}"/>
              </a:ext>
            </a:extLst>
          </p:cNvPr>
          <p:cNvPicPr>
            <a:picLocks noChangeAspect="1"/>
          </p:cNvPicPr>
          <p:nvPr/>
        </p:nvPicPr>
        <p:blipFill>
          <a:blip r:embed="rId2"/>
          <a:stretch>
            <a:fillRect/>
          </a:stretch>
        </p:blipFill>
        <p:spPr>
          <a:xfrm>
            <a:off x="927220" y="2662518"/>
            <a:ext cx="10148673" cy="3648016"/>
          </a:xfrm>
          <a:prstGeom prst="rect">
            <a:avLst/>
          </a:prstGeom>
        </p:spPr>
      </p:pic>
      <p:sp>
        <p:nvSpPr>
          <p:cNvPr id="3" name="Espace réservé du numéro de diapositive 2">
            <a:extLst>
              <a:ext uri="{FF2B5EF4-FFF2-40B4-BE49-F238E27FC236}">
                <a16:creationId xmlns:a16="http://schemas.microsoft.com/office/drawing/2014/main" id="{9A69F4EF-5249-91DC-3D58-53265553EBB5}"/>
              </a:ext>
            </a:extLst>
          </p:cNvPr>
          <p:cNvSpPr>
            <a:spLocks noGrp="1"/>
          </p:cNvSpPr>
          <p:nvPr>
            <p:ph type="sldNum" sz="quarter" idx="12"/>
          </p:nvPr>
        </p:nvSpPr>
        <p:spPr/>
        <p:txBody>
          <a:bodyPr/>
          <a:lstStyle/>
          <a:p>
            <a:fld id="{BE15108C-154A-4A5A-9C05-91A49A422BA7}" type="slidenum">
              <a:rPr lang="en-US" smtClean="0"/>
              <a:t>43</a:t>
            </a:fld>
            <a:endParaRPr lang="en-US"/>
          </a:p>
        </p:txBody>
      </p:sp>
    </p:spTree>
    <p:extLst>
      <p:ext uri="{BB962C8B-B14F-4D97-AF65-F5344CB8AC3E}">
        <p14:creationId xmlns:p14="http://schemas.microsoft.com/office/powerpoint/2010/main" val="2047521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F9AF-3552-F769-1E17-9F205D3959E9}"/>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6D23FB0E-EFFB-2609-F68F-F0CA919331A9}"/>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E58BDA14-04FB-A857-3EDF-CD7353798B03}"/>
              </a:ext>
            </a:extLst>
          </p:cNvPr>
          <p:cNvSpPr>
            <a:spLocks noGrp="1"/>
          </p:cNvSpPr>
          <p:nvPr>
            <p:ph type="title"/>
          </p:nvPr>
        </p:nvSpPr>
        <p:spPr>
          <a:xfrm>
            <a:off x="384045" y="5631384"/>
            <a:ext cx="11416552" cy="975150"/>
          </a:xfrm>
        </p:spPr>
        <p:txBody>
          <a:bodyPr vert="horz" lIns="91440" tIns="45720" rIns="91440" bIns="45720" rtlCol="0" anchor="b">
            <a:normAutofit fontScale="90000"/>
          </a:bodyPr>
          <a:lstStyle/>
          <a:p>
            <a:pPr algn="ctr"/>
            <a:r>
              <a:rPr lang="fr-BE" sz="6000"/>
              <a:t>L’usage conscient de l’IA en classe</a:t>
            </a:r>
            <a:endParaRPr lang="en-US" sz="6000"/>
          </a:p>
        </p:txBody>
      </p:sp>
      <p:sp>
        <p:nvSpPr>
          <p:cNvPr id="3" name="Espace réservé du numéro de diapositive 2">
            <a:extLst>
              <a:ext uri="{FF2B5EF4-FFF2-40B4-BE49-F238E27FC236}">
                <a16:creationId xmlns:a16="http://schemas.microsoft.com/office/drawing/2014/main" id="{4FE8BC31-EE99-6545-B6D1-AA62D153F3BF}"/>
              </a:ext>
            </a:extLst>
          </p:cNvPr>
          <p:cNvSpPr>
            <a:spLocks noGrp="1"/>
          </p:cNvSpPr>
          <p:nvPr>
            <p:ph type="sldNum" sz="quarter" idx="12"/>
          </p:nvPr>
        </p:nvSpPr>
        <p:spPr/>
        <p:txBody>
          <a:bodyPr/>
          <a:lstStyle/>
          <a:p>
            <a:fld id="{BE15108C-154A-4A5A-9C05-91A49A422BA7}" type="slidenum">
              <a:rPr lang="en-US" smtClean="0"/>
              <a:t>44</a:t>
            </a:fld>
            <a:endParaRPr lang="en-US"/>
          </a:p>
        </p:txBody>
      </p:sp>
    </p:spTree>
    <p:extLst>
      <p:ext uri="{BB962C8B-B14F-4D97-AF65-F5344CB8AC3E}">
        <p14:creationId xmlns:p14="http://schemas.microsoft.com/office/powerpoint/2010/main" val="2497253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4C5228-533E-D75F-3B63-55286F5BD9FA}"/>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6" name="Rectangle 45">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8" name="Group 47">
            <a:extLst>
              <a:ext uri="{FF2B5EF4-FFF2-40B4-BE49-F238E27FC236}">
                <a16:creationId xmlns:a16="http://schemas.microsoft.com/office/drawing/2014/main" id="{B19EC7B8-C390-4F1B-8960-E6D3245103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9" name="Straight Connector 48">
              <a:extLst>
                <a:ext uri="{FF2B5EF4-FFF2-40B4-BE49-F238E27FC236}">
                  <a16:creationId xmlns:a16="http://schemas.microsoft.com/office/drawing/2014/main" id="{7CEE1CC1-2CD0-4957-8A12-48FA80C0CC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4901FEB-A7C2-457B-A124-AD433B0417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76048A8-79AA-454C-BD3E-3004F74268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7B51975-25FE-4328-9815-2AA302F28A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40B47E-6D3E-4978-B887-B53DA0BF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D94D0A1-D760-40DE-B758-008B93D588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9E590CB-0538-40D7-9CAC-1BBD39CC27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D7C67DA-B2AA-46E2-8065-1F862A6F7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C2ED54-1B65-4F4A-B14B-41FC05B372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AE5BBBC-F576-4D54-BF67-C00BB1F4F9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0D490E7-12F8-40DC-A9C1-D119667EE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C855383-9F21-4BDA-8FCA-22AF3D69FF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C3E600C-E08A-418E-B30E-2B0FC15DF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980D58F-BD3F-4B47-9BD2-888B0D9D19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544818-9B28-4A71-8D7B-80727A5326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01FFBC7-035F-48C5-91FA-4A4973FCD6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6195BC5-BB4E-4F3F-8378-0B308B4252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2404171-AF5C-4FA1-9D4E-DCF75562BD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AD45A86-9385-473D-9DBF-565E0A94AF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BA5A228-913F-4D4F-AB25-5372936246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87E8BFE-D92E-4EB3-ADD1-FB75CAA683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8756FCD-8335-4089-B4EE-13D629E53E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707D7B-937E-4DC3-87BA-B7B7042682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B1A72DC-3F29-4488-9051-C21E1CBB7E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DAD76-815C-4F16-98CF-8E8BE1965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AF2F8C5-6691-4EBD-B42E-4B17DF1ED2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32ED14D-1C00-41C8-849C-030A1434E4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2F296F5-9867-45CA-BF0A-EF216F6A80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6">
              <a:extLst>
                <a:ext uri="{FF2B5EF4-FFF2-40B4-BE49-F238E27FC236}">
                  <a16:creationId xmlns:a16="http://schemas.microsoft.com/office/drawing/2014/main" id="{53B72471-9DB5-428B-AF52-E11E03B9FD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8656B49-5277-4610-BD7B-F5D98170B5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1A47399-8F78-4DB1-BD21-1166BCB267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Right Triangle 80">
            <a:extLst>
              <a:ext uri="{FF2B5EF4-FFF2-40B4-BE49-F238E27FC236}">
                <a16:creationId xmlns:a16="http://schemas.microsoft.com/office/drawing/2014/main" id="{F952A221-69C2-46B3-890D-354CA59616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810332" y="-28672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6DE52273-50FC-1AE2-5B13-DDCC68C826E7}"/>
              </a:ext>
            </a:extLst>
          </p:cNvPr>
          <p:cNvSpPr>
            <a:spLocks noGrp="1"/>
          </p:cNvSpPr>
          <p:nvPr>
            <p:ph type="title"/>
          </p:nvPr>
        </p:nvSpPr>
        <p:spPr>
          <a:xfrm>
            <a:off x="1169071" y="722904"/>
            <a:ext cx="9821130" cy="1075904"/>
          </a:xfrm>
        </p:spPr>
        <p:txBody>
          <a:bodyPr vert="horz" lIns="91440" tIns="45720" rIns="91440" bIns="45720" rtlCol="0" anchor="b">
            <a:normAutofit/>
          </a:bodyPr>
          <a:lstStyle/>
          <a:p>
            <a:pPr algn="ctr"/>
            <a:r>
              <a:rPr lang="en-US" sz="5400"/>
              <a:t>With or with</a:t>
            </a:r>
            <a:r>
              <a:rPr lang="en-US" sz="5400" b="1">
                <a:solidFill>
                  <a:srgbClr val="CB6C6C"/>
                </a:solidFill>
              </a:rPr>
              <a:t>out</a:t>
            </a:r>
            <a:r>
              <a:rPr lang="en-US" sz="5400"/>
              <a:t> AI?</a:t>
            </a:r>
          </a:p>
        </p:txBody>
      </p:sp>
      <p:pic>
        <p:nvPicPr>
          <p:cNvPr id="6" name="Image 5" descr="Une image contenant noir, obscurité&#10;&#10;Le contenu généré par l’IA peut être incorrect.">
            <a:extLst>
              <a:ext uri="{FF2B5EF4-FFF2-40B4-BE49-F238E27FC236}">
                <a16:creationId xmlns:a16="http://schemas.microsoft.com/office/drawing/2014/main" id="{412E5A0B-85E4-4FC2-9566-2D7DE86EF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394" y="2203225"/>
            <a:ext cx="3257291" cy="3257291"/>
          </a:xfrm>
          <a:prstGeom prst="rect">
            <a:avLst/>
          </a:prstGeom>
        </p:spPr>
      </p:pic>
      <p:sp>
        <p:nvSpPr>
          <p:cNvPr id="3" name="Espace réservé du numéro de diapositive 2">
            <a:extLst>
              <a:ext uri="{FF2B5EF4-FFF2-40B4-BE49-F238E27FC236}">
                <a16:creationId xmlns:a16="http://schemas.microsoft.com/office/drawing/2014/main" id="{A19EEF52-4FFC-46BD-C2E9-59241C946AE4}"/>
              </a:ext>
            </a:extLst>
          </p:cNvPr>
          <p:cNvSpPr>
            <a:spLocks noGrp="1"/>
          </p:cNvSpPr>
          <p:nvPr>
            <p:ph type="sldNum" sz="quarter" idx="12"/>
          </p:nvPr>
        </p:nvSpPr>
        <p:spPr/>
        <p:txBody>
          <a:bodyPr/>
          <a:lstStyle/>
          <a:p>
            <a:fld id="{BE15108C-154A-4A5A-9C05-91A49A422BA7}" type="slidenum">
              <a:rPr lang="en-US" smtClean="0"/>
              <a:t>45</a:t>
            </a:fld>
            <a:endParaRPr lang="en-US"/>
          </a:p>
        </p:txBody>
      </p:sp>
      <p:sp>
        <p:nvSpPr>
          <p:cNvPr id="5" name="ZoneTexte 4">
            <a:extLst>
              <a:ext uri="{FF2B5EF4-FFF2-40B4-BE49-F238E27FC236}">
                <a16:creationId xmlns:a16="http://schemas.microsoft.com/office/drawing/2014/main" id="{5CA03C7C-B2B0-EA1E-D405-1D5A2CE87B39}"/>
              </a:ext>
            </a:extLst>
          </p:cNvPr>
          <p:cNvSpPr txBox="1"/>
          <p:nvPr/>
        </p:nvSpPr>
        <p:spPr>
          <a:xfrm>
            <a:off x="5843450" y="3082834"/>
            <a:ext cx="5365149" cy="2031325"/>
          </a:xfrm>
          <a:prstGeom prst="rect">
            <a:avLst/>
          </a:prstGeom>
          <a:noFill/>
        </p:spPr>
        <p:txBody>
          <a:bodyPr wrap="square" rtlCol="0">
            <a:spAutoFit/>
          </a:bodyPr>
          <a:lstStyle/>
          <a:p>
            <a:pPr marL="285750" indent="-285750">
              <a:buFont typeface="Arial" panose="020B0604020202020204" pitchFamily="34" charset="0"/>
              <a:buChar char="•"/>
            </a:pPr>
            <a:r>
              <a:rPr lang="fr-FR"/>
              <a:t>Pas de systématisation de l’usage de l’IA</a:t>
            </a:r>
          </a:p>
          <a:p>
            <a:pPr marL="742950" lvl="1" indent="-285750">
              <a:buFont typeface="Arial" panose="020B0604020202020204" pitchFamily="34" charset="0"/>
              <a:buChar char="•"/>
            </a:pPr>
            <a:r>
              <a:rPr lang="fr-FR"/>
              <a:t>Retour à la classe (espace physique)</a:t>
            </a:r>
          </a:p>
          <a:p>
            <a:pPr marL="285750" indent="-285750">
              <a:buFont typeface="Arial" panose="020B0604020202020204" pitchFamily="34" charset="0"/>
              <a:buChar char="•"/>
            </a:pPr>
            <a:r>
              <a:rPr lang="fr-FR"/>
              <a:t>Ni de diabolisation</a:t>
            </a:r>
          </a:p>
          <a:p>
            <a:pPr marL="285750" indent="-285750">
              <a:buFont typeface="Arial" panose="020B0604020202020204" pitchFamily="34" charset="0"/>
              <a:buChar char="•"/>
            </a:pPr>
            <a:r>
              <a:rPr lang="fr-FR"/>
              <a:t>Retrouver le sens et les valeurs de l’enseignement</a:t>
            </a:r>
          </a:p>
          <a:p>
            <a:endParaRPr lang="fr-FR"/>
          </a:p>
          <a:p>
            <a:pPr marL="285750" indent="-285750">
              <a:buFont typeface="Arial" panose="020B0604020202020204" pitchFamily="34" charset="0"/>
              <a:buChar char="•"/>
            </a:pPr>
            <a:endParaRPr lang="fr-FR"/>
          </a:p>
        </p:txBody>
      </p:sp>
    </p:spTree>
    <p:extLst>
      <p:ext uri="{BB962C8B-B14F-4D97-AF65-F5344CB8AC3E}">
        <p14:creationId xmlns:p14="http://schemas.microsoft.com/office/powerpoint/2010/main" val="286828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A9905-DE62-C3D4-F149-93221DD32A03}"/>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502448B1-80F0-714F-2248-593238B97F35}"/>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4E1926D7-8710-A999-90EB-201F6DB21639}"/>
              </a:ext>
            </a:extLst>
          </p:cNvPr>
          <p:cNvSpPr>
            <a:spLocks noGrp="1"/>
          </p:cNvSpPr>
          <p:nvPr>
            <p:ph type="title"/>
          </p:nvPr>
        </p:nvSpPr>
        <p:spPr>
          <a:xfrm>
            <a:off x="384045" y="5631384"/>
            <a:ext cx="11416552" cy="975150"/>
          </a:xfrm>
        </p:spPr>
        <p:txBody>
          <a:bodyPr vert="horz" lIns="91440" tIns="45720" rIns="91440" bIns="45720" rtlCol="0" anchor="b">
            <a:noAutofit/>
          </a:bodyPr>
          <a:lstStyle/>
          <a:p>
            <a:pPr algn="ctr"/>
            <a:r>
              <a:rPr lang="fr-BE"/>
              <a:t>L’impact de l’IA sur le travail de l’enseignant</a:t>
            </a:r>
            <a:endParaRPr lang="en-US"/>
          </a:p>
        </p:txBody>
      </p:sp>
      <p:sp>
        <p:nvSpPr>
          <p:cNvPr id="3" name="Espace réservé du numéro de diapositive 2">
            <a:extLst>
              <a:ext uri="{FF2B5EF4-FFF2-40B4-BE49-F238E27FC236}">
                <a16:creationId xmlns:a16="http://schemas.microsoft.com/office/drawing/2014/main" id="{06BD7273-2AEC-8CFD-A732-F377EB46D76E}"/>
              </a:ext>
            </a:extLst>
          </p:cNvPr>
          <p:cNvSpPr>
            <a:spLocks noGrp="1"/>
          </p:cNvSpPr>
          <p:nvPr>
            <p:ph type="sldNum" sz="quarter" idx="12"/>
          </p:nvPr>
        </p:nvSpPr>
        <p:spPr/>
        <p:txBody>
          <a:bodyPr/>
          <a:lstStyle/>
          <a:p>
            <a:fld id="{BE15108C-154A-4A5A-9C05-91A49A422BA7}" type="slidenum">
              <a:rPr lang="en-US" smtClean="0"/>
              <a:t>46</a:t>
            </a:fld>
            <a:endParaRPr lang="en-US"/>
          </a:p>
        </p:txBody>
      </p:sp>
    </p:spTree>
    <p:extLst>
      <p:ext uri="{BB962C8B-B14F-4D97-AF65-F5344CB8AC3E}">
        <p14:creationId xmlns:p14="http://schemas.microsoft.com/office/powerpoint/2010/main" val="2808734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6C5BDE0F-5E36-751B-FC38-58EF1D30A3C7}"/>
            </a:ext>
          </a:extLst>
        </p:cNvPr>
        <p:cNvGrpSpPr/>
        <p:nvPr/>
      </p:nvGrpSpPr>
      <p:grpSpPr>
        <a:xfrm>
          <a:off x="0" y="0"/>
          <a:ext cx="0" cy="0"/>
          <a:chOff x="0" y="0"/>
          <a:chExt cx="0" cy="0"/>
        </a:xfrm>
      </p:grpSpPr>
      <p:graphicFrame>
        <p:nvGraphicFramePr>
          <p:cNvPr id="6" name="Graphique 5">
            <a:extLst>
              <a:ext uri="{FF2B5EF4-FFF2-40B4-BE49-F238E27FC236}">
                <a16:creationId xmlns:a16="http://schemas.microsoft.com/office/drawing/2014/main" id="{8CD85B29-8BDA-945D-770B-9E297418DF48}"/>
              </a:ext>
            </a:extLst>
          </p:cNvPr>
          <p:cNvGraphicFramePr/>
          <p:nvPr>
            <p:extLst>
              <p:ext uri="{D42A27DB-BD31-4B8C-83A1-F6EECF244321}">
                <p14:modId xmlns:p14="http://schemas.microsoft.com/office/powerpoint/2010/main" val="1939901817"/>
              </p:ext>
            </p:extLst>
          </p:nvPr>
        </p:nvGraphicFramePr>
        <p:xfrm>
          <a:off x="1890059" y="456500"/>
          <a:ext cx="8411882" cy="5648465"/>
        </p:xfrm>
        <a:graphic>
          <a:graphicData uri="http://schemas.openxmlformats.org/drawingml/2006/chart">
            <c:chart xmlns:c="http://schemas.openxmlformats.org/drawingml/2006/chart" xmlns:r="http://schemas.openxmlformats.org/officeDocument/2006/relationships" r:id="rId3"/>
          </a:graphicData>
        </a:graphic>
      </p:graphicFrame>
      <p:sp>
        <p:nvSpPr>
          <p:cNvPr id="3" name="Google Shape;139;p3">
            <a:extLst>
              <a:ext uri="{FF2B5EF4-FFF2-40B4-BE49-F238E27FC236}">
                <a16:creationId xmlns:a16="http://schemas.microsoft.com/office/drawing/2014/main" id="{C299A2F3-F57B-0025-B99C-CFBB9B84BA89}"/>
              </a:ext>
            </a:extLst>
          </p:cNvPr>
          <p:cNvSpPr txBox="1">
            <a:spLocks/>
          </p:cNvSpPr>
          <p:nvPr/>
        </p:nvSpPr>
        <p:spPr>
          <a:xfrm>
            <a:off x="1537114" y="6238924"/>
            <a:ext cx="6146367" cy="50790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1000"/>
              </a:spcBef>
              <a:spcAft>
                <a:spcPts val="0"/>
              </a:spcAft>
              <a:buClr>
                <a:srgbClr val="309ABF"/>
              </a:buClr>
              <a:buSzPts val="2800"/>
              <a:buFont typeface="Arial"/>
              <a:buNone/>
              <a:defRPr sz="2800" b="0" i="0" u="none" strike="noStrike" cap="none">
                <a:solidFill>
                  <a:srgbClr val="309ABF"/>
                </a:solidFill>
                <a:latin typeface="Quicksand Medium"/>
                <a:ea typeface="Quicksand Medium"/>
                <a:cs typeface="Quicksand Medium"/>
                <a:sym typeface="Quicksand Medium"/>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lvl="1" algn="l">
              <a:spcBef>
                <a:spcPts val="0"/>
              </a:spcBef>
            </a:pPr>
            <a:r>
              <a:rPr lang="pl-PL" sz="1200">
                <a:solidFill>
                  <a:schemeClr val="dk1"/>
                </a:solidFill>
                <a:latin typeface="Quicksand"/>
                <a:ea typeface="Quicksand"/>
                <a:cs typeface="Quicksand"/>
                <a:sym typeface="Quicksand"/>
              </a:rPr>
              <a:t>Source: </a:t>
            </a:r>
            <a:r>
              <a:rPr lang="en-US" sz="1200">
                <a:solidFill>
                  <a:schemeClr val="dk1"/>
                </a:solidFill>
                <a:latin typeface="Quicksand"/>
                <a:ea typeface="Quicksand"/>
                <a:cs typeface="Quicksand"/>
                <a:sym typeface="Quicksand"/>
              </a:rPr>
              <a:t>Digital Education Council, </a:t>
            </a:r>
            <a:r>
              <a:rPr lang="en-US" sz="1200" i="1">
                <a:solidFill>
                  <a:schemeClr val="dk1"/>
                </a:solidFill>
                <a:latin typeface="Quicksand"/>
                <a:ea typeface="Quicksand"/>
                <a:cs typeface="Quicksand"/>
                <a:sym typeface="Quicksand"/>
              </a:rPr>
              <a:t>Global AI Faculty Survey</a:t>
            </a:r>
            <a:r>
              <a:rPr lang="en-US" sz="1200">
                <a:solidFill>
                  <a:schemeClr val="dk1"/>
                </a:solidFill>
                <a:latin typeface="Quicksand"/>
                <a:ea typeface="Quicksand"/>
                <a:cs typeface="Quicksand"/>
                <a:sym typeface="Quicksand"/>
              </a:rPr>
              <a:t>, 2025</a:t>
            </a:r>
            <a:endParaRPr lang="pl-PL" sz="1200">
              <a:solidFill>
                <a:schemeClr val="dk1"/>
              </a:solidFill>
              <a:latin typeface="Quicksand"/>
              <a:ea typeface="Quicksand"/>
              <a:cs typeface="Quicksand"/>
              <a:sym typeface="Quicksand"/>
            </a:endParaRPr>
          </a:p>
        </p:txBody>
      </p:sp>
      <p:sp>
        <p:nvSpPr>
          <p:cNvPr id="4" name="Rectangle 3">
            <a:extLst>
              <a:ext uri="{FF2B5EF4-FFF2-40B4-BE49-F238E27FC236}">
                <a16:creationId xmlns:a16="http://schemas.microsoft.com/office/drawing/2014/main" id="{FC3D6E78-4E09-86C2-4E29-9CF578492295}"/>
              </a:ext>
            </a:extLst>
          </p:cNvPr>
          <p:cNvSpPr/>
          <p:nvPr/>
        </p:nvSpPr>
        <p:spPr>
          <a:xfrm>
            <a:off x="6925234" y="1660264"/>
            <a:ext cx="3137647" cy="3790277"/>
          </a:xfrm>
          <a:prstGeom prst="rect">
            <a:avLst/>
          </a:prstGeom>
          <a:noFill/>
          <a:ln w="38100">
            <a:solidFill>
              <a:srgbClr val="E852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 name="Espace réservé du numéro de diapositive 1">
            <a:extLst>
              <a:ext uri="{FF2B5EF4-FFF2-40B4-BE49-F238E27FC236}">
                <a16:creationId xmlns:a16="http://schemas.microsoft.com/office/drawing/2014/main" id="{C01653FF-AF1A-9071-4786-FCA2829F3D08}"/>
              </a:ext>
            </a:extLst>
          </p:cNvPr>
          <p:cNvSpPr>
            <a:spLocks noGrp="1"/>
          </p:cNvSpPr>
          <p:nvPr>
            <p:ph type="sldNum" sz="quarter" idx="12"/>
          </p:nvPr>
        </p:nvSpPr>
        <p:spPr/>
        <p:txBody>
          <a:bodyPr/>
          <a:lstStyle/>
          <a:p>
            <a:fld id="{BE15108C-154A-4A5A-9C05-91A49A422BA7}" type="slidenum">
              <a:rPr lang="en-US" smtClean="0"/>
              <a:t>47</a:t>
            </a:fld>
            <a:endParaRPr lang="en-US"/>
          </a:p>
        </p:txBody>
      </p:sp>
    </p:spTree>
    <p:extLst>
      <p:ext uri="{BB962C8B-B14F-4D97-AF65-F5344CB8AC3E}">
        <p14:creationId xmlns:p14="http://schemas.microsoft.com/office/powerpoint/2010/main" val="4266516990"/>
      </p:ext>
    </p:extLst>
  </p:cSld>
  <p:clrMapOvr>
    <a:masterClrMapping/>
  </p:clrMapOvr>
  <mc:AlternateContent xmlns:mc="http://schemas.openxmlformats.org/markup-compatibility/2006" xmlns:p14="http://schemas.microsoft.com/office/powerpoint/2010/main">
    <mc:Choice Requires="p14">
      <p:transition spd="slow" p14:dur="2000" advTm="30340"/>
    </mc:Choice>
    <mc:Fallback xmlns="">
      <p:transition spd="slow" advTm="3034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38D7-6FF4-F362-65ED-8AA211FFB64B}"/>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2F8C9CFA-D2AD-9C80-3C22-392DBFA2C1A5}"/>
              </a:ext>
            </a:extLst>
          </p:cNvPr>
          <p:cNvPicPr>
            <a:picLocks noChangeAspect="1"/>
          </p:cNvPicPr>
          <p:nvPr/>
        </p:nvPicPr>
        <p:blipFill>
          <a:blip r:embed="rId2"/>
          <a:stretch>
            <a:fillRect/>
          </a:stretch>
        </p:blipFill>
        <p:spPr>
          <a:xfrm>
            <a:off x="527620" y="1134035"/>
            <a:ext cx="11581756" cy="3608495"/>
          </a:xfrm>
          <a:prstGeom prst="rect">
            <a:avLst/>
          </a:prstGeom>
        </p:spPr>
      </p:pic>
      <p:sp>
        <p:nvSpPr>
          <p:cNvPr id="8" name="ZoneTexte 7">
            <a:extLst>
              <a:ext uri="{FF2B5EF4-FFF2-40B4-BE49-F238E27FC236}">
                <a16:creationId xmlns:a16="http://schemas.microsoft.com/office/drawing/2014/main" id="{DC63DDEC-C7BC-9CA0-F67A-94F5B59DB031}"/>
              </a:ext>
            </a:extLst>
          </p:cNvPr>
          <p:cNvSpPr txBox="1"/>
          <p:nvPr/>
        </p:nvSpPr>
        <p:spPr>
          <a:xfrm>
            <a:off x="620937" y="4840842"/>
            <a:ext cx="6075446" cy="307777"/>
          </a:xfrm>
          <a:prstGeom prst="rect">
            <a:avLst/>
          </a:prstGeom>
          <a:noFill/>
        </p:spPr>
        <p:txBody>
          <a:bodyPr wrap="none" rtlCol="0">
            <a:spAutoFit/>
          </a:bodyPr>
          <a:lstStyle/>
          <a:p>
            <a:r>
              <a:rPr lang="pl-PL" sz="1400">
                <a:solidFill>
                  <a:schemeClr val="dk1"/>
                </a:solidFill>
                <a:latin typeface="Quicksand"/>
                <a:ea typeface="Quicksand"/>
                <a:cs typeface="Quicksand"/>
                <a:sym typeface="Quicksand"/>
              </a:rPr>
              <a:t>Source:</a:t>
            </a:r>
            <a:r>
              <a:rPr lang="fr-BE" sz="1400">
                <a:solidFill>
                  <a:schemeClr val="dk1"/>
                </a:solidFill>
                <a:latin typeface="Quicksand"/>
                <a:ea typeface="Quicksand"/>
                <a:cs typeface="Quicksand"/>
                <a:sym typeface="Quicksand"/>
              </a:rPr>
              <a:t> Enquête sur les usages d’IA générative par les enseignants (ULB)</a:t>
            </a:r>
            <a:endParaRPr lang="fr-FR"/>
          </a:p>
        </p:txBody>
      </p:sp>
      <p:sp>
        <p:nvSpPr>
          <p:cNvPr id="2" name="Espace réservé du numéro de diapositive 1">
            <a:extLst>
              <a:ext uri="{FF2B5EF4-FFF2-40B4-BE49-F238E27FC236}">
                <a16:creationId xmlns:a16="http://schemas.microsoft.com/office/drawing/2014/main" id="{67AFC13B-1168-1676-30FF-9297DCE3C50C}"/>
              </a:ext>
            </a:extLst>
          </p:cNvPr>
          <p:cNvSpPr>
            <a:spLocks noGrp="1"/>
          </p:cNvSpPr>
          <p:nvPr>
            <p:ph type="sldNum" sz="quarter" idx="12"/>
          </p:nvPr>
        </p:nvSpPr>
        <p:spPr/>
        <p:txBody>
          <a:bodyPr/>
          <a:lstStyle/>
          <a:p>
            <a:fld id="{BE15108C-154A-4A5A-9C05-91A49A422BA7}" type="slidenum">
              <a:rPr lang="en-US" smtClean="0"/>
              <a:t>48</a:t>
            </a:fld>
            <a:endParaRPr lang="en-US"/>
          </a:p>
        </p:txBody>
      </p:sp>
    </p:spTree>
    <p:extLst>
      <p:ext uri="{BB962C8B-B14F-4D97-AF65-F5344CB8AC3E}">
        <p14:creationId xmlns:p14="http://schemas.microsoft.com/office/powerpoint/2010/main" val="3676803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Right Triangle 42">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5" name="Rectangle 44">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7" name="Group 46">
            <a:extLst>
              <a:ext uri="{FF2B5EF4-FFF2-40B4-BE49-F238E27FC236}">
                <a16:creationId xmlns:a16="http://schemas.microsoft.com/office/drawing/2014/main" id="{2805421D-23CB-40F5-9098-D716667E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8" name="Straight Connector 47">
              <a:extLst>
                <a:ext uri="{FF2B5EF4-FFF2-40B4-BE49-F238E27FC236}">
                  <a16:creationId xmlns:a16="http://schemas.microsoft.com/office/drawing/2014/main" id="{EBEDFB19-5DE1-4CA8-842F-CF9657C9B5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B04A073-94DC-4578-A9E2-F2E11D914E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7F7BBB2-E3AC-457B-807F-64236CF302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0853883-33B5-4C34-9FBE-49F74C5076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3148E7B-B5D6-4263-9D85-5D3DFB6178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967EC22-EFE1-454E-8FD1-12FFCD9D2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49EB4AF-9931-410A-9F68-C24B6C39E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4941F79-4D72-496E-AE99-73B9E1F72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D4E79B3-CB64-439D-B1FC-FC4BF47CD4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92598D1-4713-4DC0-BD6B-7CC594357A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5EB19DC-1DB5-4675-A6DE-6360F0AD76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05E56D6-1D38-4913-B543-41ECE2C46B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6ACC1A-6B97-4B0B-A036-F818906236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2197E3E-AC71-447A-A5F1-AC337FD736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37D0DA4-9FA9-4502-8296-6DD8842C3A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A94CC6E-AA45-4AFF-8EC6-17FE421734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330A0C5-0C67-4AC8-9F75-D63277BFF7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10410FE-F829-4EB2-98EE-397D51FC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E2C1BE1-F256-4B52-BB5D-50C84668FA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E104CCA-10BA-45D1-A504-EF3AD73340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6E7DBD2-8DAE-45A0-9A8C-331329107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AD51F90-1778-4825-87B9-E04A473A4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8B4C11C-68F4-4AAA-B3C6-99B339FD5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F65B701-4451-455A-A72C-968591A58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E9A4D7-E804-4F7D-B46F-9182BE11DE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522ECDE-9CC3-4260-A85A-1575376E7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940BF09-5C37-4ABA-919D-A22281C3A4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ECA37BD-68D3-427B-9FDA-2ADAFCF5DC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C5F91D5-B215-42B0-81E5-7CE4263BDD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C21ED72-60A2-439D-8DD2-85900BA4CB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853A371-AB64-4677-9E5A-FE61C0E045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0" name="Right Triangle 79">
            <a:extLst>
              <a:ext uri="{FF2B5EF4-FFF2-40B4-BE49-F238E27FC236}">
                <a16:creationId xmlns:a16="http://schemas.microsoft.com/office/drawing/2014/main" id="{B3093A12-B759-4321-96FD-060689E3A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291541" y="-28737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7D140169-D572-832A-D166-06606E25E96E}"/>
              </a:ext>
            </a:extLst>
          </p:cNvPr>
          <p:cNvSpPr>
            <a:spLocks noGrp="1"/>
          </p:cNvSpPr>
          <p:nvPr>
            <p:ph type="title"/>
          </p:nvPr>
        </p:nvSpPr>
        <p:spPr>
          <a:xfrm>
            <a:off x="1667619" y="-600229"/>
            <a:ext cx="9831887" cy="2985008"/>
          </a:xfrm>
        </p:spPr>
        <p:txBody>
          <a:bodyPr vert="horz" lIns="91440" tIns="45720" rIns="91440" bIns="45720" rtlCol="0" anchor="b">
            <a:normAutofit/>
          </a:bodyPr>
          <a:lstStyle/>
          <a:p>
            <a:pPr algn="r">
              <a:lnSpc>
                <a:spcPct val="90000"/>
              </a:lnSpc>
            </a:pPr>
            <a:r>
              <a:rPr lang="en-US" sz="3600" i="1"/>
              <a:t>Quelle </a:t>
            </a:r>
            <a:r>
              <a:rPr lang="en-US" sz="3600" i="1" err="1"/>
              <a:t>qualité</a:t>
            </a:r>
            <a:r>
              <a:rPr lang="en-US" sz="3600" i="1"/>
              <a:t> distinctive </a:t>
            </a:r>
            <a:r>
              <a:rPr lang="en-US" sz="3600" i="1" err="1"/>
              <a:t>devra</a:t>
            </a:r>
            <a:r>
              <a:rPr lang="en-US" sz="3600" i="1"/>
              <a:t> </a:t>
            </a:r>
            <a:r>
              <a:rPr lang="en-US" sz="3600" i="1" err="1"/>
              <a:t>posséder</a:t>
            </a:r>
            <a:r>
              <a:rPr lang="en-US" sz="3600" i="1"/>
              <a:t> un </a:t>
            </a:r>
            <a:r>
              <a:rPr lang="en-US" sz="3600" i="1" err="1"/>
              <a:t>enseignant</a:t>
            </a:r>
            <a:r>
              <a:rPr lang="en-US" sz="3600" i="1"/>
              <a:t> dans un </a:t>
            </a:r>
            <a:r>
              <a:rPr lang="en-US" sz="3600" i="1" err="1"/>
              <a:t>futur</a:t>
            </a:r>
            <a:r>
              <a:rPr lang="en-US" sz="3600" i="1"/>
              <a:t> </a:t>
            </a:r>
            <a:r>
              <a:rPr lang="en-US" sz="3600" i="1" err="1"/>
              <a:t>dominé</a:t>
            </a:r>
            <a:r>
              <a:rPr lang="en-US" sz="3600" i="1"/>
              <a:t> par </a:t>
            </a:r>
            <a:r>
              <a:rPr lang="en-US" sz="3600" i="1" err="1"/>
              <a:t>l’intelligence</a:t>
            </a:r>
            <a:r>
              <a:rPr lang="en-US" sz="3600" i="1"/>
              <a:t> </a:t>
            </a:r>
            <a:r>
              <a:rPr lang="en-US" sz="3600" i="1" err="1"/>
              <a:t>artificielle</a:t>
            </a:r>
            <a:r>
              <a:rPr lang="en-US" sz="3600" i="1"/>
              <a:t> ?</a:t>
            </a:r>
          </a:p>
        </p:txBody>
      </p:sp>
      <p:pic>
        <p:nvPicPr>
          <p:cNvPr id="5" name="Espace réservé du contenu 4" descr="Une image contenant noir, obscurité&#10;&#10;Le contenu généré par l’IA peut être incorrect.">
            <a:extLst>
              <a:ext uri="{FF2B5EF4-FFF2-40B4-BE49-F238E27FC236}">
                <a16:creationId xmlns:a16="http://schemas.microsoft.com/office/drawing/2014/main" id="{375A0E76-8C26-8C46-22C7-4DB21EEB5E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244" y="2123668"/>
            <a:ext cx="2804389" cy="2804389"/>
          </a:xfrm>
          <a:prstGeom prst="rect">
            <a:avLst/>
          </a:prstGeom>
        </p:spPr>
      </p:pic>
      <p:sp>
        <p:nvSpPr>
          <p:cNvPr id="4" name="Espace réservé du numéro de diapositive 3">
            <a:extLst>
              <a:ext uri="{FF2B5EF4-FFF2-40B4-BE49-F238E27FC236}">
                <a16:creationId xmlns:a16="http://schemas.microsoft.com/office/drawing/2014/main" id="{E1087955-38E8-86D3-5DFD-D464D7B89416}"/>
              </a:ext>
            </a:extLst>
          </p:cNvPr>
          <p:cNvSpPr>
            <a:spLocks noGrp="1"/>
          </p:cNvSpPr>
          <p:nvPr>
            <p:ph type="sldNum" sz="quarter" idx="12"/>
          </p:nvPr>
        </p:nvSpPr>
        <p:spPr/>
        <p:txBody>
          <a:bodyPr/>
          <a:lstStyle/>
          <a:p>
            <a:fld id="{BE15108C-154A-4A5A-9C05-91A49A422BA7}" type="slidenum">
              <a:rPr lang="en-US" smtClean="0"/>
              <a:t>49</a:t>
            </a:fld>
            <a:endParaRPr lang="en-US"/>
          </a:p>
        </p:txBody>
      </p:sp>
      <p:pic>
        <p:nvPicPr>
          <p:cNvPr id="9" name="Image 8" descr="Une image contenant texte, capture d’écran, Police, blanc&#10;&#10;Le contenu généré par l’IA peut être incorrect.">
            <a:extLst>
              <a:ext uri="{FF2B5EF4-FFF2-40B4-BE49-F238E27FC236}">
                <a16:creationId xmlns:a16="http://schemas.microsoft.com/office/drawing/2014/main" id="{D08622FE-F16B-0F56-3247-D8F729348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6351" y="2584453"/>
            <a:ext cx="7772400" cy="3973432"/>
          </a:xfrm>
          <a:prstGeom prst="rect">
            <a:avLst/>
          </a:prstGeom>
        </p:spPr>
      </p:pic>
    </p:spTree>
    <p:extLst>
      <p:ext uri="{BB962C8B-B14F-4D97-AF65-F5344CB8AC3E}">
        <p14:creationId xmlns:p14="http://schemas.microsoft.com/office/powerpoint/2010/main" val="1193642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E08C1-1D48-7706-34DD-8486574AB44E}"/>
            </a:ext>
          </a:extLst>
        </p:cNvPr>
        <p:cNvGrpSpPr/>
        <p:nvPr/>
      </p:nvGrpSpPr>
      <p:grpSpPr>
        <a:xfrm>
          <a:off x="0" y="0"/>
          <a:ext cx="0" cy="0"/>
          <a:chOff x="0" y="0"/>
          <a:chExt cx="0" cy="0"/>
        </a:xfrm>
      </p:grpSpPr>
      <p:pic>
        <p:nvPicPr>
          <p:cNvPr id="2050" name="Picture 2" descr="une carte de circuit imprimé d’ordinateur avec un cerveau dessus">
            <a:extLst>
              <a:ext uri="{FF2B5EF4-FFF2-40B4-BE49-F238E27FC236}">
                <a16:creationId xmlns:a16="http://schemas.microsoft.com/office/drawing/2014/main" id="{095329F8-91CC-D9C4-CA95-F5F004A9BFDD}"/>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7355" y="-204631"/>
            <a:ext cx="12199353" cy="561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D8D60C0F-DFC2-865A-4ED7-81116EB1A54F}"/>
              </a:ext>
            </a:extLst>
          </p:cNvPr>
          <p:cNvSpPr>
            <a:spLocks noGrp="1"/>
          </p:cNvSpPr>
          <p:nvPr>
            <p:ph type="title"/>
          </p:nvPr>
        </p:nvSpPr>
        <p:spPr>
          <a:xfrm>
            <a:off x="384045" y="5577596"/>
            <a:ext cx="11416552" cy="975150"/>
          </a:xfrm>
        </p:spPr>
        <p:txBody>
          <a:bodyPr vert="horz" lIns="91440" tIns="45720" rIns="91440" bIns="45720" rtlCol="0" anchor="b">
            <a:noAutofit/>
          </a:bodyPr>
          <a:lstStyle/>
          <a:p>
            <a:pPr algn="ctr"/>
            <a:r>
              <a:rPr lang="fr-BE"/>
              <a:t>Partie pratique</a:t>
            </a:r>
            <a:endParaRPr lang="en-US"/>
          </a:p>
        </p:txBody>
      </p:sp>
      <p:sp>
        <p:nvSpPr>
          <p:cNvPr id="3" name="Espace réservé du numéro de diapositive 2">
            <a:extLst>
              <a:ext uri="{FF2B5EF4-FFF2-40B4-BE49-F238E27FC236}">
                <a16:creationId xmlns:a16="http://schemas.microsoft.com/office/drawing/2014/main" id="{DF95AC11-DD7F-83C5-BA59-4003DE1CEBD6}"/>
              </a:ext>
            </a:extLst>
          </p:cNvPr>
          <p:cNvSpPr>
            <a:spLocks noGrp="1"/>
          </p:cNvSpPr>
          <p:nvPr>
            <p:ph type="sldNum" sz="quarter" idx="12"/>
          </p:nvPr>
        </p:nvSpPr>
        <p:spPr/>
        <p:txBody>
          <a:bodyPr/>
          <a:lstStyle/>
          <a:p>
            <a:fld id="{BE15108C-154A-4A5A-9C05-91A49A422BA7}" type="slidenum">
              <a:rPr lang="en-US" smtClean="0"/>
              <a:t>50</a:t>
            </a:fld>
            <a:endParaRPr lang="en-US"/>
          </a:p>
        </p:txBody>
      </p:sp>
    </p:spTree>
    <p:extLst>
      <p:ext uri="{BB962C8B-B14F-4D97-AF65-F5344CB8AC3E}">
        <p14:creationId xmlns:p14="http://schemas.microsoft.com/office/powerpoint/2010/main" val="3133852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4" name="Group 13">
            <a:extLst>
              <a:ext uri="{FF2B5EF4-FFF2-40B4-BE49-F238E27FC236}">
                <a16:creationId xmlns:a16="http://schemas.microsoft.com/office/drawing/2014/main" id="{4675998B-83F9-4DD6-A181-01CC6390EB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 name="Straight Connector 14">
              <a:extLst>
                <a:ext uri="{FF2B5EF4-FFF2-40B4-BE49-F238E27FC236}">
                  <a16:creationId xmlns:a16="http://schemas.microsoft.com/office/drawing/2014/main" id="{7203DA02-DFF0-43DA-97F8-713359A5E9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7DB5F66-3FA1-4342-A884-49FFC898B0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2E1DE4-95C3-4648-880D-D5F16DA5BE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F0DE976-09C7-468E-88D4-E653C3B9A9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6834F4-CE01-4256-A71F-E9622367BA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4B1666-CD3C-4141-91C0-782A8C0A79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BEB9DED-5756-4349-86C4-BB40C843E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66CDAA-2393-4E50-88AE-4B6DE356D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52ED3B2-4AF6-4D71-AFE0-E628195BEE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8274F-6455-416D-9E21-09DCC6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4FC2BA-35B4-4272-AE27-2EA963B9C6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075E2C7-38CF-4C4C-BA60-8EBC4C5972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41EEBD-A69D-4000-B18A-0FF9079FF4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D674DC2-DB19-4D12-A7CC-A19B45A577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CE37544-AEB0-4C32-9AB4-FD8868FBB4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4D92EE-9609-4B42-A0C2-EE8B291A29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14BE4F6-D0F0-4D05-BADF-7BAB738853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2022A48-AB28-42C0-99AA-84E9E942A2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BE1212E-2DDC-41F9-817C-2B0AF529E0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AC07E3-6FB7-48B5-9418-5D58EC897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C112200-C0E8-4E4F-B475-BB0C5619B1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BA45913-5C20-4A2E-9401-B69D433BAC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53BFA98-23F1-401A-B615-F706954A49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9EE95EF-D097-47D9-98DF-5BA037C497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2E5EAA5-1BC5-4C85-85D9-F7BA73476C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8F5AAC3-E106-4C3A-986B-23C44A9B1B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EC6582A-5366-4B33-8D40-2B474D8B57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A25249E-2F40-425D-A7F1-B7E55EF53C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13EC936-5CFC-4FE5-BCA8-59B3A2EFB6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CDE7F7A-C490-430C-876F-0349FC8BFB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D686B4E-119A-4F4A-9392-1F9CFE3BEE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7" name="Right Triangle 46">
            <a:extLst>
              <a:ext uri="{FF2B5EF4-FFF2-40B4-BE49-F238E27FC236}">
                <a16:creationId xmlns:a16="http://schemas.microsoft.com/office/drawing/2014/main" id="{F3730C34-30B8-42E4-824D-F095747C4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5" y="205909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2FB01DCF-0E87-90D9-C427-C1040F0CBBB0}"/>
              </a:ext>
            </a:extLst>
          </p:cNvPr>
          <p:cNvSpPr>
            <a:spLocks noGrp="1"/>
          </p:cNvSpPr>
          <p:nvPr>
            <p:ph type="title"/>
          </p:nvPr>
        </p:nvSpPr>
        <p:spPr>
          <a:xfrm>
            <a:off x="2186645" y="-263941"/>
            <a:ext cx="5398648" cy="1878413"/>
          </a:xfrm>
        </p:spPr>
        <p:txBody>
          <a:bodyPr>
            <a:normAutofit/>
          </a:bodyPr>
          <a:lstStyle/>
          <a:p>
            <a:r>
              <a:rPr lang="fr-BE" b="1" err="1"/>
              <a:t>Brainstorm</a:t>
            </a:r>
            <a:endParaRPr lang="fr-BE" b="1"/>
          </a:p>
        </p:txBody>
      </p:sp>
      <p:sp>
        <p:nvSpPr>
          <p:cNvPr id="3" name="Espace réservé du contenu 2">
            <a:extLst>
              <a:ext uri="{FF2B5EF4-FFF2-40B4-BE49-F238E27FC236}">
                <a16:creationId xmlns:a16="http://schemas.microsoft.com/office/drawing/2014/main" id="{9AEA74A2-5A95-5103-5585-A62361451883}"/>
              </a:ext>
            </a:extLst>
          </p:cNvPr>
          <p:cNvSpPr>
            <a:spLocks noGrp="1"/>
          </p:cNvSpPr>
          <p:nvPr>
            <p:ph idx="1"/>
          </p:nvPr>
        </p:nvSpPr>
        <p:spPr>
          <a:xfrm>
            <a:off x="1627360" y="1824665"/>
            <a:ext cx="9861385" cy="3260398"/>
          </a:xfrm>
        </p:spPr>
        <p:txBody>
          <a:bodyPr vert="horz" lIns="91440" tIns="45720" rIns="91440" bIns="45720" rtlCol="0">
            <a:normAutofit/>
          </a:bodyPr>
          <a:lstStyle/>
          <a:p>
            <a:pPr>
              <a:buFont typeface="Wingdings" panose="05000000000000000000" pitchFamily="2" charset="2"/>
              <a:buChar char="Ø"/>
            </a:pPr>
            <a:r>
              <a:rPr lang="fr-BE"/>
              <a:t> Dans quel contexte / dans quelle situation voudriez-vous utiliser l’IA générative pour votre cours de langue ? </a:t>
            </a:r>
          </a:p>
          <a:p>
            <a:pPr>
              <a:buFont typeface="Wingdings" panose="05000000000000000000" pitchFamily="2" charset="2"/>
              <a:buChar char="Ø"/>
            </a:pPr>
            <a:endParaRPr lang="fr-BE"/>
          </a:p>
          <a:p>
            <a:pPr>
              <a:buFont typeface="Wingdings" panose="05000000000000000000" pitchFamily="2" charset="2"/>
              <a:buChar char="Ø"/>
            </a:pPr>
            <a:endParaRPr lang="fr-BE">
              <a:highlight>
                <a:srgbClr val="FFFF00"/>
              </a:highlight>
            </a:endParaRPr>
          </a:p>
        </p:txBody>
      </p:sp>
      <p:pic>
        <p:nvPicPr>
          <p:cNvPr id="6" name="Image 5" descr="Une image contenant dessin, croquis, Graphique, clipart&#10;&#10;Le contenu généré par l’IA peut être incorrect.">
            <a:extLst>
              <a:ext uri="{FF2B5EF4-FFF2-40B4-BE49-F238E27FC236}">
                <a16:creationId xmlns:a16="http://schemas.microsoft.com/office/drawing/2014/main" id="{CAFC3BFA-D92A-DFD2-DE9A-EA692BE090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76" y="216504"/>
            <a:ext cx="2377908" cy="2377908"/>
          </a:xfrm>
          <a:prstGeom prst="rect">
            <a:avLst/>
          </a:prstGeom>
        </p:spPr>
      </p:pic>
      <p:sp>
        <p:nvSpPr>
          <p:cNvPr id="5" name="Espace réservé du numéro de diapositive 4">
            <a:extLst>
              <a:ext uri="{FF2B5EF4-FFF2-40B4-BE49-F238E27FC236}">
                <a16:creationId xmlns:a16="http://schemas.microsoft.com/office/drawing/2014/main" id="{7C0CE76F-0F7E-2F78-6124-2610D745D694}"/>
              </a:ext>
            </a:extLst>
          </p:cNvPr>
          <p:cNvSpPr>
            <a:spLocks noGrp="1"/>
          </p:cNvSpPr>
          <p:nvPr>
            <p:ph type="sldNum" sz="quarter" idx="12"/>
          </p:nvPr>
        </p:nvSpPr>
        <p:spPr/>
        <p:txBody>
          <a:bodyPr/>
          <a:lstStyle/>
          <a:p>
            <a:fld id="{BE15108C-154A-4A5A-9C05-91A49A422BA7}" type="slidenum">
              <a:rPr lang="en-US" smtClean="0"/>
              <a:t>51</a:t>
            </a:fld>
            <a:endParaRPr lang="en-US"/>
          </a:p>
        </p:txBody>
      </p:sp>
      <p:pic>
        <p:nvPicPr>
          <p:cNvPr id="8" name="Image 7" descr="Une image contenant texte, capture d’écran, Police, blanc&#10;&#10;Le contenu généré par l’IA peut être incorrect.">
            <a:extLst>
              <a:ext uri="{FF2B5EF4-FFF2-40B4-BE49-F238E27FC236}">
                <a16:creationId xmlns:a16="http://schemas.microsoft.com/office/drawing/2014/main" id="{D1DEBDB7-3167-91A5-D7D5-C215B06BC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9839" y="2886116"/>
            <a:ext cx="6862242" cy="3508138"/>
          </a:xfrm>
          <a:prstGeom prst="rect">
            <a:avLst/>
          </a:prstGeom>
        </p:spPr>
      </p:pic>
    </p:spTree>
    <p:extLst>
      <p:ext uri="{BB962C8B-B14F-4D97-AF65-F5344CB8AC3E}">
        <p14:creationId xmlns:p14="http://schemas.microsoft.com/office/powerpoint/2010/main" val="1687903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1F233-C0EF-D132-7B63-F63AF566C4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2052BC-37CB-B158-84FC-DDFB414C966B}"/>
              </a:ext>
            </a:extLst>
          </p:cNvPr>
          <p:cNvSpPr>
            <a:spLocks noGrp="1"/>
          </p:cNvSpPr>
          <p:nvPr>
            <p:ph type="title"/>
          </p:nvPr>
        </p:nvSpPr>
        <p:spPr/>
        <p:txBody>
          <a:bodyPr/>
          <a:lstStyle/>
          <a:p>
            <a:r>
              <a:rPr lang="fr-BE"/>
              <a:t>Travail en groupe 15 minutes</a:t>
            </a:r>
          </a:p>
        </p:txBody>
      </p:sp>
      <p:sp>
        <p:nvSpPr>
          <p:cNvPr id="3" name="Espace réservé du contenu 2">
            <a:extLst>
              <a:ext uri="{FF2B5EF4-FFF2-40B4-BE49-F238E27FC236}">
                <a16:creationId xmlns:a16="http://schemas.microsoft.com/office/drawing/2014/main" id="{7D939BCA-CF9C-6EFD-D8E8-B619E2A00BE2}"/>
              </a:ext>
            </a:extLst>
          </p:cNvPr>
          <p:cNvSpPr>
            <a:spLocks noGrp="1"/>
          </p:cNvSpPr>
          <p:nvPr>
            <p:ph idx="1"/>
          </p:nvPr>
        </p:nvSpPr>
        <p:spPr/>
        <p:txBody>
          <a:bodyPr vert="horz" lIns="91440" tIns="45720" rIns="91440" bIns="45720" rtlCol="0" anchor="t">
            <a:normAutofit/>
          </a:bodyPr>
          <a:lstStyle/>
          <a:p>
            <a:r>
              <a:rPr lang="fr-BE"/>
              <a:t>Nous avons testé cette activité : (discipline – type d’activité)</a:t>
            </a:r>
          </a:p>
          <a:p>
            <a:r>
              <a:rPr lang="fr-BE"/>
              <a:t>Voici le prompt que nous avons entré : </a:t>
            </a:r>
          </a:p>
          <a:p>
            <a:r>
              <a:rPr lang="fr-BE"/>
              <a:t>Nos impressions / réflexions/ observations : </a:t>
            </a:r>
          </a:p>
          <a:p>
            <a:endParaRPr lang="fr-BE"/>
          </a:p>
          <a:p>
            <a:endParaRPr lang="fr-BE"/>
          </a:p>
        </p:txBody>
      </p:sp>
      <p:pic>
        <p:nvPicPr>
          <p:cNvPr id="5" name="Image 4" descr="Une image contenant Graphique, clipart, noir, conception&#10;&#10;Le contenu généré par l’IA peut être incorrect.">
            <a:extLst>
              <a:ext uri="{FF2B5EF4-FFF2-40B4-BE49-F238E27FC236}">
                <a16:creationId xmlns:a16="http://schemas.microsoft.com/office/drawing/2014/main" id="{CC363EA6-548E-BB27-A845-0FF4882FC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4317" y="107576"/>
            <a:ext cx="2009181" cy="2009181"/>
          </a:xfrm>
          <a:prstGeom prst="rect">
            <a:avLst/>
          </a:prstGeom>
        </p:spPr>
      </p:pic>
      <p:sp>
        <p:nvSpPr>
          <p:cNvPr id="4" name="Espace réservé du numéro de diapositive 3">
            <a:extLst>
              <a:ext uri="{FF2B5EF4-FFF2-40B4-BE49-F238E27FC236}">
                <a16:creationId xmlns:a16="http://schemas.microsoft.com/office/drawing/2014/main" id="{56654D71-A65E-C328-A130-9F04579E7649}"/>
              </a:ext>
            </a:extLst>
          </p:cNvPr>
          <p:cNvSpPr>
            <a:spLocks noGrp="1"/>
          </p:cNvSpPr>
          <p:nvPr>
            <p:ph type="sldNum" sz="quarter" idx="12"/>
          </p:nvPr>
        </p:nvSpPr>
        <p:spPr/>
        <p:txBody>
          <a:bodyPr/>
          <a:lstStyle/>
          <a:p>
            <a:fld id="{BE15108C-154A-4A5A-9C05-91A49A422BA7}" type="slidenum">
              <a:rPr lang="en-US" smtClean="0"/>
              <a:t>52</a:t>
            </a:fld>
            <a:endParaRPr lang="en-US"/>
          </a:p>
        </p:txBody>
      </p:sp>
    </p:spTree>
    <p:extLst>
      <p:ext uri="{BB962C8B-B14F-4D97-AF65-F5344CB8AC3E}">
        <p14:creationId xmlns:p14="http://schemas.microsoft.com/office/powerpoint/2010/main" val="217489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5" name="Straight Connector 94">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7" name="Right Triangle 126">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9" name="Rectangle 128">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31" name="Group 130">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2" name="Straight Connector 131">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64" name="Right Triangle 163">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64653047-ABE0-42A4-6AE9-02789886257B}"/>
              </a:ext>
            </a:extLst>
          </p:cNvPr>
          <p:cNvSpPr>
            <a:spLocks noGrp="1"/>
          </p:cNvSpPr>
          <p:nvPr>
            <p:ph type="title"/>
          </p:nvPr>
        </p:nvSpPr>
        <p:spPr>
          <a:xfrm>
            <a:off x="640550" y="-811951"/>
            <a:ext cx="7867150" cy="2479772"/>
          </a:xfrm>
        </p:spPr>
        <p:txBody>
          <a:bodyPr vert="horz" lIns="91440" tIns="45720" rIns="91440" bIns="45720" rtlCol="0" anchor="b">
            <a:normAutofit/>
          </a:bodyPr>
          <a:lstStyle/>
          <a:p>
            <a:pPr>
              <a:lnSpc>
                <a:spcPct val="90000"/>
              </a:lnSpc>
            </a:pPr>
            <a:r>
              <a:rPr lang="en-US" sz="4200" err="1"/>
              <a:t>Quelques</a:t>
            </a:r>
            <a:r>
              <a:rPr lang="en-US" sz="4200"/>
              <a:t> </a:t>
            </a:r>
            <a:r>
              <a:rPr lang="en-US" sz="4200" err="1"/>
              <a:t>ressources</a:t>
            </a:r>
            <a:r>
              <a:rPr lang="en-US" sz="4200"/>
              <a:t> pour </a:t>
            </a:r>
            <a:r>
              <a:rPr lang="en-US" sz="4200" err="1"/>
              <a:t>aller</a:t>
            </a:r>
            <a:r>
              <a:rPr lang="en-US" sz="4200"/>
              <a:t> plus loin</a:t>
            </a:r>
          </a:p>
        </p:txBody>
      </p:sp>
      <p:pic>
        <p:nvPicPr>
          <p:cNvPr id="5" name="Espace réservé du contenu 4" descr="Une image contenant noir, obscurité&#10;&#10;Description générée automatiquement">
            <a:extLst>
              <a:ext uri="{FF2B5EF4-FFF2-40B4-BE49-F238E27FC236}">
                <a16:creationId xmlns:a16="http://schemas.microsoft.com/office/drawing/2014/main" id="{605F8FB4-BA21-B530-9A51-463EFC99B7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41624" y="714592"/>
            <a:ext cx="1466174" cy="1466174"/>
          </a:xfrm>
          <a:prstGeom prst="rect">
            <a:avLst/>
          </a:prstGeom>
        </p:spPr>
      </p:pic>
      <p:sp>
        <p:nvSpPr>
          <p:cNvPr id="3" name="Espace réservé du numéro de diapositive 2">
            <a:extLst>
              <a:ext uri="{FF2B5EF4-FFF2-40B4-BE49-F238E27FC236}">
                <a16:creationId xmlns:a16="http://schemas.microsoft.com/office/drawing/2014/main" id="{23FBE35B-2528-57F5-078B-A872E8DDF7E5}"/>
              </a:ext>
            </a:extLst>
          </p:cNvPr>
          <p:cNvSpPr>
            <a:spLocks noGrp="1"/>
          </p:cNvSpPr>
          <p:nvPr>
            <p:ph type="sldNum" sz="quarter" idx="12"/>
          </p:nvPr>
        </p:nvSpPr>
        <p:spPr>
          <a:xfrm>
            <a:off x="11003649" y="6215870"/>
            <a:ext cx="979151" cy="417126"/>
          </a:xfrm>
        </p:spPr>
        <p:txBody>
          <a:bodyPr vert="horz" lIns="91440" tIns="45720" rIns="91440" bIns="45720" rtlCol="0" anchor="ctr">
            <a:normAutofit/>
          </a:bodyPr>
          <a:lstStyle/>
          <a:p>
            <a:pPr>
              <a:spcAft>
                <a:spcPts val="600"/>
              </a:spcAft>
            </a:pPr>
            <a:fld id="{BE15108C-154A-4A5A-9C05-91A49A422BA7}" type="slidenum">
              <a:rPr lang="en-US" smtClean="0"/>
              <a:pPr>
                <a:spcAft>
                  <a:spcPts val="600"/>
                </a:spcAft>
              </a:pPr>
              <a:t>53</a:t>
            </a:fld>
            <a:endParaRPr lang="en-US"/>
          </a:p>
        </p:txBody>
      </p:sp>
      <p:pic>
        <p:nvPicPr>
          <p:cNvPr id="4" name="Espace réservé du contenu 5">
            <a:hlinkClick r:id="rId3"/>
            <a:extLst>
              <a:ext uri="{FF2B5EF4-FFF2-40B4-BE49-F238E27FC236}">
                <a16:creationId xmlns:a16="http://schemas.microsoft.com/office/drawing/2014/main" id="{84B6DDDA-98A3-3D2B-93AF-E7F80CFB8975}"/>
              </a:ext>
            </a:extLst>
          </p:cNvPr>
          <p:cNvPicPr>
            <a:picLocks noChangeAspect="1"/>
          </p:cNvPicPr>
          <p:nvPr/>
        </p:nvPicPr>
        <p:blipFill>
          <a:blip r:embed="rId4"/>
          <a:stretch>
            <a:fillRect/>
          </a:stretch>
        </p:blipFill>
        <p:spPr>
          <a:xfrm rot="20206937">
            <a:off x="1951124" y="2768157"/>
            <a:ext cx="2289459" cy="2300964"/>
          </a:xfrm>
          <a:prstGeom prst="rect">
            <a:avLst/>
          </a:prstGeom>
        </p:spPr>
      </p:pic>
      <p:pic>
        <p:nvPicPr>
          <p:cNvPr id="6" name="Espace réservé du contenu 4">
            <a:hlinkClick r:id="rId5"/>
            <a:extLst>
              <a:ext uri="{FF2B5EF4-FFF2-40B4-BE49-F238E27FC236}">
                <a16:creationId xmlns:a16="http://schemas.microsoft.com/office/drawing/2014/main" id="{4FE56C87-E105-BA0F-D173-B4B080134234}"/>
              </a:ext>
            </a:extLst>
          </p:cNvPr>
          <p:cNvPicPr>
            <a:picLocks noChangeAspect="1"/>
          </p:cNvPicPr>
          <p:nvPr/>
        </p:nvPicPr>
        <p:blipFill>
          <a:blip r:embed="rId6"/>
          <a:srcRect t="1431" r="2270"/>
          <a:stretch/>
        </p:blipFill>
        <p:spPr>
          <a:xfrm rot="1325065">
            <a:off x="6920503" y="1944454"/>
            <a:ext cx="2938633" cy="4219027"/>
          </a:xfrm>
          <a:prstGeom prst="rect">
            <a:avLst/>
          </a:prstGeom>
        </p:spPr>
      </p:pic>
      <p:pic>
        <p:nvPicPr>
          <p:cNvPr id="7" name="Image 6" descr="Une image contenant texte, capture d’écran, diagramme, Plan&#10;&#10;Le contenu généré par l’IA peut être incorrect.">
            <a:hlinkClick r:id="rId7"/>
            <a:extLst>
              <a:ext uri="{FF2B5EF4-FFF2-40B4-BE49-F238E27FC236}">
                <a16:creationId xmlns:a16="http://schemas.microsoft.com/office/drawing/2014/main" id="{810D54BF-C235-CE2C-9F36-CBD97817C9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73102" y="1503414"/>
            <a:ext cx="4385312" cy="3735822"/>
          </a:xfrm>
          <a:prstGeom prst="rect">
            <a:avLst/>
          </a:prstGeom>
        </p:spPr>
      </p:pic>
      <p:sp>
        <p:nvSpPr>
          <p:cNvPr id="8" name="Freeform 32">
            <a:hlinkClick r:id="rId9" tooltip="https://uv.ulb.ac.be/course/view.php?id=111621"/>
            <a:extLst>
              <a:ext uri="{FF2B5EF4-FFF2-40B4-BE49-F238E27FC236}">
                <a16:creationId xmlns:a16="http://schemas.microsoft.com/office/drawing/2014/main" id="{A8F6F7F9-CAB0-D6F7-550D-B59D8F7578B3}"/>
              </a:ext>
            </a:extLst>
          </p:cNvPr>
          <p:cNvSpPr/>
          <p:nvPr/>
        </p:nvSpPr>
        <p:spPr>
          <a:xfrm>
            <a:off x="334822" y="4995006"/>
            <a:ext cx="7208969" cy="1737840"/>
          </a:xfrm>
          <a:custGeom>
            <a:avLst/>
            <a:gdLst/>
            <a:ahLst/>
            <a:cxnLst/>
            <a:rect l="l" t="t" r="r" b="b"/>
            <a:pathLst>
              <a:path w="11301259" h="2999842">
                <a:moveTo>
                  <a:pt x="0" y="0"/>
                </a:moveTo>
                <a:lnTo>
                  <a:pt x="11301258" y="0"/>
                </a:lnTo>
                <a:lnTo>
                  <a:pt x="11301258" y="2999842"/>
                </a:lnTo>
                <a:lnTo>
                  <a:pt x="0" y="2999842"/>
                </a:lnTo>
                <a:lnTo>
                  <a:pt x="0" y="0"/>
                </a:lnTo>
                <a:close/>
              </a:path>
            </a:pathLst>
          </a:custGeom>
          <a:blipFill>
            <a:blip r:embed="rId10"/>
            <a:stretch>
              <a:fillRect b="-88364"/>
            </a:stretch>
          </a:blipFill>
        </p:spPr>
        <p:txBody>
          <a:bodyPr/>
          <a:lstStyle/>
          <a:p>
            <a:endParaRPr lang="fr-FR"/>
          </a:p>
        </p:txBody>
      </p:sp>
      <p:pic>
        <p:nvPicPr>
          <p:cNvPr id="9" name="Picture 34">
            <a:extLst>
              <a:ext uri="{FF2B5EF4-FFF2-40B4-BE49-F238E27FC236}">
                <a16:creationId xmlns:a16="http://schemas.microsoft.com/office/drawing/2014/main" id="{E45294BE-9EFD-9BBB-36A5-019F1DA07DFE}"/>
              </a:ext>
            </a:extLst>
          </p:cNvPr>
          <p:cNvPicPr>
            <a:picLocks noChangeAspect="1"/>
          </p:cNvPicPr>
          <p:nvPr/>
        </p:nvPicPr>
        <p:blipFill>
          <a:blip r:embed="rId11"/>
          <a:stretch>
            <a:fillRect/>
          </a:stretch>
        </p:blipFill>
        <p:spPr>
          <a:xfrm>
            <a:off x="5820368" y="5073395"/>
            <a:ext cx="1320912" cy="1320912"/>
          </a:xfrm>
          <a:prstGeom prst="rect">
            <a:avLst/>
          </a:prstGeom>
        </p:spPr>
      </p:pic>
    </p:spTree>
    <p:extLst>
      <p:ext uri="{BB962C8B-B14F-4D97-AF65-F5344CB8AC3E}">
        <p14:creationId xmlns:p14="http://schemas.microsoft.com/office/powerpoint/2010/main" val="919288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0" name="Group 12">
            <a:extLst>
              <a:ext uri="{FF2B5EF4-FFF2-40B4-BE49-F238E27FC236}">
                <a16:creationId xmlns:a16="http://schemas.microsoft.com/office/drawing/2014/main" id="{807F70BA-21EF-4B7D-ACFF-D02E136D44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 name="Straight Connector 13">
              <a:extLst>
                <a:ext uri="{FF2B5EF4-FFF2-40B4-BE49-F238E27FC236}">
                  <a16:creationId xmlns:a16="http://schemas.microsoft.com/office/drawing/2014/main" id="{7D487A9C-B45A-450B-B04B-02570D8F4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4">
              <a:extLst>
                <a:ext uri="{FF2B5EF4-FFF2-40B4-BE49-F238E27FC236}">
                  <a16:creationId xmlns:a16="http://schemas.microsoft.com/office/drawing/2014/main" id="{09C56948-B944-4EAA-A601-1C3F289A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3EFFD07-1C36-4595-9832-727669712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A5917E5-3154-42BC-8308-71C3D44DB4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B05D64D-A9ED-421A-9ABE-761977A815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E49393-F5BE-4823-92E3-7A624F7EA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6035503-21C0-4568-B46B-90BB750327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5CACA2B-D1AF-419E-BFBF-413F69DFD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284408D-F3CE-466F-A0C8-D27F2BCFC6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2C5065B-1474-4D66-99DB-CFEF811C0F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C6F4B51-92DC-4003-A3E7-28710D57AB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5C13CE-E4FE-4F85-BC09-9C950ED752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51C5D97-1CDA-475E-BAC6-EE58999872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712EBA-54FF-45FE-9A4E-98C0C0EC2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E0AB49E-A89E-4B6C-AAAA-96E326D154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63E817-E471-4A64-9EF6-FFB1FBB348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4BB2927-CDAC-455A-8D26-8582DD13DD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8E42F79-594B-4397-8A30-281228EF99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E578AA8-0A5F-4BAA-AAFC-8A1E07838B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A6CB24-165E-4D82-A315-18FFF8ABC6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A7AFC89-7922-47E2-8920-9883AF13C2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2D63DEE-348A-4118-952F-DCD6FC1B6D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7A17409-8146-400D-A3C1-1E93FE2056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21B7B93-01A0-4FDD-A6E1-5729577818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D3948D1-38CD-41AC-BBE8-291A85A70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633F3FE-70B6-41BD-A2D7-F9A53AB38E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9D1DD0D-9D4A-41EA-9650-F8215D949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148EE7C-8DC4-4A31-A981-8F838EA8FA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7F7EC5C-3015-4A5E-A9E3-B53F5293D2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7AF31F-4674-411A-837A-ED991478D2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D3DAED2-414E-42E1-998A-6D7EF4A4D0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5">
            <a:extLst>
              <a:ext uri="{FF2B5EF4-FFF2-40B4-BE49-F238E27FC236}">
                <a16:creationId xmlns:a16="http://schemas.microsoft.com/office/drawing/2014/main" id="{9E92C66B-792F-479F-B983-F47FEE1AB5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253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C1D90665-58BE-F30E-EE0E-8729AC106FC2}"/>
              </a:ext>
            </a:extLst>
          </p:cNvPr>
          <p:cNvSpPr>
            <a:spLocks noGrp="1"/>
          </p:cNvSpPr>
          <p:nvPr>
            <p:ph type="title"/>
          </p:nvPr>
        </p:nvSpPr>
        <p:spPr>
          <a:xfrm>
            <a:off x="691079" y="725952"/>
            <a:ext cx="5818396" cy="1362156"/>
          </a:xfrm>
        </p:spPr>
        <p:txBody>
          <a:bodyPr vert="horz" lIns="91440" tIns="45720" rIns="91440" bIns="45720" rtlCol="0" anchor="b">
            <a:normAutofit/>
          </a:bodyPr>
          <a:lstStyle/>
          <a:p>
            <a:r>
              <a:rPr lang="en-US" b="1"/>
              <a:t>Take-home message</a:t>
            </a:r>
          </a:p>
        </p:txBody>
      </p:sp>
      <p:sp>
        <p:nvSpPr>
          <p:cNvPr id="6" name="Espace réservé du contenu 2">
            <a:extLst>
              <a:ext uri="{FF2B5EF4-FFF2-40B4-BE49-F238E27FC236}">
                <a16:creationId xmlns:a16="http://schemas.microsoft.com/office/drawing/2014/main" id="{E4B97E33-0AA4-544F-1ED9-5C7EDF259210}"/>
              </a:ext>
            </a:extLst>
          </p:cNvPr>
          <p:cNvSpPr txBox="1">
            <a:spLocks/>
          </p:cNvSpPr>
          <p:nvPr/>
        </p:nvSpPr>
        <p:spPr>
          <a:xfrm>
            <a:off x="691078" y="2340131"/>
            <a:ext cx="11687235" cy="3791918"/>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800"/>
              </a:spcAft>
            </a:pPr>
            <a:r>
              <a:rPr lang="en-US" err="1">
                <a:effectLst/>
              </a:rPr>
              <a:t>Testez</a:t>
            </a:r>
            <a:endParaRPr lang="en-US">
              <a:effectLst/>
            </a:endParaRPr>
          </a:p>
          <a:p>
            <a:pPr>
              <a:spcAft>
                <a:spcPts val="800"/>
              </a:spcAft>
            </a:pPr>
            <a:r>
              <a:rPr lang="en-US" err="1"/>
              <a:t>Parlons</a:t>
            </a:r>
            <a:r>
              <a:rPr lang="en-US"/>
              <a:t>-en</a:t>
            </a:r>
          </a:p>
          <a:p>
            <a:pPr>
              <a:spcAft>
                <a:spcPts val="800"/>
              </a:spcAft>
            </a:pPr>
            <a:r>
              <a:rPr lang="en-US" err="1"/>
              <a:t>Récupérez</a:t>
            </a:r>
            <a:r>
              <a:rPr lang="en-US"/>
              <a:t> le feedback des </a:t>
            </a:r>
            <a:r>
              <a:rPr lang="en-US" err="1"/>
              <a:t>étudiants</a:t>
            </a:r>
            <a:endParaRPr lang="en-US">
              <a:effectLst/>
            </a:endParaRPr>
          </a:p>
          <a:p>
            <a:pPr>
              <a:spcAft>
                <a:spcPts val="800"/>
              </a:spcAft>
            </a:pPr>
            <a:r>
              <a:rPr lang="en-US" err="1"/>
              <a:t>Mettez</a:t>
            </a:r>
            <a:r>
              <a:rPr lang="en-US"/>
              <a:t> </a:t>
            </a:r>
            <a:r>
              <a:rPr lang="en-US" err="1"/>
              <a:t>vos</a:t>
            </a:r>
            <a:r>
              <a:rPr lang="en-US"/>
              <a:t> </a:t>
            </a:r>
            <a:r>
              <a:rPr lang="en-US" err="1"/>
              <a:t>connaissances</a:t>
            </a:r>
            <a:r>
              <a:rPr lang="en-US"/>
              <a:t> à jour … CAP </a:t>
            </a:r>
            <a:r>
              <a:rPr lang="en-US" err="1"/>
              <a:t>est</a:t>
            </a:r>
            <a:r>
              <a:rPr lang="en-US"/>
              <a:t> </a:t>
            </a:r>
            <a:r>
              <a:rPr lang="en-US" err="1"/>
              <a:t>là</a:t>
            </a:r>
            <a:r>
              <a:rPr lang="en-US"/>
              <a:t> pour </a:t>
            </a:r>
            <a:r>
              <a:rPr lang="en-US" err="1"/>
              <a:t>vous</a:t>
            </a:r>
            <a:r>
              <a:rPr lang="en-US"/>
              <a:t> aider </a:t>
            </a:r>
            <a:endParaRPr lang="en-US">
              <a:effectLst/>
            </a:endParaRPr>
          </a:p>
          <a:p>
            <a:pPr>
              <a:spcAft>
                <a:spcPts val="800"/>
              </a:spcAft>
            </a:pPr>
            <a:endParaRPr lang="en-US">
              <a:effectLst/>
            </a:endParaRPr>
          </a:p>
          <a:p>
            <a:endParaRPr lang="en-US"/>
          </a:p>
        </p:txBody>
      </p:sp>
      <p:sp>
        <p:nvSpPr>
          <p:cNvPr id="3" name="Espace réservé du numéro de diapositive 2">
            <a:extLst>
              <a:ext uri="{FF2B5EF4-FFF2-40B4-BE49-F238E27FC236}">
                <a16:creationId xmlns:a16="http://schemas.microsoft.com/office/drawing/2014/main" id="{1ADB388C-13EC-69F3-0973-07C4D5E395C6}"/>
              </a:ext>
            </a:extLst>
          </p:cNvPr>
          <p:cNvSpPr>
            <a:spLocks noGrp="1"/>
          </p:cNvSpPr>
          <p:nvPr>
            <p:ph type="sldNum" sz="quarter" idx="12"/>
          </p:nvPr>
        </p:nvSpPr>
        <p:spPr/>
        <p:txBody>
          <a:bodyPr/>
          <a:lstStyle/>
          <a:p>
            <a:fld id="{BE15108C-154A-4A5A-9C05-91A49A422BA7}" type="slidenum">
              <a:rPr lang="en-US" smtClean="0"/>
              <a:t>54</a:t>
            </a:fld>
            <a:endParaRPr lang="en-US"/>
          </a:p>
        </p:txBody>
      </p:sp>
    </p:spTree>
    <p:extLst>
      <p:ext uri="{BB962C8B-B14F-4D97-AF65-F5344CB8AC3E}">
        <p14:creationId xmlns:p14="http://schemas.microsoft.com/office/powerpoint/2010/main" val="37898612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F19CEB-5C25-7A7F-0EF0-3493AB453332}"/>
              </a:ext>
            </a:extLst>
          </p:cNvPr>
          <p:cNvSpPr>
            <a:spLocks noGrp="1"/>
          </p:cNvSpPr>
          <p:nvPr>
            <p:ph type="title"/>
          </p:nvPr>
        </p:nvSpPr>
        <p:spPr/>
        <p:txBody>
          <a:bodyPr/>
          <a:lstStyle/>
          <a:p>
            <a:pPr algn="ctr"/>
            <a:r>
              <a:rPr lang="pl-PL"/>
              <a:t>Enq</a:t>
            </a:r>
            <a:r>
              <a:rPr lang="fr-BE" err="1"/>
              <a:t>uête</a:t>
            </a:r>
            <a:r>
              <a:rPr lang="fr-BE"/>
              <a:t> ULB sur les usages d’IA générative par les enseignants</a:t>
            </a:r>
          </a:p>
        </p:txBody>
      </p:sp>
      <p:pic>
        <p:nvPicPr>
          <p:cNvPr id="9" name="Image 8">
            <a:extLst>
              <a:ext uri="{FF2B5EF4-FFF2-40B4-BE49-F238E27FC236}">
                <a16:creationId xmlns:a16="http://schemas.microsoft.com/office/drawing/2014/main" id="{E7107EE7-C8B5-5229-B071-6EB19F02B694}"/>
              </a:ext>
            </a:extLst>
          </p:cNvPr>
          <p:cNvPicPr>
            <a:picLocks noChangeAspect="1"/>
          </p:cNvPicPr>
          <p:nvPr/>
        </p:nvPicPr>
        <p:blipFill>
          <a:blip r:embed="rId2"/>
          <a:stretch>
            <a:fillRect/>
          </a:stretch>
        </p:blipFill>
        <p:spPr>
          <a:xfrm>
            <a:off x="4495882" y="2929055"/>
            <a:ext cx="2715394" cy="2647969"/>
          </a:xfrm>
          <a:prstGeom prst="rect">
            <a:avLst/>
          </a:prstGeom>
        </p:spPr>
      </p:pic>
      <p:sp>
        <p:nvSpPr>
          <p:cNvPr id="3" name="Espace réservé du numéro de diapositive 2">
            <a:extLst>
              <a:ext uri="{FF2B5EF4-FFF2-40B4-BE49-F238E27FC236}">
                <a16:creationId xmlns:a16="http://schemas.microsoft.com/office/drawing/2014/main" id="{5AF24F3A-39D1-D268-ECD6-E734CE295670}"/>
              </a:ext>
            </a:extLst>
          </p:cNvPr>
          <p:cNvSpPr>
            <a:spLocks noGrp="1"/>
          </p:cNvSpPr>
          <p:nvPr>
            <p:ph type="sldNum" sz="quarter" idx="12"/>
          </p:nvPr>
        </p:nvSpPr>
        <p:spPr/>
        <p:txBody>
          <a:bodyPr/>
          <a:lstStyle/>
          <a:p>
            <a:fld id="{BE15108C-154A-4A5A-9C05-91A49A422BA7}" type="slidenum">
              <a:rPr lang="en-US" smtClean="0"/>
              <a:t>55</a:t>
            </a:fld>
            <a:endParaRPr lang="en-US"/>
          </a:p>
        </p:txBody>
      </p:sp>
    </p:spTree>
    <p:extLst>
      <p:ext uri="{BB962C8B-B14F-4D97-AF65-F5344CB8AC3E}">
        <p14:creationId xmlns:p14="http://schemas.microsoft.com/office/powerpoint/2010/main" val="934432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DD732-D388-8098-9C60-3FEC305EA5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8ED940-EEEC-1C8A-0328-39F469F80506}"/>
              </a:ext>
            </a:extLst>
          </p:cNvPr>
          <p:cNvSpPr>
            <a:spLocks noGrp="1"/>
          </p:cNvSpPr>
          <p:nvPr>
            <p:ph type="title"/>
          </p:nvPr>
        </p:nvSpPr>
        <p:spPr>
          <a:xfrm>
            <a:off x="691078" y="725951"/>
            <a:ext cx="10647481" cy="1442463"/>
          </a:xfrm>
        </p:spPr>
        <p:txBody>
          <a:bodyPr/>
          <a:lstStyle/>
          <a:p>
            <a:pPr algn="ctr"/>
            <a:r>
              <a:rPr lang="fr-FR"/>
              <a:t>N’oubliez pas de nous faire un feedback ! </a:t>
            </a:r>
            <a:endParaRPr lang="fr-BE"/>
          </a:p>
        </p:txBody>
      </p:sp>
      <p:sp>
        <p:nvSpPr>
          <p:cNvPr id="3" name="Espace réservé du numéro de diapositive 2">
            <a:extLst>
              <a:ext uri="{FF2B5EF4-FFF2-40B4-BE49-F238E27FC236}">
                <a16:creationId xmlns:a16="http://schemas.microsoft.com/office/drawing/2014/main" id="{826B97AB-D642-F294-8F5E-CDA099B44C77}"/>
              </a:ext>
            </a:extLst>
          </p:cNvPr>
          <p:cNvSpPr>
            <a:spLocks noGrp="1"/>
          </p:cNvSpPr>
          <p:nvPr>
            <p:ph type="sldNum" sz="quarter" idx="12"/>
          </p:nvPr>
        </p:nvSpPr>
        <p:spPr/>
        <p:txBody>
          <a:bodyPr/>
          <a:lstStyle/>
          <a:p>
            <a:fld id="{BE15108C-154A-4A5A-9C05-91A49A422BA7}" type="slidenum">
              <a:rPr lang="en-US" smtClean="0"/>
              <a:t>56</a:t>
            </a:fld>
            <a:endParaRPr lang="en-US"/>
          </a:p>
        </p:txBody>
      </p:sp>
      <p:pic>
        <p:nvPicPr>
          <p:cNvPr id="5" name="Image 4">
            <a:extLst>
              <a:ext uri="{FF2B5EF4-FFF2-40B4-BE49-F238E27FC236}">
                <a16:creationId xmlns:a16="http://schemas.microsoft.com/office/drawing/2014/main" id="{C6803628-2C07-87CB-F80D-FF277B28C246}"/>
              </a:ext>
            </a:extLst>
          </p:cNvPr>
          <p:cNvPicPr>
            <a:picLocks noChangeAspect="1"/>
          </p:cNvPicPr>
          <p:nvPr/>
        </p:nvPicPr>
        <p:blipFill>
          <a:blip r:embed="rId2"/>
          <a:stretch>
            <a:fillRect/>
          </a:stretch>
        </p:blipFill>
        <p:spPr>
          <a:xfrm>
            <a:off x="4433776" y="3082223"/>
            <a:ext cx="3056085" cy="2916538"/>
          </a:xfrm>
          <a:prstGeom prst="rect">
            <a:avLst/>
          </a:prstGeom>
        </p:spPr>
      </p:pic>
    </p:spTree>
    <p:extLst>
      <p:ext uri="{BB962C8B-B14F-4D97-AF65-F5344CB8AC3E}">
        <p14:creationId xmlns:p14="http://schemas.microsoft.com/office/powerpoint/2010/main" val="1214815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A53E37-3B88-A4DD-C3BC-5D4FCEE4DD95}"/>
              </a:ext>
            </a:extLst>
          </p:cNvPr>
          <p:cNvSpPr>
            <a:spLocks noGrp="1"/>
          </p:cNvSpPr>
          <p:nvPr>
            <p:ph type="ctrTitle"/>
          </p:nvPr>
        </p:nvSpPr>
        <p:spPr>
          <a:xfrm>
            <a:off x="-1619860" y="793562"/>
            <a:ext cx="10495904" cy="2460770"/>
          </a:xfrm>
        </p:spPr>
        <p:txBody>
          <a:bodyPr>
            <a:normAutofit/>
          </a:bodyPr>
          <a:lstStyle/>
          <a:p>
            <a:pPr algn="r"/>
            <a:r>
              <a:rPr lang="fr-BE" sz="4800" b="1">
                <a:solidFill>
                  <a:schemeClr val="accent1"/>
                </a:solidFill>
              </a:rPr>
              <a:t>Merci de votre participation !</a:t>
            </a:r>
          </a:p>
        </p:txBody>
      </p:sp>
      <p:sp>
        <p:nvSpPr>
          <p:cNvPr id="3" name="Espace réservé du numéro de diapositive 2">
            <a:extLst>
              <a:ext uri="{FF2B5EF4-FFF2-40B4-BE49-F238E27FC236}">
                <a16:creationId xmlns:a16="http://schemas.microsoft.com/office/drawing/2014/main" id="{1E8EB313-645E-0646-2BC2-4D8DDC51AE5D}"/>
              </a:ext>
            </a:extLst>
          </p:cNvPr>
          <p:cNvSpPr>
            <a:spLocks noGrp="1"/>
          </p:cNvSpPr>
          <p:nvPr>
            <p:ph type="sldNum" sz="quarter" idx="12"/>
          </p:nvPr>
        </p:nvSpPr>
        <p:spPr/>
        <p:txBody>
          <a:bodyPr/>
          <a:lstStyle/>
          <a:p>
            <a:fld id="{BE15108C-154A-4A5A-9C05-91A49A422BA7}" type="slidenum">
              <a:rPr lang="en-US" smtClean="0"/>
              <a:t>57</a:t>
            </a:fld>
            <a:endParaRPr lang="en-US"/>
          </a:p>
        </p:txBody>
      </p:sp>
    </p:spTree>
    <p:extLst>
      <p:ext uri="{BB962C8B-B14F-4D97-AF65-F5344CB8AC3E}">
        <p14:creationId xmlns:p14="http://schemas.microsoft.com/office/powerpoint/2010/main" val="28859636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FC6A9E-E243-8B14-AA53-A20D6614ACD4}"/>
              </a:ext>
            </a:extLst>
          </p:cNvPr>
          <p:cNvSpPr>
            <a:spLocks noGrp="1"/>
          </p:cNvSpPr>
          <p:nvPr>
            <p:ph type="title"/>
          </p:nvPr>
        </p:nvSpPr>
        <p:spPr/>
        <p:txBody>
          <a:bodyPr/>
          <a:lstStyle/>
          <a:p>
            <a:r>
              <a:rPr lang="fr-BE"/>
              <a:t>Bibliographie</a:t>
            </a:r>
          </a:p>
        </p:txBody>
      </p:sp>
      <p:sp>
        <p:nvSpPr>
          <p:cNvPr id="3" name="Espace réservé du contenu 2">
            <a:extLst>
              <a:ext uri="{FF2B5EF4-FFF2-40B4-BE49-F238E27FC236}">
                <a16:creationId xmlns:a16="http://schemas.microsoft.com/office/drawing/2014/main" id="{5BAE1A11-DD11-6AA9-D564-8A9C5F25F373}"/>
              </a:ext>
            </a:extLst>
          </p:cNvPr>
          <p:cNvSpPr>
            <a:spLocks noGrp="1"/>
          </p:cNvSpPr>
          <p:nvPr>
            <p:ph idx="1"/>
          </p:nvPr>
        </p:nvSpPr>
        <p:spPr>
          <a:xfrm>
            <a:off x="691078" y="2340130"/>
            <a:ext cx="11196121" cy="4365469"/>
          </a:xfrm>
        </p:spPr>
        <p:txBody>
          <a:bodyPr vert="horz" lIns="91440" tIns="45720" rIns="91440" bIns="45720" rtlCol="0" anchor="t">
            <a:normAutofit fontScale="62500" lnSpcReduction="20000"/>
          </a:bodyPr>
          <a:lstStyle/>
          <a:p>
            <a:r>
              <a:rPr lang="fr-BE"/>
              <a:t>Brady, J., </a:t>
            </a:r>
            <a:r>
              <a:rPr lang="fr-BE" err="1"/>
              <a:t>Kuvalja</a:t>
            </a:r>
            <a:r>
              <a:rPr lang="fr-BE"/>
              <a:t>, M., Rodrigues, A., &amp; Hughes, S. (2024). </a:t>
            </a:r>
            <a:r>
              <a:rPr lang="fr-BE" err="1"/>
              <a:t>Does</a:t>
            </a:r>
            <a:r>
              <a:rPr lang="fr-BE"/>
              <a:t> </a:t>
            </a:r>
            <a:r>
              <a:rPr lang="fr-BE" err="1"/>
              <a:t>ChatGPT</a:t>
            </a:r>
            <a:r>
              <a:rPr lang="fr-BE"/>
              <a:t> </a:t>
            </a:r>
            <a:r>
              <a:rPr lang="fr-BE" err="1"/>
              <a:t>make</a:t>
            </a:r>
            <a:r>
              <a:rPr lang="fr-BE"/>
              <a:t> the grade? </a:t>
            </a:r>
            <a:r>
              <a:rPr lang="fr-BE" err="1"/>
              <a:t>Research</a:t>
            </a:r>
            <a:r>
              <a:rPr lang="fr-BE"/>
              <a:t> </a:t>
            </a:r>
            <a:r>
              <a:rPr lang="fr-BE" err="1"/>
              <a:t>Matters</a:t>
            </a:r>
            <a:r>
              <a:rPr lang="fr-BE"/>
              <a:t>: A Cambridge </a:t>
            </a:r>
            <a:r>
              <a:rPr lang="fr-BE" err="1"/>
              <a:t>University</a:t>
            </a:r>
            <a:r>
              <a:rPr lang="fr-BE"/>
              <a:t> </a:t>
            </a:r>
            <a:r>
              <a:rPr lang="fr-BE" err="1"/>
              <a:t>Press</a:t>
            </a:r>
            <a:r>
              <a:rPr lang="fr-BE"/>
              <a:t> &amp; </a:t>
            </a:r>
            <a:r>
              <a:rPr lang="fr-BE" err="1"/>
              <a:t>Assessment</a:t>
            </a:r>
            <a:r>
              <a:rPr lang="fr-BE"/>
              <a:t> publication, 37, 24–39. </a:t>
            </a:r>
            <a:r>
              <a:rPr lang="fr-BE">
                <a:hlinkClick r:id="rId2"/>
              </a:rPr>
              <a:t>https://doi.org/10.17863/CAM.106034</a:t>
            </a:r>
            <a:r>
              <a:rPr lang="fr-BE"/>
              <a:t> </a:t>
            </a:r>
            <a:endParaRPr lang="pl-PL"/>
          </a:p>
          <a:p>
            <a:r>
              <a:rPr lang="en-US"/>
              <a:t>Digital Education Council. (2025). Digital Education Council Global AI Faculty Survey 2025. </a:t>
            </a:r>
            <a:r>
              <a:rPr lang="pl-PL"/>
              <a:t>Extrait de</a:t>
            </a:r>
            <a:r>
              <a:rPr lang="en-US"/>
              <a:t> </a:t>
            </a:r>
            <a:r>
              <a:rPr lang="en-US">
                <a:hlinkClick r:id="rId3"/>
              </a:rPr>
              <a:t>https://www.digitaleducationcouncil.com/post/digital-education-council-global-ai-faculty-survey</a:t>
            </a:r>
            <a:r>
              <a:rPr lang="pl-PL"/>
              <a:t>  </a:t>
            </a:r>
            <a:endParaRPr lang="fr-BE"/>
          </a:p>
          <a:p>
            <a:r>
              <a:rPr lang="fr-BE" err="1"/>
              <a:t>Lebovitz</a:t>
            </a:r>
            <a:r>
              <a:rPr lang="fr-BE"/>
              <a:t>, S., </a:t>
            </a:r>
            <a:r>
              <a:rPr lang="fr-BE" err="1"/>
              <a:t>Lifshitz</a:t>
            </a:r>
            <a:r>
              <a:rPr lang="fr-BE"/>
              <a:t>-Assaf, H., &amp; </a:t>
            </a:r>
            <a:r>
              <a:rPr lang="fr-BE" err="1"/>
              <a:t>Levina</a:t>
            </a:r>
            <a:r>
              <a:rPr lang="fr-BE"/>
              <a:t>, N. (2023). The No. 1 question to </a:t>
            </a:r>
            <a:r>
              <a:rPr lang="fr-BE" err="1"/>
              <a:t>ask</a:t>
            </a:r>
            <a:r>
              <a:rPr lang="fr-BE"/>
              <a:t> </a:t>
            </a:r>
            <a:r>
              <a:rPr lang="fr-BE" err="1"/>
              <a:t>when</a:t>
            </a:r>
            <a:r>
              <a:rPr lang="fr-BE"/>
              <a:t> </a:t>
            </a:r>
            <a:r>
              <a:rPr lang="fr-BE" err="1"/>
              <a:t>evaluating</a:t>
            </a:r>
            <a:r>
              <a:rPr lang="fr-BE"/>
              <a:t> AI </a:t>
            </a:r>
            <a:r>
              <a:rPr lang="fr-BE" err="1"/>
              <a:t>tools</a:t>
            </a:r>
            <a:r>
              <a:rPr lang="fr-BE"/>
              <a:t>. MIT Sloan Management </a:t>
            </a:r>
            <a:r>
              <a:rPr lang="fr-BE" err="1"/>
              <a:t>Review</a:t>
            </a:r>
            <a:r>
              <a:rPr lang="fr-BE"/>
              <a:t>, 64(3).</a:t>
            </a:r>
            <a:endParaRPr lang="pl-PL"/>
          </a:p>
          <a:p>
            <a:r>
              <a:rPr lang="en-US"/>
              <a:t>Lee, H. P. H., Sarkar, A., </a:t>
            </a:r>
            <a:r>
              <a:rPr lang="en-US" err="1"/>
              <a:t>Tankelevitch</a:t>
            </a:r>
            <a:r>
              <a:rPr lang="en-US"/>
              <a:t>, L., Drosos, I., Rintel, S., Banks, R., &amp; Wilson, N. (2025). The Impact of Generative AI on Critical Thinking: Self-Reported Reductions in Cognitive Effort and Confidence Effects From a Survey of Knowledge Workers.</a:t>
            </a:r>
          </a:p>
          <a:p>
            <a:r>
              <a:rPr lang="en-US"/>
              <a:t>Nicholas, G. and Bhatia, A. (2023) Lost in Translation: Large Language Models in Non-English Content Analysis. Center for Democracy &amp; Technology. </a:t>
            </a:r>
            <a:r>
              <a:rPr lang="en-US">
                <a:hlinkClick r:id="rId4"/>
              </a:rPr>
              <a:t>https://cdt.org/insights/lostin-translation-large-language-models-in-non-english-content-analysis/</a:t>
            </a:r>
            <a:endParaRPr lang="en-US"/>
          </a:p>
          <a:p>
            <a:r>
              <a:rPr lang="fr-BE">
                <a:hlinkClick r:id="rId5"/>
              </a:rPr>
              <a:t>https://copilot.cloud.microsoft/</a:t>
            </a:r>
            <a:endParaRPr lang="fr-BE"/>
          </a:p>
          <a:p>
            <a:r>
              <a:rPr lang="fr-BE">
                <a:hlinkClick r:id="rId6"/>
              </a:rPr>
              <a:t>https://www.independent.co.uk/news/education/chatgpt-essay-signs-fake-real-b2519642.html</a:t>
            </a:r>
            <a:endParaRPr lang="fr-BE"/>
          </a:p>
          <a:p>
            <a:r>
              <a:rPr lang="fr-BE">
                <a:hlinkClick r:id="rId7"/>
              </a:rPr>
              <a:t>https://www.leplaisirdapprendre.com/portfolio/utiliser-lintelligence-artificielle-en-classe/</a:t>
            </a:r>
            <a:endParaRPr lang="fr-BE"/>
          </a:p>
          <a:p>
            <a:r>
              <a:rPr lang="fr-BE">
                <a:hlinkClick r:id="rId8"/>
              </a:rPr>
              <a:t>https://literatia.ca/2023/06/05/creer-un-plan-de-cours-avec-chatgpt/</a:t>
            </a:r>
            <a:r>
              <a:rPr lang="fr-BE"/>
              <a:t> </a:t>
            </a:r>
          </a:p>
          <a:p>
            <a:r>
              <a:rPr lang="fr-BE">
                <a:hlinkClick r:id="rId9"/>
              </a:rPr>
              <a:t>https://www.scribbr.com/ai-tools/chatgpt-language-learning/</a:t>
            </a:r>
            <a:r>
              <a:rPr lang="fr-BE"/>
              <a:t> </a:t>
            </a:r>
          </a:p>
          <a:p>
            <a:r>
              <a:rPr lang="fr-BE">
                <a:hlinkClick r:id="rId10"/>
              </a:rPr>
              <a:t>https://drphilippahardman.substack.com/p/a-post-ai-learning-taxonomy</a:t>
            </a:r>
            <a:endParaRPr lang="fr-BE"/>
          </a:p>
          <a:p>
            <a:r>
              <a:rPr lang="fr-BE">
                <a:hlinkClick r:id="rId11"/>
              </a:rPr>
              <a:t>https://generationia.flint.media/p/maitriser-creation-images-midjourney-chatgpt</a:t>
            </a:r>
            <a:r>
              <a:rPr lang="fr-BE"/>
              <a:t> </a:t>
            </a:r>
          </a:p>
          <a:p>
            <a:endParaRPr lang="fr-BE"/>
          </a:p>
          <a:p>
            <a:endParaRPr lang="fr-BE"/>
          </a:p>
          <a:p>
            <a:endParaRPr lang="fr-BE"/>
          </a:p>
        </p:txBody>
      </p:sp>
      <p:sp>
        <p:nvSpPr>
          <p:cNvPr id="4" name="Espace réservé du numéro de diapositive 3">
            <a:extLst>
              <a:ext uri="{FF2B5EF4-FFF2-40B4-BE49-F238E27FC236}">
                <a16:creationId xmlns:a16="http://schemas.microsoft.com/office/drawing/2014/main" id="{A4167F30-3F1B-9B0B-FFF5-04B677056651}"/>
              </a:ext>
            </a:extLst>
          </p:cNvPr>
          <p:cNvSpPr>
            <a:spLocks noGrp="1"/>
          </p:cNvSpPr>
          <p:nvPr>
            <p:ph type="sldNum" sz="quarter" idx="12"/>
          </p:nvPr>
        </p:nvSpPr>
        <p:spPr/>
        <p:txBody>
          <a:bodyPr/>
          <a:lstStyle/>
          <a:p>
            <a:fld id="{BE15108C-154A-4A5A-9C05-91A49A422BA7}" type="slidenum">
              <a:rPr lang="en-US" smtClean="0"/>
              <a:t>58</a:t>
            </a:fld>
            <a:endParaRPr lang="en-US"/>
          </a:p>
        </p:txBody>
      </p:sp>
    </p:spTree>
    <p:extLst>
      <p:ext uri="{BB962C8B-B14F-4D97-AF65-F5344CB8AC3E}">
        <p14:creationId xmlns:p14="http://schemas.microsoft.com/office/powerpoint/2010/main" val="4980359"/>
      </p:ext>
    </p:extLst>
  </p:cSld>
  <p:clrMapOvr>
    <a:masterClrMapping/>
  </p:clrMapOvr>
</p:sld>
</file>

<file path=ppt/theme/theme1.xml><?xml version="1.0" encoding="utf-8"?>
<a:theme xmlns:a="http://schemas.openxmlformats.org/drawingml/2006/main" name="CosineVTI">
  <a:themeElements>
    <a:clrScheme name="Custom 133">
      <a:dk1>
        <a:sysClr val="windowText" lastClr="000000"/>
      </a:dk1>
      <a:lt1>
        <a:sysClr val="window" lastClr="FFFFFF"/>
      </a:lt1>
      <a:dk2>
        <a:srgbClr val="2A2735"/>
      </a:dk2>
      <a:lt2>
        <a:srgbClr val="EEEEEE"/>
      </a:lt2>
      <a:accent1>
        <a:srgbClr val="1EBE9B"/>
      </a:accent1>
      <a:accent2>
        <a:srgbClr val="8F99BB"/>
      </a:accent2>
      <a:accent3>
        <a:srgbClr val="FD8686"/>
      </a:accent3>
      <a:accent4>
        <a:srgbClr val="A3A3C1"/>
      </a:accent4>
      <a:accent5>
        <a:srgbClr val="7162FE"/>
      </a:accent5>
      <a:accent6>
        <a:srgbClr val="E76445"/>
      </a:accent6>
      <a:hlink>
        <a:srgbClr val="EF08F7"/>
      </a:hlink>
      <a:folHlink>
        <a:srgbClr val="8477FE"/>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3078</Words>
  <Application>Microsoft Office PowerPoint</Application>
  <PresentationFormat>Grand écran</PresentationFormat>
  <Paragraphs>279</Paragraphs>
  <Slides>59</Slides>
  <Notes>27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59</vt:i4>
      </vt:variant>
    </vt:vector>
  </HeadingPairs>
  <TitlesOfParts>
    <vt:vector size="69" baseType="lpstr">
      <vt:lpstr>Metal</vt:lpstr>
      <vt:lpstr>Quicksand</vt:lpstr>
      <vt:lpstr>Titillium</vt:lpstr>
      <vt:lpstr>Yu Gothic</vt:lpstr>
      <vt:lpstr>Aptos</vt:lpstr>
      <vt:lpstr>Arial</vt:lpstr>
      <vt:lpstr>Grandview</vt:lpstr>
      <vt:lpstr>Ink Free</vt:lpstr>
      <vt:lpstr>Wingdings</vt:lpstr>
      <vt:lpstr>CosineVTI</vt:lpstr>
      <vt:lpstr>Créer des activités d'apprentissage à l'aide de l'IA générative</vt:lpstr>
      <vt:lpstr>Présentation PowerPoint</vt:lpstr>
      <vt:lpstr>Présentation PowerPoint</vt:lpstr>
      <vt:lpstr>Présentation PowerPoint</vt:lpstr>
      <vt:lpstr>Objectifs de l’atelier</vt:lpstr>
      <vt:lpstr>Ordre du jour</vt:lpstr>
      <vt:lpstr>1. Enseigner/apprendre l’IA ou avec l’IA ? (S’)éduquer à l’IA ?  </vt:lpstr>
      <vt:lpstr>2. Apprendre sur l’IA</vt:lpstr>
      <vt:lpstr>L’IA en tant que assistant des étudiant·es</vt:lpstr>
      <vt:lpstr>3. Activités réalisées par les étudiants</vt:lpstr>
      <vt:lpstr>Esprit critique</vt:lpstr>
      <vt:lpstr>Présentation PowerPoint</vt:lpstr>
      <vt:lpstr>Présentation PowerPoint</vt:lpstr>
      <vt:lpstr>L’IA en tant que assistant de l’enseignant·e</vt:lpstr>
      <vt:lpstr>Présentation PowerPoint</vt:lpstr>
      <vt:lpstr>Présentation PowerPoint</vt:lpstr>
      <vt:lpstr>4. Utilisations référencées et documentées de l’IA pour les activités d’apprentissage :  </vt:lpstr>
      <vt:lpstr>L’art du prompt</vt:lpstr>
      <vt:lpstr>Rédiger un prompt efficace</vt:lpstr>
      <vt:lpstr>Présentation PowerPoint</vt:lpstr>
      <vt:lpstr>Présentation PowerPoint</vt:lpstr>
      <vt:lpstr>L’IA, deviens mon ingénieur de prompts</vt:lpstr>
      <vt:lpstr>Plus d’exemples de prompts (PDF)</vt:lpstr>
      <vt:lpstr>Créer des images avec l’IA gén.</vt:lpstr>
      <vt:lpstr>Créer des images avec l’IA gén.</vt:lpstr>
      <vt:lpstr>Créer un ChatGPT personnalisé</vt:lpstr>
      <vt:lpstr>Présentation PowerPoint</vt:lpstr>
      <vt:lpstr>Créer un ChatGPT personnalisé </vt:lpstr>
      <vt:lpstr>Créer un ChatGPT personnalisé </vt:lpstr>
      <vt:lpstr>« Ce Chatbot est destiné à permettre une révision d’un cours de procédure civile destiné aux étudiants de Bac 1 Droit dans le cadre d’un bachelier professionnalisant (niveau moins soutenu que l’université) »</vt:lpstr>
      <vt:lpstr>Présentation PowerPoint</vt:lpstr>
      <vt:lpstr>Présentation PowerPoint</vt:lpstr>
      <vt:lpstr>Présentation PowerPoint</vt:lpstr>
      <vt:lpstr>Présentation PowerPoint</vt:lpstr>
      <vt:lpstr>Intégrer l’utilisation de l’IA en cours</vt:lpstr>
      <vt:lpstr>Intégrer l’utilisation de l’IA en cours</vt:lpstr>
      <vt:lpstr>Irène Ingardi (SBS-EM) Cours Managing errors in organisations</vt:lpstr>
      <vt:lpstr>Irène Ingardi (SBS-EM) Cours Managing errors in organisations</vt:lpstr>
      <vt:lpstr>Irène Ingardi (SBS-EM) Cours Managing errors in organisations</vt:lpstr>
      <vt:lpstr>Irène Ingardi (SBS-EM) Cours Managing errors in organisations</vt:lpstr>
      <vt:lpstr>Irène Ingardi (SBS-EM) Cours Managing errors in organisations</vt:lpstr>
      <vt:lpstr>Comment citer l’IA ? - exemples</vt:lpstr>
      <vt:lpstr>Déclaration d’utilisation de l’IA </vt:lpstr>
      <vt:lpstr>Déclaration d’utilisation de l’IA </vt:lpstr>
      <vt:lpstr>L’usage conscient de l’IA en classe</vt:lpstr>
      <vt:lpstr>With or without AI?</vt:lpstr>
      <vt:lpstr>L’impact de l’IA sur le travail de l’enseignant</vt:lpstr>
      <vt:lpstr>Présentation PowerPoint</vt:lpstr>
      <vt:lpstr>Présentation PowerPoint</vt:lpstr>
      <vt:lpstr>Quelle qualité distinctive devra posséder un enseignant dans un futur dominé par l’intelligence artificielle ?</vt:lpstr>
      <vt:lpstr>Partie pratique</vt:lpstr>
      <vt:lpstr>Brainstorm</vt:lpstr>
      <vt:lpstr>Travail en groupe 15 minutes</vt:lpstr>
      <vt:lpstr>Quelques ressources pour aller plus loin</vt:lpstr>
      <vt:lpstr>Take-home message</vt:lpstr>
      <vt:lpstr>Enquête ULB sur les usages d’IA générative par les enseignants</vt:lpstr>
      <vt:lpstr>N’oubliez pas de nous faire un feedback ! </vt:lpstr>
      <vt:lpstr>Merci de votre participation !</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génératives en cours de langue</dc:title>
  <dc:creator>MALZ Magdalena</dc:creator>
  <cp:lastModifiedBy>MALZ Magdalena</cp:lastModifiedBy>
  <cp:revision>6</cp:revision>
  <dcterms:created xsi:type="dcterms:W3CDTF">2024-04-15T14:44:59Z</dcterms:created>
  <dcterms:modified xsi:type="dcterms:W3CDTF">2025-05-02T13:28:46Z</dcterms:modified>
</cp:coreProperties>
</file>