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rial Bold" panose="020B0704020202020204" pitchFamily="34" charset="0"/>
      <p:regular r:id="rId12"/>
      <p:bold r:id="rId13"/>
    </p:embeddedFont>
    <p:embeddedFont>
      <p:font typeface="Arial Italics" panose="020B0604020202090204" pitchFamily="34" charset="0"/>
      <p:regular r:id="rId14"/>
      <p:italic r:id="rId15"/>
    </p:embeddedFont>
    <p:embeddedFont>
      <p:font typeface="Josefin Sans" pitchFamily="2" charset="77"/>
      <p:regular r:id="rId16"/>
      <p:bold r:id="rId17"/>
    </p:embeddedFont>
    <p:embeddedFont>
      <p:font typeface="Josefin Sans Bold" panose="020F0502020204030204" pitchFamily="34" charset="0"/>
      <p:regular r:id="rId18"/>
      <p:bold r:id="rId19"/>
      <p:italic r:id="rId20"/>
      <p:boldItalic r:id="rId21"/>
    </p:embeddedFont>
    <p:embeddedFont>
      <p:font typeface="Josefin Sans Light" panose="020F0302020204030204" pitchFamily="34" charset="0"/>
      <p:regular r:id="rId22"/>
      <p: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7" autoAdjust="0"/>
    <p:restoredTop sz="94618" autoAdjust="0"/>
  </p:normalViewPr>
  <p:slideViewPr>
    <p:cSldViewPr>
      <p:cViewPr varScale="1">
        <p:scale>
          <a:sx n="69" d="100"/>
          <a:sy n="69" d="100"/>
        </p:scale>
        <p:origin x="114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F75DA-B525-4544-A583-23948B734570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84E8B-1619-B14C-A8C4-CD3C3F84607F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264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184E8B-1619-B14C-A8C4-CD3C3F84607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773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9313" b="-931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17580241" y="513682"/>
            <a:ext cx="0" cy="354402"/>
          </a:xfrm>
          <a:prstGeom prst="line">
            <a:avLst/>
          </a:prstGeom>
          <a:ln w="19050" cap="flat">
            <a:solidFill>
              <a:srgbClr val="FFC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17692515" y="513682"/>
            <a:ext cx="0" cy="354402"/>
          </a:xfrm>
          <a:prstGeom prst="line">
            <a:avLst/>
          </a:prstGeom>
          <a:ln w="19050" cap="flat">
            <a:solidFill>
              <a:srgbClr val="FFC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1954243" y="1588463"/>
            <a:ext cx="14379513" cy="5592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2"/>
              </a:lnSpc>
            </a:pPr>
            <a:r>
              <a:rPr lang="en-US" sz="5730" b="1" spc="767">
                <a:solidFill>
                  <a:srgbClr val="F9F7DC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ARE THE ATP RULES COMPATIBLE WITH ARTICLE 102 TFEU?</a:t>
            </a:r>
          </a:p>
          <a:p>
            <a:pPr algn="ctr">
              <a:lnSpc>
                <a:spcPts val="7392"/>
              </a:lnSpc>
            </a:pPr>
            <a:r>
              <a:rPr lang="en-US" sz="5730" b="1" spc="767">
                <a:solidFill>
                  <a:srgbClr val="F9F7DC"/>
                </a:solidFill>
                <a:latin typeface="Josefin Sans Bold"/>
                <a:ea typeface="Josefin Sans Bold"/>
                <a:cs typeface="Josefin Sans Bold"/>
                <a:sym typeface="Josefin Sans Bold"/>
              </a:rPr>
              <a:t> MARKET ACCESS, FORECLOSURE AND THE ROLE OF RANKING POINTS.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76607" y="7429500"/>
            <a:ext cx="6534783" cy="1854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F9F7DC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LL.M. PAPER DEFENSE 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F9F7DC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Supervisor: David Hull 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F9F7DC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Author: Chloé Van Den Spiegel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63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7580241" y="513682"/>
            <a:ext cx="0" cy="354402"/>
          </a:xfrm>
          <a:prstGeom prst="line">
            <a:avLst/>
          </a:prstGeom>
          <a:ln w="19050" cap="flat">
            <a:solidFill>
              <a:srgbClr val="FFC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17692515" y="513682"/>
            <a:ext cx="0" cy="354402"/>
          </a:xfrm>
          <a:prstGeom prst="line">
            <a:avLst/>
          </a:prstGeom>
          <a:ln w="19050" cap="flat">
            <a:solidFill>
              <a:srgbClr val="FFCB6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8875901" y="513682"/>
            <a:ext cx="8060586" cy="9259635"/>
            <a:chOff x="0" y="0"/>
            <a:chExt cx="1248796" cy="143456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8796" cy="1434560"/>
            </a:xfrm>
            <a:custGeom>
              <a:avLst/>
              <a:gdLst/>
              <a:ahLst/>
              <a:cxnLst/>
              <a:rect l="l" t="t" r="r" b="b"/>
              <a:pathLst>
                <a:path w="1248796" h="1434560">
                  <a:moveTo>
                    <a:pt x="0" y="0"/>
                  </a:moveTo>
                  <a:lnTo>
                    <a:pt x="1248796" y="0"/>
                  </a:lnTo>
                  <a:lnTo>
                    <a:pt x="1248796" y="1434560"/>
                  </a:lnTo>
                  <a:lnTo>
                    <a:pt x="0" y="1434560"/>
                  </a:lnTo>
                  <a:close/>
                </a:path>
              </a:pathLst>
            </a:custGeom>
            <a:blipFill>
              <a:blip r:embed="rId2">
                <a:alphaModFix amt="70000"/>
              </a:blip>
              <a:stretch>
                <a:fillRect l="-4848" r="-6777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0601" y="906184"/>
            <a:ext cx="8115300" cy="92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39"/>
              </a:lnSpc>
            </a:pPr>
            <a:r>
              <a:rPr lang="en-US" sz="6399">
                <a:solidFill>
                  <a:srgbClr val="F9F7DC"/>
                </a:solidFill>
                <a:latin typeface="Josefin Sans"/>
                <a:ea typeface="Josefin Sans"/>
                <a:cs typeface="Josefin Sans"/>
                <a:sym typeface="Josefin Sans"/>
              </a:rPr>
              <a:t>PTPA COMPLAINT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995054"/>
            <a:ext cx="7290529" cy="668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6293" lvl="1" indent="-228147" algn="l">
              <a:lnSpc>
                <a:spcPts val="2958"/>
              </a:lnSpc>
              <a:buFont typeface="Arial"/>
              <a:buChar char="•"/>
            </a:pPr>
            <a:r>
              <a:rPr lang="en-US" sz="2113" i="1">
                <a:solidFill>
                  <a:srgbClr val="F9F7DC"/>
                </a:solidFill>
                <a:latin typeface="Arial Italics"/>
                <a:ea typeface="Arial Italics"/>
                <a:cs typeface="Arial Italics"/>
                <a:sym typeface="Arial Italics"/>
              </a:rPr>
              <a:t>What is the PTPA?</a:t>
            </a:r>
          </a:p>
          <a:p>
            <a:pPr marL="912587" lvl="2" indent="-304196" algn="l">
              <a:lnSpc>
                <a:spcPts val="2958"/>
              </a:lnSpc>
              <a:buFont typeface="Arial"/>
              <a:buChar char="⚬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Independent association representing male and female professional players</a:t>
            </a:r>
          </a:p>
          <a:p>
            <a:pPr marL="912587" lvl="2" indent="-304196" algn="l">
              <a:lnSpc>
                <a:spcPts val="2958"/>
              </a:lnSpc>
              <a:buFont typeface="Arial"/>
              <a:buChar char="⚬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Novak Djokovic &amp; Vasek Pospisil</a:t>
            </a:r>
          </a:p>
          <a:p>
            <a:pPr marL="912587" lvl="2" indent="-304196" algn="l">
              <a:lnSpc>
                <a:spcPts val="2958"/>
              </a:lnSpc>
              <a:buFont typeface="Arial"/>
              <a:buChar char="⚬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Not recognised as an official union</a:t>
            </a:r>
          </a:p>
          <a:p>
            <a:pPr marL="912587" lvl="2" indent="-304196" algn="l">
              <a:lnSpc>
                <a:spcPts val="2958"/>
              </a:lnSpc>
              <a:buFont typeface="Arial"/>
              <a:buChar char="⚬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Player rights, welfare, transparency, bargaining power</a:t>
            </a:r>
          </a:p>
          <a:p>
            <a:pPr algn="l">
              <a:lnSpc>
                <a:spcPts val="2958"/>
              </a:lnSpc>
            </a:pPr>
            <a:endParaRPr lang="en-US" sz="2113">
              <a:solidFill>
                <a:srgbClr val="F9F7D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6293" lvl="1" indent="-228147" algn="l">
              <a:lnSpc>
                <a:spcPts val="2958"/>
              </a:lnSpc>
              <a:buFont typeface="Arial"/>
              <a:buChar char="•"/>
            </a:pPr>
            <a:r>
              <a:rPr lang="en-US" sz="2113" i="1">
                <a:solidFill>
                  <a:srgbClr val="F9F7DC"/>
                </a:solidFill>
                <a:latin typeface="Arial Italics"/>
                <a:ea typeface="Arial Italics"/>
                <a:cs typeface="Arial Italics"/>
                <a:sym typeface="Arial Italics"/>
              </a:rPr>
              <a:t>What triggered the complaint?</a:t>
            </a:r>
          </a:p>
          <a:p>
            <a:pPr marL="912587" lvl="2" indent="-304196" algn="l">
              <a:lnSpc>
                <a:spcPts val="2958"/>
              </a:lnSpc>
              <a:buFont typeface="Arial"/>
              <a:buChar char="⚬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PTPA filed an antitrust complaint before the European Commission</a:t>
            </a:r>
          </a:p>
          <a:p>
            <a:pPr marL="912587" lvl="2" indent="-304196" algn="l">
              <a:lnSpc>
                <a:spcPts val="2958"/>
              </a:lnSpc>
              <a:buFont typeface="Arial"/>
              <a:buChar char="⚬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Parallel legal actions in the US and UK</a:t>
            </a:r>
          </a:p>
          <a:p>
            <a:pPr marL="912587" lvl="2" indent="-304196" algn="l">
              <a:lnSpc>
                <a:spcPts val="2958"/>
              </a:lnSpc>
              <a:buFont typeface="Arial"/>
              <a:buChar char="⚬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ATP, WTA, ITF, ITIA</a:t>
            </a:r>
          </a:p>
          <a:p>
            <a:pPr algn="l">
              <a:lnSpc>
                <a:spcPts val="2958"/>
              </a:lnSpc>
            </a:pPr>
            <a:endParaRPr lang="en-US" sz="2113">
              <a:solidFill>
                <a:srgbClr val="F9F7DC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6293" lvl="1" indent="-228147" algn="l">
              <a:lnSpc>
                <a:spcPts val="2958"/>
              </a:lnSpc>
              <a:buFont typeface="Arial"/>
              <a:buChar char="•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Core allegation </a:t>
            </a:r>
          </a:p>
          <a:p>
            <a:pPr marL="912587" lvl="2" indent="-304196" algn="l">
              <a:lnSpc>
                <a:spcPts val="2958"/>
              </a:lnSpc>
              <a:buFont typeface="Arial"/>
              <a:buChar char="⚬"/>
            </a:pPr>
            <a:r>
              <a:rPr lang="en-US" sz="2113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2113" b="1">
                <a:solidFill>
                  <a:srgbClr val="F9F7DC"/>
                </a:solidFill>
                <a:latin typeface="Arial Bold"/>
                <a:ea typeface="Arial Bold"/>
                <a:cs typeface="Arial Bold"/>
                <a:sym typeface="Arial Bold"/>
              </a:rPr>
              <a:t>ATP and tournament organisers engage in a range of anti‐competitive or abusive practices </a:t>
            </a:r>
          </a:p>
          <a:p>
            <a:pPr algn="l">
              <a:lnSpc>
                <a:spcPts val="2958"/>
              </a:lnSpc>
            </a:pPr>
            <a:endParaRPr lang="en-US" sz="2113" b="1">
              <a:solidFill>
                <a:srgbClr val="F9F7DC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387999" flipH="1" flipV="1">
            <a:off x="3968613" y="-4018398"/>
            <a:ext cx="10350774" cy="18323797"/>
          </a:xfrm>
          <a:custGeom>
            <a:avLst/>
            <a:gdLst/>
            <a:ahLst/>
            <a:cxnLst/>
            <a:rect l="l" t="t" r="r" b="b"/>
            <a:pathLst>
              <a:path w="10350774" h="18323797">
                <a:moveTo>
                  <a:pt x="63837" y="18323796"/>
                </a:moveTo>
                <a:lnTo>
                  <a:pt x="0" y="35908"/>
                </a:lnTo>
                <a:lnTo>
                  <a:pt x="10286937" y="0"/>
                </a:lnTo>
                <a:lnTo>
                  <a:pt x="10350774" y="18287888"/>
                </a:lnTo>
                <a:lnTo>
                  <a:pt x="63837" y="18323796"/>
                </a:lnTo>
                <a:close/>
              </a:path>
            </a:pathLst>
          </a:custGeom>
          <a:blipFill>
            <a:blip r:embed="rId2"/>
            <a:stretch>
              <a:fillRect l="-52224" t="-24358" r="-41469" b="-1240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17580241" y="513682"/>
            <a:ext cx="0" cy="354402"/>
          </a:xfrm>
          <a:prstGeom prst="line">
            <a:avLst/>
          </a:prstGeom>
          <a:ln w="19050" cap="flat">
            <a:solidFill>
              <a:srgbClr val="F9F7D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17692515" y="513682"/>
            <a:ext cx="0" cy="354402"/>
          </a:xfrm>
          <a:prstGeom prst="line">
            <a:avLst/>
          </a:prstGeom>
          <a:ln w="19050" cap="flat">
            <a:solidFill>
              <a:srgbClr val="F9F7D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 rot="-5400000">
            <a:off x="17035528" y="9031816"/>
            <a:ext cx="1211224" cy="271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089"/>
              </a:lnSpc>
            </a:pPr>
            <a:r>
              <a:rPr lang="en-US" sz="1899" spc="613">
                <a:solidFill>
                  <a:srgbClr val="F9F7DC"/>
                </a:solidFill>
                <a:latin typeface="Josefin Sans Light"/>
                <a:ea typeface="Josefin Sans Light"/>
                <a:cs typeface="Josefin Sans Light"/>
                <a:sym typeface="Josefin Sans Light"/>
              </a:rPr>
              <a:t>2026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18659" y="1066800"/>
            <a:ext cx="11050682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00"/>
              </a:lnSpc>
            </a:pPr>
            <a:r>
              <a:rPr lang="en-US" sz="60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SPORT GOVERNING BODIES: A STRUCTURAL TENSION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96601" y="6083943"/>
            <a:ext cx="3675808" cy="2311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6523" lvl="1" indent="-283261" algn="l">
              <a:lnSpc>
                <a:spcPts val="3673"/>
              </a:lnSpc>
              <a:buFont typeface="Arial"/>
              <a:buChar char="•"/>
            </a:pPr>
            <a:r>
              <a:rPr lang="en-US" sz="2624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Rules of the game</a:t>
            </a:r>
          </a:p>
          <a:p>
            <a:pPr marL="566523" lvl="1" indent="-283261" algn="l">
              <a:lnSpc>
                <a:spcPts val="3673"/>
              </a:lnSpc>
              <a:buFont typeface="Arial"/>
              <a:buChar char="•"/>
            </a:pPr>
            <a:r>
              <a:rPr lang="en-US" sz="2624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Eligibility criteria  </a:t>
            </a:r>
          </a:p>
          <a:p>
            <a:pPr marL="566523" lvl="1" indent="-283261" algn="l">
              <a:lnSpc>
                <a:spcPts val="3673"/>
              </a:lnSpc>
              <a:buFont typeface="Arial"/>
              <a:buChar char="•"/>
            </a:pPr>
            <a:r>
              <a:rPr lang="en-US" sz="2624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Calendar setting </a:t>
            </a:r>
          </a:p>
          <a:p>
            <a:pPr marL="566523" lvl="1" indent="-283261" algn="l">
              <a:lnSpc>
                <a:spcPts val="3673"/>
              </a:lnSpc>
              <a:buFont typeface="Arial"/>
              <a:buChar char="•"/>
            </a:pPr>
            <a:r>
              <a:rPr lang="en-US" sz="2624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Disciplinary powers </a:t>
            </a:r>
          </a:p>
          <a:p>
            <a:pPr algn="l">
              <a:lnSpc>
                <a:spcPts val="3673"/>
              </a:lnSpc>
              <a:spcBef>
                <a:spcPct val="0"/>
              </a:spcBef>
            </a:pPr>
            <a:endParaRPr lang="en-US" sz="2624">
              <a:solidFill>
                <a:srgbClr val="F9F7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080183" y="3402103"/>
            <a:ext cx="5908645" cy="2390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8"/>
              </a:lnSpc>
            </a:pPr>
            <a:r>
              <a:rPr lang="en-US" sz="4592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592" b="1">
                <a:solidFill>
                  <a:srgbClr val="F9F7DC"/>
                </a:solidFill>
                <a:latin typeface="Arial Bold"/>
                <a:ea typeface="Arial Bold"/>
                <a:cs typeface="Arial Bold"/>
                <a:sym typeface="Arial Bold"/>
              </a:rPr>
              <a:t>  REGULATORY FUNCTIONS</a:t>
            </a:r>
          </a:p>
          <a:p>
            <a:pPr algn="ctr">
              <a:lnSpc>
                <a:spcPts val="6148"/>
              </a:lnSpc>
              <a:spcBef>
                <a:spcPct val="0"/>
              </a:spcBef>
            </a:pPr>
            <a:r>
              <a:rPr lang="en-US" sz="4392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(public‑interest role)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98248" y="6083943"/>
            <a:ext cx="4308653" cy="2311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6523" lvl="1" indent="-283261" algn="l">
              <a:lnSpc>
                <a:spcPts val="3673"/>
              </a:lnSpc>
              <a:buFont typeface="Arial"/>
              <a:buChar char="•"/>
            </a:pPr>
            <a:r>
              <a:rPr lang="en-US" sz="2624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Organise competitions </a:t>
            </a:r>
          </a:p>
          <a:p>
            <a:pPr marL="566523" lvl="1" indent="-283261" algn="l">
              <a:lnSpc>
                <a:spcPts val="3673"/>
              </a:lnSpc>
              <a:buFont typeface="Arial"/>
              <a:buChar char="•"/>
            </a:pPr>
            <a:r>
              <a:rPr lang="en-US" sz="2624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Sell media rights</a:t>
            </a:r>
          </a:p>
          <a:p>
            <a:pPr marL="566523" lvl="1" indent="-283261" algn="l">
              <a:lnSpc>
                <a:spcPts val="3673"/>
              </a:lnSpc>
              <a:buFont typeface="Arial"/>
              <a:buChar char="•"/>
            </a:pPr>
            <a:r>
              <a:rPr lang="en-US" sz="2624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Negotiate sponsorships </a:t>
            </a:r>
          </a:p>
          <a:p>
            <a:pPr marL="566523" lvl="1" indent="-283261" algn="l">
              <a:lnSpc>
                <a:spcPts val="3673"/>
              </a:lnSpc>
              <a:buFont typeface="Arial"/>
              <a:buChar char="•"/>
            </a:pPr>
            <a:r>
              <a:rPr lang="en-US" sz="2624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Profit from events</a:t>
            </a:r>
          </a:p>
          <a:p>
            <a:pPr algn="l">
              <a:lnSpc>
                <a:spcPts val="3673"/>
              </a:lnSpc>
              <a:spcBef>
                <a:spcPct val="0"/>
              </a:spcBef>
            </a:pPr>
            <a:endParaRPr lang="en-US" sz="2624">
              <a:solidFill>
                <a:srgbClr val="F9F7D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382791" y="3402103"/>
            <a:ext cx="6339565" cy="2390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28"/>
              </a:lnSpc>
            </a:pPr>
            <a:r>
              <a:rPr lang="en-US" sz="4592" b="1">
                <a:solidFill>
                  <a:srgbClr val="F9F7DC"/>
                </a:solidFill>
                <a:latin typeface="Arial Bold"/>
                <a:ea typeface="Arial Bold"/>
                <a:cs typeface="Arial Bold"/>
                <a:sym typeface="Arial Bold"/>
              </a:rPr>
              <a:t>COMMERCIAL FUNCTIONS </a:t>
            </a:r>
            <a:r>
              <a:rPr lang="en-US" sz="4592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ctr">
              <a:lnSpc>
                <a:spcPts val="6148"/>
              </a:lnSpc>
              <a:spcBef>
                <a:spcPct val="0"/>
              </a:spcBef>
            </a:pPr>
            <a:r>
              <a:rPr lang="en-US" sz="4392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(market‑participant role)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3" r="-223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AutoShape 3"/>
          <p:cNvSpPr/>
          <p:nvPr/>
        </p:nvSpPr>
        <p:spPr>
          <a:xfrm flipV="1">
            <a:off x="17580241" y="513682"/>
            <a:ext cx="0" cy="354402"/>
          </a:xfrm>
          <a:prstGeom prst="line">
            <a:avLst/>
          </a:prstGeom>
          <a:ln w="19050" cap="flat">
            <a:solidFill>
              <a:srgbClr val="F9F7D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4" name="AutoShape 4"/>
          <p:cNvSpPr/>
          <p:nvPr/>
        </p:nvSpPr>
        <p:spPr>
          <a:xfrm flipV="1">
            <a:off x="17692515" y="513682"/>
            <a:ext cx="0" cy="354402"/>
          </a:xfrm>
          <a:prstGeom prst="line">
            <a:avLst/>
          </a:prstGeom>
          <a:ln w="19050" cap="flat">
            <a:solidFill>
              <a:srgbClr val="F9F7D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5" name="AutoShape 5"/>
          <p:cNvSpPr/>
          <p:nvPr/>
        </p:nvSpPr>
        <p:spPr>
          <a:xfrm>
            <a:off x="3178734" y="6746395"/>
            <a:ext cx="12251473" cy="0"/>
          </a:xfrm>
          <a:prstGeom prst="line">
            <a:avLst/>
          </a:prstGeom>
          <a:ln w="38100" cap="flat">
            <a:solidFill>
              <a:srgbClr val="F9F7D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4103933" y="422632"/>
            <a:ext cx="9529768" cy="929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39"/>
              </a:lnSpc>
            </a:pPr>
            <a:r>
              <a:rPr lang="en-US" sz="6399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DIFFERENT PLAYERS</a:t>
            </a:r>
          </a:p>
        </p:txBody>
      </p:sp>
      <p:sp>
        <p:nvSpPr>
          <p:cNvPr id="7" name="Freeform 7"/>
          <p:cNvSpPr/>
          <p:nvPr/>
        </p:nvSpPr>
        <p:spPr>
          <a:xfrm>
            <a:off x="1722859" y="2108518"/>
            <a:ext cx="357732" cy="571956"/>
          </a:xfrm>
          <a:custGeom>
            <a:avLst/>
            <a:gdLst/>
            <a:ahLst/>
            <a:cxnLst/>
            <a:rect l="l" t="t" r="r" b="b"/>
            <a:pathLst>
              <a:path w="357732" h="571956">
                <a:moveTo>
                  <a:pt x="0" y="0"/>
                </a:moveTo>
                <a:lnTo>
                  <a:pt x="357732" y="0"/>
                </a:lnTo>
                <a:lnTo>
                  <a:pt x="357732" y="571955"/>
                </a:lnTo>
                <a:lnTo>
                  <a:pt x="0" y="5719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8259701" y="2091766"/>
            <a:ext cx="535662" cy="729121"/>
          </a:xfrm>
          <a:custGeom>
            <a:avLst/>
            <a:gdLst/>
            <a:ahLst/>
            <a:cxnLst/>
            <a:rect l="l" t="t" r="r" b="b"/>
            <a:pathLst>
              <a:path w="535662" h="729121">
                <a:moveTo>
                  <a:pt x="0" y="0"/>
                </a:moveTo>
                <a:lnTo>
                  <a:pt x="535662" y="0"/>
                </a:lnTo>
                <a:lnTo>
                  <a:pt x="535662" y="729120"/>
                </a:lnTo>
                <a:lnTo>
                  <a:pt x="0" y="7291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81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TextBox 9"/>
          <p:cNvSpPr txBox="1"/>
          <p:nvPr/>
        </p:nvSpPr>
        <p:spPr>
          <a:xfrm>
            <a:off x="850705" y="2839191"/>
            <a:ext cx="4953784" cy="2733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3221" lvl="1" indent="-241611" algn="l">
              <a:lnSpc>
                <a:spcPts val="3133"/>
              </a:lnSpc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Operates the men’s professional tour</a:t>
            </a:r>
          </a:p>
          <a:p>
            <a:pPr marL="483221" lvl="1" indent="-241611" algn="l">
              <a:lnSpc>
                <a:spcPts val="3133"/>
              </a:lnSpc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Controls the ATP ranking system</a:t>
            </a:r>
          </a:p>
          <a:p>
            <a:pPr marL="483221" lvl="1" indent="-241611" algn="l">
              <a:lnSpc>
                <a:spcPts val="3133"/>
              </a:lnSpc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Sets tournament categories and participation rules</a:t>
            </a:r>
          </a:p>
          <a:p>
            <a:pPr marL="483221" lvl="1" indent="-241611" algn="l">
              <a:lnSpc>
                <a:spcPts val="3133"/>
              </a:lnSpc>
              <a:spcBef>
                <a:spcPct val="0"/>
              </a:spcBef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Both a regulator and a commercial organiser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1699" y="1986991"/>
            <a:ext cx="4152964" cy="732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6"/>
              </a:lnSpc>
              <a:spcBef>
                <a:spcPct val="0"/>
              </a:spcBef>
            </a:pPr>
            <a:r>
              <a:rPr lang="en-US" sz="4176" b="1">
                <a:solidFill>
                  <a:srgbClr val="F9F7DC"/>
                </a:solidFill>
                <a:latin typeface="Arial Bold"/>
                <a:ea typeface="Arial Bold"/>
                <a:cs typeface="Arial Bold"/>
                <a:sym typeface="Arial Bold"/>
              </a:rPr>
              <a:t>ATP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657167" y="2839191"/>
            <a:ext cx="4152964" cy="195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3221" lvl="1" indent="-241611" algn="l">
              <a:lnSpc>
                <a:spcPts val="3133"/>
              </a:lnSpc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Parallel structure for women</a:t>
            </a:r>
          </a:p>
          <a:p>
            <a:pPr marL="483221" lvl="1" indent="-241611" algn="l">
              <a:lnSpc>
                <a:spcPts val="3133"/>
              </a:lnSpc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Controls the WTA ranking system</a:t>
            </a:r>
          </a:p>
          <a:p>
            <a:pPr marL="483221" lvl="1" indent="-241611" algn="l">
              <a:lnSpc>
                <a:spcPts val="3133"/>
              </a:lnSpc>
              <a:spcBef>
                <a:spcPct val="0"/>
              </a:spcBef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Operates the women’s professional tour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657167" y="1986991"/>
            <a:ext cx="4152964" cy="732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6"/>
              </a:lnSpc>
              <a:spcBef>
                <a:spcPct val="0"/>
              </a:spcBef>
            </a:pPr>
            <a:r>
              <a:rPr lang="en-US" sz="4176" b="1">
                <a:solidFill>
                  <a:srgbClr val="F9F7DC"/>
                </a:solidFill>
                <a:latin typeface="Arial Bold"/>
                <a:ea typeface="Arial Bold"/>
                <a:cs typeface="Arial Bold"/>
                <a:sym typeface="Arial Bold"/>
              </a:rPr>
              <a:t>WTA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148459" y="2137736"/>
            <a:ext cx="513518" cy="513518"/>
          </a:xfrm>
          <a:custGeom>
            <a:avLst/>
            <a:gdLst/>
            <a:ahLst/>
            <a:cxnLst/>
            <a:rect l="l" t="t" r="r" b="b"/>
            <a:pathLst>
              <a:path w="513518" h="513518">
                <a:moveTo>
                  <a:pt x="0" y="0"/>
                </a:moveTo>
                <a:lnTo>
                  <a:pt x="513518" y="0"/>
                </a:lnTo>
                <a:lnTo>
                  <a:pt x="513518" y="513518"/>
                </a:lnTo>
                <a:lnTo>
                  <a:pt x="0" y="5135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13279793" y="2839191"/>
            <a:ext cx="4645570" cy="156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3221" lvl="1" indent="-241611" algn="l">
              <a:lnSpc>
                <a:spcPts val="3133"/>
              </a:lnSpc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Sets the Rules of Tennis</a:t>
            </a:r>
          </a:p>
          <a:p>
            <a:pPr marL="483221" lvl="1" indent="-241611" algn="l">
              <a:lnSpc>
                <a:spcPts val="3133"/>
              </a:lnSpc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Coordinates global governance</a:t>
            </a:r>
          </a:p>
          <a:p>
            <a:pPr marL="483221" lvl="1" indent="-241611" algn="l">
              <a:lnSpc>
                <a:spcPts val="3133"/>
              </a:lnSpc>
              <a:spcBef>
                <a:spcPct val="0"/>
              </a:spcBef>
              <a:buFont typeface="Arial"/>
              <a:buChar char="•"/>
            </a:pPr>
            <a:r>
              <a:rPr lang="en-US" sz="2238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rPr>
              <a:t>Also organises and profits from international events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628757" y="1976048"/>
            <a:ext cx="3228940" cy="732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6"/>
              </a:lnSpc>
              <a:spcBef>
                <a:spcPct val="0"/>
              </a:spcBef>
            </a:pPr>
            <a:r>
              <a:rPr lang="en-US" sz="4176" b="1">
                <a:solidFill>
                  <a:srgbClr val="F9F7DC"/>
                </a:solidFill>
                <a:latin typeface="Arial Bold"/>
                <a:ea typeface="Arial Bold"/>
                <a:cs typeface="Arial Bold"/>
                <a:sym typeface="Arial Bold"/>
              </a:rPr>
              <a:t>ITF</a:t>
            </a:r>
          </a:p>
        </p:txBody>
      </p:sp>
      <p:sp>
        <p:nvSpPr>
          <p:cNvPr id="16" name="AutoShape 16"/>
          <p:cNvSpPr/>
          <p:nvPr/>
        </p:nvSpPr>
        <p:spPr>
          <a:xfrm>
            <a:off x="5515491" y="2436778"/>
            <a:ext cx="2141676" cy="0"/>
          </a:xfrm>
          <a:prstGeom prst="line">
            <a:avLst/>
          </a:prstGeom>
          <a:ln w="38100" cap="flat">
            <a:solidFill>
              <a:srgbClr val="F9F7DC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en-GB"/>
          </a:p>
        </p:txBody>
      </p:sp>
      <p:sp>
        <p:nvSpPr>
          <p:cNvPr id="17" name="AutoShape 17"/>
          <p:cNvSpPr/>
          <p:nvPr/>
        </p:nvSpPr>
        <p:spPr>
          <a:xfrm>
            <a:off x="11125131" y="2436778"/>
            <a:ext cx="2141676" cy="0"/>
          </a:xfrm>
          <a:prstGeom prst="line">
            <a:avLst/>
          </a:prstGeom>
          <a:ln w="38100" cap="flat">
            <a:solidFill>
              <a:srgbClr val="F9F7DC"/>
            </a:solidFill>
            <a:prstDash val="solid"/>
            <a:headEnd type="arrow" w="med" len="sm"/>
            <a:tailEnd type="arrow" w="med" len="sm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2784277" y="7150726"/>
            <a:ext cx="12719447" cy="83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E8E5E5"/>
                </a:solidFill>
                <a:latin typeface="Arial Bold"/>
                <a:ea typeface="Arial Bold"/>
                <a:cs typeface="Arial Bold"/>
                <a:sym typeface="Arial Bold"/>
              </a:rPr>
              <a:t>Cooperation on: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E8E5E5"/>
                </a:solidFill>
                <a:latin typeface="Arial Bold"/>
                <a:ea typeface="Arial Bold"/>
                <a:cs typeface="Arial Bold"/>
                <a:sym typeface="Arial Bold"/>
              </a:rPr>
              <a:t>               Calendar - Entry rules - Integrity rules - Ranking coordination - Player eligibility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5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646996" y="9533728"/>
            <a:ext cx="131324" cy="354402"/>
            <a:chOff x="0" y="0"/>
            <a:chExt cx="175098" cy="472536"/>
          </a:xfrm>
        </p:grpSpPr>
        <p:sp>
          <p:nvSpPr>
            <p:cNvPr id="3" name="AutoShape 3"/>
            <p:cNvSpPr/>
            <p:nvPr/>
          </p:nvSpPr>
          <p:spPr>
            <a:xfrm flipV="1">
              <a:off x="12700" y="0"/>
              <a:ext cx="0" cy="472536"/>
            </a:xfrm>
            <a:prstGeom prst="line">
              <a:avLst/>
            </a:prstGeom>
            <a:ln w="25400" cap="flat">
              <a:solidFill>
                <a:srgbClr val="F9F7D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AutoShape 4"/>
            <p:cNvSpPr/>
            <p:nvPr/>
          </p:nvSpPr>
          <p:spPr>
            <a:xfrm flipV="1">
              <a:off x="162398" y="0"/>
              <a:ext cx="0" cy="472536"/>
            </a:xfrm>
            <a:prstGeom prst="line">
              <a:avLst/>
            </a:prstGeom>
            <a:ln w="25400" cap="flat">
              <a:solidFill>
                <a:srgbClr val="F9F7DC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5458762" cy="10257230"/>
            <a:chOff x="0" y="0"/>
            <a:chExt cx="763454" cy="14345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63454" cy="1434560"/>
            </a:xfrm>
            <a:custGeom>
              <a:avLst/>
              <a:gdLst/>
              <a:ahLst/>
              <a:cxnLst/>
              <a:rect l="l" t="t" r="r" b="b"/>
              <a:pathLst>
                <a:path w="763454" h="1434560">
                  <a:moveTo>
                    <a:pt x="0" y="0"/>
                  </a:moveTo>
                  <a:lnTo>
                    <a:pt x="763454" y="0"/>
                  </a:lnTo>
                  <a:lnTo>
                    <a:pt x="763454" y="1434560"/>
                  </a:lnTo>
                  <a:lnTo>
                    <a:pt x="0" y="1434560"/>
                  </a:lnTo>
                  <a:close/>
                </a:path>
              </a:pathLst>
            </a:custGeom>
            <a:blipFill>
              <a:blip r:embed="rId2">
                <a:alphaModFix amt="64000"/>
              </a:blip>
              <a:stretch>
                <a:fillRect l="-12349" r="-12349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031790" y="683380"/>
            <a:ext cx="9272494" cy="1605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70"/>
              </a:lnSpc>
            </a:pPr>
            <a:r>
              <a:rPr lang="en-US" sz="570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EU COMPETITION LAW &amp; SPORT 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849891" y="2594095"/>
            <a:ext cx="5321423" cy="2790264"/>
            <a:chOff x="0" y="0"/>
            <a:chExt cx="7095230" cy="3720352"/>
          </a:xfrm>
        </p:grpSpPr>
        <p:sp>
          <p:nvSpPr>
            <p:cNvPr id="9" name="TextBox 9"/>
            <p:cNvSpPr txBox="1"/>
            <p:nvPr/>
          </p:nvSpPr>
          <p:spPr>
            <a:xfrm>
              <a:off x="345036" y="1196453"/>
              <a:ext cx="6405159" cy="25238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66979" lvl="1" indent="-233489" algn="just">
                <a:lnSpc>
                  <a:spcPts val="3028"/>
                </a:lnSpc>
                <a:buFont typeface="Arial"/>
                <a:buChar char="•"/>
              </a:pPr>
              <a:r>
                <a:rPr lang="en-US" sz="2162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No general sporting exemption                         </a:t>
              </a:r>
            </a:p>
            <a:p>
              <a:pPr marL="466979" lvl="1" indent="-233489" algn="just">
                <a:lnSpc>
                  <a:spcPts val="3028"/>
                </a:lnSpc>
                <a:buFont typeface="Arial"/>
                <a:buChar char="•"/>
              </a:pPr>
              <a:r>
                <a:rPr lang="en-US" sz="2162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Functional approach: rules fall under EU law if economic  </a:t>
              </a:r>
            </a:p>
            <a:p>
              <a:pPr marL="466979" lvl="1" indent="-233489" algn="just">
                <a:lnSpc>
                  <a:spcPts val="3028"/>
                </a:lnSpc>
                <a:buFont typeface="Arial"/>
                <a:buChar char="•"/>
              </a:pPr>
              <a:r>
                <a:rPr lang="en-US" sz="2162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Justification only if inherent and proportionate 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14300"/>
              <a:ext cx="7095230" cy="1081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60"/>
                </a:lnSpc>
                <a:spcBef>
                  <a:spcPct val="0"/>
                </a:spcBef>
              </a:pPr>
              <a:r>
                <a:rPr lang="en-US" sz="4829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Meca‐Medina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799954" y="5612169"/>
            <a:ext cx="5736165" cy="3716588"/>
            <a:chOff x="0" y="0"/>
            <a:chExt cx="7648220" cy="4955450"/>
          </a:xfrm>
        </p:grpSpPr>
        <p:sp>
          <p:nvSpPr>
            <p:cNvPr id="12" name="TextBox 12"/>
            <p:cNvSpPr txBox="1"/>
            <p:nvPr/>
          </p:nvSpPr>
          <p:spPr>
            <a:xfrm>
              <a:off x="0" y="1240763"/>
              <a:ext cx="7648220" cy="37146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86172" lvl="1" indent="-243086" algn="just">
                <a:lnSpc>
                  <a:spcPts val="3152"/>
                </a:lnSpc>
                <a:buFont typeface="Arial"/>
                <a:buChar char="•"/>
              </a:pPr>
              <a:r>
                <a:rPr lang="en-US" sz="225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Prior authorisation + sanctions = risk of foreclosure </a:t>
              </a:r>
            </a:p>
            <a:p>
              <a:pPr marL="486172" lvl="1" indent="-243086" algn="just">
                <a:lnSpc>
                  <a:spcPts val="3152"/>
                </a:lnSpc>
                <a:buFont typeface="Arial"/>
                <a:buChar char="•"/>
              </a:pPr>
              <a:r>
                <a:rPr lang="en-US" sz="225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Criteria must be transparent, objective, precise,  non‑discriminatory </a:t>
              </a:r>
            </a:p>
            <a:p>
              <a:pPr marL="486172" lvl="1" indent="-243086" algn="just">
                <a:lnSpc>
                  <a:spcPts val="3152"/>
                </a:lnSpc>
                <a:buFont typeface="Arial"/>
                <a:buChar char="•"/>
              </a:pPr>
              <a:r>
                <a:rPr lang="en-US" sz="225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Sanctions = restrictions “by their nature” </a:t>
              </a:r>
            </a:p>
            <a:p>
              <a:pPr marL="486172" lvl="1" indent="-243086" algn="just">
                <a:lnSpc>
                  <a:spcPts val="3152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25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Gatekeeping allowed only with safeguards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61373" y="-123825"/>
              <a:ext cx="7386847" cy="11311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038"/>
                </a:lnSpc>
                <a:spcBef>
                  <a:spcPct val="0"/>
                </a:spcBef>
              </a:pPr>
              <a:r>
                <a:rPr lang="en-US" sz="5027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ESL &amp; ISU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029371" y="2594095"/>
            <a:ext cx="5229929" cy="2727418"/>
            <a:chOff x="0" y="0"/>
            <a:chExt cx="6973238" cy="3636557"/>
          </a:xfrm>
        </p:grpSpPr>
        <p:sp>
          <p:nvSpPr>
            <p:cNvPr id="15" name="TextBox 15"/>
            <p:cNvSpPr txBox="1"/>
            <p:nvPr/>
          </p:nvSpPr>
          <p:spPr>
            <a:xfrm>
              <a:off x="173535" y="1184425"/>
              <a:ext cx="6626168" cy="24521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58951" lvl="1" indent="-229475" algn="just">
                <a:lnSpc>
                  <a:spcPts val="2976"/>
                </a:lnSpc>
                <a:buFont typeface="Arial"/>
                <a:buChar char="•"/>
              </a:pPr>
              <a:r>
                <a:rPr lang="en-US" sz="2125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Regulator + operator = structural conflict of interest   </a:t>
              </a:r>
            </a:p>
            <a:p>
              <a:pPr marL="458951" lvl="1" indent="-229475" algn="just">
                <a:lnSpc>
                  <a:spcPts val="2976"/>
                </a:lnSpc>
                <a:buFont typeface="Arial"/>
                <a:buChar char="•"/>
              </a:pPr>
              <a:r>
                <a:rPr lang="en-US" sz="2125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Market access must rely on objective, transparent,  reviewable criteria  </a:t>
              </a:r>
            </a:p>
            <a:p>
              <a:pPr algn="just">
                <a:lnSpc>
                  <a:spcPts val="2976"/>
                </a:lnSpc>
                <a:spcBef>
                  <a:spcPct val="0"/>
                </a:spcBef>
              </a:pPr>
              <a:endParaRPr lang="en-US" sz="2125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114300"/>
              <a:ext cx="6973238" cy="10652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44"/>
                </a:lnSpc>
                <a:spcBef>
                  <a:spcPct val="0"/>
                </a:spcBef>
              </a:pPr>
              <a:r>
                <a:rPr lang="en-US" sz="4746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MOTOE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866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928818" y="522744"/>
            <a:ext cx="13922463" cy="159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5600" spc="14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FORECLOSURE OF THE  MARKET FOR RIVAL TENNIS TOURS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30725" y="2608183"/>
            <a:ext cx="8259325" cy="3447614"/>
            <a:chOff x="0" y="0"/>
            <a:chExt cx="11012433" cy="4596819"/>
          </a:xfrm>
        </p:grpSpPr>
        <p:sp>
          <p:nvSpPr>
            <p:cNvPr id="5" name="TextBox 5"/>
            <p:cNvSpPr txBox="1"/>
            <p:nvPr/>
          </p:nvSpPr>
          <p:spPr>
            <a:xfrm>
              <a:off x="0" y="1490211"/>
              <a:ext cx="11012433" cy="31066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89"/>
                </a:lnSpc>
              </a:pPr>
              <a:endParaRPr dirty="0"/>
            </a:p>
            <a:p>
              <a:pPr marL="476481" lvl="1" indent="-238240" algn="l">
                <a:lnSpc>
                  <a:spcPts val="3089"/>
                </a:lnSpc>
                <a:buFont typeface="Arial"/>
                <a:buChar char="•"/>
              </a:pPr>
              <a:r>
                <a:rPr lang="en-US" sz="2206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ATP sanctioned events are not awarded through transparent, objective and non‐discriminatory criteria</a:t>
              </a:r>
            </a:p>
            <a:p>
              <a:pPr marL="952961" lvl="2" indent="-317654" algn="l">
                <a:lnSpc>
                  <a:spcPts val="3089"/>
                </a:lnSpc>
                <a:buFont typeface="Arial"/>
                <a:buChar char="⚬"/>
              </a:pPr>
              <a:r>
                <a:rPr lang="en-US" sz="2206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Ex: Masters 1000 event in Saudi Arabia </a:t>
              </a:r>
            </a:p>
            <a:p>
              <a:pPr marL="952961" lvl="2" indent="-317654" algn="l">
                <a:lnSpc>
                  <a:spcPts val="3089"/>
                </a:lnSpc>
                <a:buFont typeface="Arial"/>
                <a:buChar char="⚬"/>
              </a:pPr>
              <a:r>
                <a:rPr lang="en-US" sz="2206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Independent format </a:t>
              </a:r>
            </a:p>
            <a:p>
              <a:pPr algn="l">
                <a:lnSpc>
                  <a:spcPts val="3089"/>
                </a:lnSpc>
              </a:pPr>
              <a:endParaRPr lang="en-US" sz="2206" dirty="0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8575"/>
              <a:ext cx="11012433" cy="15345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4082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1. ATP’s exclusive power to sanction tournaments 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997960" y="2380794"/>
            <a:ext cx="8012949" cy="3220767"/>
            <a:chOff x="0" y="0"/>
            <a:chExt cx="10683932" cy="4294356"/>
          </a:xfrm>
        </p:grpSpPr>
        <p:sp>
          <p:nvSpPr>
            <p:cNvPr id="8" name="TextBox 8"/>
            <p:cNvSpPr txBox="1"/>
            <p:nvPr/>
          </p:nvSpPr>
          <p:spPr>
            <a:xfrm>
              <a:off x="215478" y="85725"/>
              <a:ext cx="10468455" cy="2004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76"/>
                </a:lnSpc>
              </a:pPr>
              <a:r>
                <a:rPr lang="en-US" sz="406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2. Mandatory participation and sanctions for playing rival tournaments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230305"/>
              <a:ext cx="10683932" cy="20640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83858" lvl="1" indent="-241929" algn="l">
                <a:lnSpc>
                  <a:spcPts val="3137"/>
                </a:lnSpc>
                <a:buFont typeface="Arial"/>
                <a:buChar char="•"/>
              </a:pPr>
              <a:r>
                <a:rPr lang="en-US" sz="2241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Mandatory participation and sanctions restrict player freedom, deter independent events, reinforce foreclosure.</a:t>
              </a:r>
            </a:p>
            <a:p>
              <a:pPr marL="483858" lvl="1" indent="-241929" algn="l">
                <a:lnSpc>
                  <a:spcPts val="3137"/>
                </a:lnSpc>
                <a:buFont typeface="Arial"/>
                <a:buChar char="•"/>
              </a:pPr>
              <a:r>
                <a:rPr lang="en-US" sz="2241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Opaque exemptions and disproportionate penalties  exceed legitimate sporting aims, raise Article 102 concerns.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372187" y="6203179"/>
            <a:ext cx="9543625" cy="4006233"/>
            <a:chOff x="0" y="66675"/>
            <a:chExt cx="11767667" cy="534164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66675"/>
              <a:ext cx="11767667" cy="14307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77"/>
                </a:lnSpc>
              </a:pPr>
              <a:r>
                <a:rPr lang="en-US" sz="4058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3. The specific nature of ranking points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625746"/>
              <a:ext cx="11767667" cy="37825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95227" lvl="1" indent="-247613" algn="l">
                <a:lnSpc>
                  <a:spcPts val="3211"/>
                </a:lnSpc>
                <a:buFont typeface="Arial"/>
                <a:buChar char="•"/>
              </a:pPr>
              <a:r>
                <a:rPr lang="en-US" sz="2293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Ranking-point exclusivity operates as the foreclosure mechanism </a:t>
              </a:r>
            </a:p>
            <a:p>
              <a:pPr marL="495227" lvl="1" indent="-247613" algn="l">
                <a:lnSpc>
                  <a:spcPts val="3211"/>
                </a:lnSpc>
                <a:buFont typeface="Arial"/>
                <a:buChar char="•"/>
              </a:pPr>
              <a:r>
                <a:rPr lang="en-US" sz="2293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Only </a:t>
              </a:r>
              <a:r>
                <a:rPr lang="en-US" sz="2293" dirty="0" err="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recognised</a:t>
              </a:r>
              <a:r>
                <a:rPr lang="en-US" sz="2293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 pathway through which players can maintain or improve their professional standing </a:t>
              </a:r>
            </a:p>
            <a:p>
              <a:pPr marL="495227" lvl="1" indent="-247613" algn="l">
                <a:lnSpc>
                  <a:spcPts val="3211"/>
                </a:lnSpc>
                <a:buFont typeface="Arial"/>
                <a:buChar char="•"/>
              </a:pPr>
              <a:r>
                <a:rPr lang="en-US" sz="2293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Current system goes beyond what is necessary to ensure comparability of results and the integrity of competition </a:t>
              </a:r>
            </a:p>
            <a:p>
              <a:pPr algn="l">
                <a:lnSpc>
                  <a:spcPts val="3211"/>
                </a:lnSpc>
              </a:pPr>
              <a:endParaRPr lang="en-US" sz="2293" dirty="0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63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5807" y="-80883"/>
            <a:ext cx="17196386" cy="10367883"/>
          </a:xfrm>
          <a:custGeom>
            <a:avLst/>
            <a:gdLst/>
            <a:ahLst/>
            <a:cxnLst/>
            <a:rect l="l" t="t" r="r" b="b"/>
            <a:pathLst>
              <a:path w="17196386" h="10367883">
                <a:moveTo>
                  <a:pt x="0" y="0"/>
                </a:moveTo>
                <a:lnTo>
                  <a:pt x="17196386" y="0"/>
                </a:lnTo>
                <a:lnTo>
                  <a:pt x="17196386" y="10367883"/>
                </a:lnTo>
                <a:lnTo>
                  <a:pt x="0" y="103678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14988540" y="3421380"/>
            <a:ext cx="615315" cy="78105"/>
            <a:chOff x="0" y="0"/>
            <a:chExt cx="820420" cy="104140"/>
          </a:xfrm>
        </p:grpSpPr>
        <p:sp>
          <p:nvSpPr>
            <p:cNvPr id="4" name="Freeform 4"/>
            <p:cNvSpPr/>
            <p:nvPr/>
          </p:nvSpPr>
          <p:spPr>
            <a:xfrm>
              <a:off x="450144" y="50800"/>
              <a:ext cx="319476" cy="2540"/>
            </a:xfrm>
            <a:custGeom>
              <a:avLst/>
              <a:gdLst/>
              <a:ahLst/>
              <a:cxnLst/>
              <a:rect l="l" t="t" r="r" b="b"/>
              <a:pathLst>
                <a:path w="319476" h="2540">
                  <a:moveTo>
                    <a:pt x="319476" y="2540"/>
                  </a:moveTo>
                  <a:cubicBezTo>
                    <a:pt x="-399344" y="0"/>
                    <a:pt x="319476" y="0"/>
                    <a:pt x="319476" y="0"/>
                  </a:cubicBezTo>
                </a:path>
              </a:pathLst>
            </a:custGeom>
            <a:solidFill>
              <a:srgbClr val="7EFFF7">
                <a:alpha val="4862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995207" y="3169920"/>
            <a:ext cx="604838" cy="604838"/>
            <a:chOff x="0" y="0"/>
            <a:chExt cx="806450" cy="806450"/>
          </a:xfrm>
        </p:grpSpPr>
        <p:sp>
          <p:nvSpPr>
            <p:cNvPr id="6" name="Freeform 6"/>
            <p:cNvSpPr/>
            <p:nvPr/>
          </p:nvSpPr>
          <p:spPr>
            <a:xfrm>
              <a:off x="50078" y="45196"/>
              <a:ext cx="694186" cy="709906"/>
            </a:xfrm>
            <a:custGeom>
              <a:avLst/>
              <a:gdLst/>
              <a:ahLst/>
              <a:cxnLst/>
              <a:rect l="l" t="t" r="r" b="b"/>
              <a:pathLst>
                <a:path w="694186" h="709906">
                  <a:moveTo>
                    <a:pt x="694142" y="249444"/>
                  </a:moveTo>
                  <a:cubicBezTo>
                    <a:pt x="695412" y="472964"/>
                    <a:pt x="668742" y="530114"/>
                    <a:pt x="634452" y="574564"/>
                  </a:cubicBezTo>
                  <a:cubicBezTo>
                    <a:pt x="601432" y="617744"/>
                    <a:pt x="550632" y="655844"/>
                    <a:pt x="501102" y="678704"/>
                  </a:cubicBezTo>
                  <a:cubicBezTo>
                    <a:pt x="450302" y="701564"/>
                    <a:pt x="388072" y="712994"/>
                    <a:pt x="333462" y="709184"/>
                  </a:cubicBezTo>
                  <a:cubicBezTo>
                    <a:pt x="278852" y="706644"/>
                    <a:pt x="217892" y="687594"/>
                    <a:pt x="170902" y="659654"/>
                  </a:cubicBezTo>
                  <a:cubicBezTo>
                    <a:pt x="123912" y="630444"/>
                    <a:pt x="79462" y="585994"/>
                    <a:pt x="50252" y="539004"/>
                  </a:cubicBezTo>
                  <a:cubicBezTo>
                    <a:pt x="22312" y="492014"/>
                    <a:pt x="3262" y="431054"/>
                    <a:pt x="722" y="376444"/>
                  </a:cubicBezTo>
                  <a:cubicBezTo>
                    <a:pt x="-3088" y="321834"/>
                    <a:pt x="8342" y="259604"/>
                    <a:pt x="31202" y="208804"/>
                  </a:cubicBezTo>
                  <a:cubicBezTo>
                    <a:pt x="54062" y="158004"/>
                    <a:pt x="92162" y="108474"/>
                    <a:pt x="135342" y="74184"/>
                  </a:cubicBezTo>
                  <a:cubicBezTo>
                    <a:pt x="179792" y="41164"/>
                    <a:pt x="236942" y="14494"/>
                    <a:pt x="291552" y="5604"/>
                  </a:cubicBezTo>
                  <a:cubicBezTo>
                    <a:pt x="344892" y="-4556"/>
                    <a:pt x="408392" y="-746"/>
                    <a:pt x="460462" y="15764"/>
                  </a:cubicBezTo>
                  <a:cubicBezTo>
                    <a:pt x="513802" y="32274"/>
                    <a:pt x="606512" y="103394"/>
                    <a:pt x="606512" y="103394"/>
                  </a:cubicBezTo>
                </a:path>
              </a:pathLst>
            </a:custGeom>
            <a:solidFill>
              <a:srgbClr val="7EFFF7">
                <a:alpha val="4862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871210" y="2655570"/>
            <a:ext cx="2335530" cy="613410"/>
            <a:chOff x="0" y="0"/>
            <a:chExt cx="3114040" cy="817880"/>
          </a:xfrm>
        </p:grpSpPr>
        <p:sp>
          <p:nvSpPr>
            <p:cNvPr id="8" name="Freeform 8"/>
            <p:cNvSpPr/>
            <p:nvPr/>
          </p:nvSpPr>
          <p:spPr>
            <a:xfrm>
              <a:off x="-17498" y="50800"/>
              <a:ext cx="3080753" cy="835134"/>
            </a:xfrm>
            <a:custGeom>
              <a:avLst/>
              <a:gdLst/>
              <a:ahLst/>
              <a:cxnLst/>
              <a:rect l="l" t="t" r="r" b="b"/>
              <a:pathLst>
                <a:path w="3080753" h="835134">
                  <a:moveTo>
                    <a:pt x="68298" y="0"/>
                  </a:moveTo>
                  <a:cubicBezTo>
                    <a:pt x="2623538" y="1270"/>
                    <a:pt x="2623538" y="5080"/>
                    <a:pt x="2641318" y="6350"/>
                  </a:cubicBezTo>
                  <a:cubicBezTo>
                    <a:pt x="2670528" y="8890"/>
                    <a:pt x="2725138" y="2540"/>
                    <a:pt x="2755618" y="8890"/>
                  </a:cubicBezTo>
                  <a:cubicBezTo>
                    <a:pt x="2775938" y="13970"/>
                    <a:pt x="2783558" y="25400"/>
                    <a:pt x="2805148" y="31750"/>
                  </a:cubicBezTo>
                  <a:cubicBezTo>
                    <a:pt x="2847058" y="44450"/>
                    <a:pt x="2963898" y="35560"/>
                    <a:pt x="2986758" y="60960"/>
                  </a:cubicBezTo>
                  <a:cubicBezTo>
                    <a:pt x="2999458" y="74930"/>
                    <a:pt x="2979138" y="101600"/>
                    <a:pt x="2990568" y="116840"/>
                  </a:cubicBezTo>
                  <a:cubicBezTo>
                    <a:pt x="3003268" y="137160"/>
                    <a:pt x="3082008" y="153670"/>
                    <a:pt x="3080738" y="158750"/>
                  </a:cubicBezTo>
                  <a:cubicBezTo>
                    <a:pt x="3079468" y="163830"/>
                    <a:pt x="3010888" y="132080"/>
                    <a:pt x="2991838" y="151130"/>
                  </a:cubicBezTo>
                  <a:cubicBezTo>
                    <a:pt x="2946118" y="195580"/>
                    <a:pt x="3095978" y="571500"/>
                    <a:pt x="3022318" y="643890"/>
                  </a:cubicBezTo>
                  <a:cubicBezTo>
                    <a:pt x="2953738" y="709930"/>
                    <a:pt x="2654018" y="566420"/>
                    <a:pt x="2604488" y="608330"/>
                  </a:cubicBezTo>
                  <a:cubicBezTo>
                    <a:pt x="2580358" y="629920"/>
                    <a:pt x="2612108" y="695960"/>
                    <a:pt x="2596868" y="711200"/>
                  </a:cubicBezTo>
                  <a:cubicBezTo>
                    <a:pt x="2586708" y="720090"/>
                    <a:pt x="2547338" y="708660"/>
                    <a:pt x="2544798" y="711200"/>
                  </a:cubicBezTo>
                  <a:cubicBezTo>
                    <a:pt x="2544798" y="712470"/>
                    <a:pt x="2544798" y="715010"/>
                    <a:pt x="2544798" y="715010"/>
                  </a:cubicBezTo>
                  <a:cubicBezTo>
                    <a:pt x="2544798" y="715010"/>
                    <a:pt x="2529558" y="712470"/>
                    <a:pt x="2506698" y="711200"/>
                  </a:cubicBezTo>
                  <a:cubicBezTo>
                    <a:pt x="2325088" y="699770"/>
                    <a:pt x="352778" y="995680"/>
                    <a:pt x="68298" y="711200"/>
                  </a:cubicBezTo>
                  <a:cubicBezTo>
                    <a:pt x="-85372" y="556260"/>
                    <a:pt x="68298" y="0"/>
                    <a:pt x="68298" y="0"/>
                  </a:cubicBezTo>
                </a:path>
              </a:pathLst>
            </a:custGeom>
            <a:solidFill>
              <a:srgbClr val="7EFFF7">
                <a:alpha val="4862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21440" y="2099310"/>
            <a:ext cx="4142422" cy="675322"/>
            <a:chOff x="0" y="0"/>
            <a:chExt cx="5523230" cy="900430"/>
          </a:xfrm>
        </p:grpSpPr>
        <p:sp>
          <p:nvSpPr>
            <p:cNvPr id="10" name="Freeform 10"/>
            <p:cNvSpPr/>
            <p:nvPr/>
          </p:nvSpPr>
          <p:spPr>
            <a:xfrm>
              <a:off x="-14676" y="46274"/>
              <a:ext cx="5487106" cy="904676"/>
            </a:xfrm>
            <a:custGeom>
              <a:avLst/>
              <a:gdLst/>
              <a:ahLst/>
              <a:cxnLst/>
              <a:rect l="l" t="t" r="r" b="b"/>
              <a:pathLst>
                <a:path w="5487106" h="904676">
                  <a:moveTo>
                    <a:pt x="65476" y="84536"/>
                  </a:moveTo>
                  <a:cubicBezTo>
                    <a:pt x="2473396" y="68026"/>
                    <a:pt x="3202376" y="23576"/>
                    <a:pt x="3759906" y="12146"/>
                  </a:cubicBezTo>
                  <a:cubicBezTo>
                    <a:pt x="4194246" y="3256"/>
                    <a:pt x="4646366" y="-5634"/>
                    <a:pt x="4918146" y="4526"/>
                  </a:cubicBezTo>
                  <a:cubicBezTo>
                    <a:pt x="5064196" y="10876"/>
                    <a:pt x="5186116" y="14686"/>
                    <a:pt x="5257236" y="35006"/>
                  </a:cubicBezTo>
                  <a:cubicBezTo>
                    <a:pt x="5292796" y="45166"/>
                    <a:pt x="5310576" y="59136"/>
                    <a:pt x="5333436" y="75646"/>
                  </a:cubicBezTo>
                  <a:cubicBezTo>
                    <a:pt x="5356296" y="90886"/>
                    <a:pt x="5379156" y="111206"/>
                    <a:pt x="5396936" y="131526"/>
                  </a:cubicBezTo>
                  <a:cubicBezTo>
                    <a:pt x="5415986" y="153116"/>
                    <a:pt x="5432496" y="177246"/>
                    <a:pt x="5446466" y="202646"/>
                  </a:cubicBezTo>
                  <a:cubicBezTo>
                    <a:pt x="5459166" y="228046"/>
                    <a:pt x="5469326" y="254716"/>
                    <a:pt x="5476946" y="282656"/>
                  </a:cubicBezTo>
                  <a:cubicBezTo>
                    <a:pt x="5483296" y="310596"/>
                    <a:pt x="5487106" y="339806"/>
                    <a:pt x="5487106" y="367746"/>
                  </a:cubicBezTo>
                  <a:cubicBezTo>
                    <a:pt x="5487106" y="396956"/>
                    <a:pt x="5483296" y="426166"/>
                    <a:pt x="5475676" y="452836"/>
                  </a:cubicBezTo>
                  <a:cubicBezTo>
                    <a:pt x="5469326" y="480776"/>
                    <a:pt x="5459166" y="508716"/>
                    <a:pt x="5445196" y="532846"/>
                  </a:cubicBezTo>
                  <a:cubicBezTo>
                    <a:pt x="5432496" y="558246"/>
                    <a:pt x="5415986" y="582376"/>
                    <a:pt x="5396936" y="603966"/>
                  </a:cubicBezTo>
                  <a:cubicBezTo>
                    <a:pt x="5377886" y="624286"/>
                    <a:pt x="5356296" y="644606"/>
                    <a:pt x="5332166" y="659846"/>
                  </a:cubicBezTo>
                  <a:cubicBezTo>
                    <a:pt x="5309306" y="676356"/>
                    <a:pt x="5282636" y="690326"/>
                    <a:pt x="5255966" y="700486"/>
                  </a:cubicBezTo>
                  <a:cubicBezTo>
                    <a:pt x="5230566" y="710646"/>
                    <a:pt x="5201356" y="716996"/>
                    <a:pt x="5173416" y="720806"/>
                  </a:cubicBezTo>
                  <a:cubicBezTo>
                    <a:pt x="5145476" y="723346"/>
                    <a:pt x="5116266" y="723346"/>
                    <a:pt x="5087056" y="720806"/>
                  </a:cubicBezTo>
                  <a:cubicBezTo>
                    <a:pt x="5059116" y="716996"/>
                    <a:pt x="5004506" y="699216"/>
                    <a:pt x="5004506" y="699216"/>
                  </a:cubicBezTo>
                  <a:cubicBezTo>
                    <a:pt x="5004506" y="700486"/>
                    <a:pt x="5018476" y="711916"/>
                    <a:pt x="5026096" y="706836"/>
                  </a:cubicBezTo>
                  <a:cubicBezTo>
                    <a:pt x="5071816" y="683976"/>
                    <a:pt x="5155636" y="61676"/>
                    <a:pt x="5235646" y="27386"/>
                  </a:cubicBezTo>
                  <a:cubicBezTo>
                    <a:pt x="5266126" y="14686"/>
                    <a:pt x="5305496" y="56596"/>
                    <a:pt x="5333436" y="75646"/>
                  </a:cubicBezTo>
                  <a:cubicBezTo>
                    <a:pt x="5358836" y="92156"/>
                    <a:pt x="5379156" y="111206"/>
                    <a:pt x="5396936" y="131526"/>
                  </a:cubicBezTo>
                  <a:cubicBezTo>
                    <a:pt x="5415986" y="153116"/>
                    <a:pt x="5432496" y="177246"/>
                    <a:pt x="5446466" y="202646"/>
                  </a:cubicBezTo>
                  <a:cubicBezTo>
                    <a:pt x="5459166" y="228046"/>
                    <a:pt x="5469326" y="254716"/>
                    <a:pt x="5476946" y="282656"/>
                  </a:cubicBezTo>
                  <a:cubicBezTo>
                    <a:pt x="5483296" y="310596"/>
                    <a:pt x="5487106" y="339806"/>
                    <a:pt x="5487106" y="367746"/>
                  </a:cubicBezTo>
                  <a:cubicBezTo>
                    <a:pt x="5487106" y="396956"/>
                    <a:pt x="5483296" y="424896"/>
                    <a:pt x="5475676" y="452836"/>
                  </a:cubicBezTo>
                  <a:cubicBezTo>
                    <a:pt x="5469326" y="480776"/>
                    <a:pt x="5459166" y="507446"/>
                    <a:pt x="5445196" y="532846"/>
                  </a:cubicBezTo>
                  <a:cubicBezTo>
                    <a:pt x="5432496" y="558246"/>
                    <a:pt x="5415986" y="582376"/>
                    <a:pt x="5396936" y="603966"/>
                  </a:cubicBezTo>
                  <a:cubicBezTo>
                    <a:pt x="5377886" y="624286"/>
                    <a:pt x="5356296" y="644606"/>
                    <a:pt x="5332166" y="659846"/>
                  </a:cubicBezTo>
                  <a:cubicBezTo>
                    <a:pt x="5309306" y="676356"/>
                    <a:pt x="5282636" y="690326"/>
                    <a:pt x="5257236" y="700486"/>
                  </a:cubicBezTo>
                  <a:cubicBezTo>
                    <a:pt x="5230566" y="710646"/>
                    <a:pt x="5201356" y="716996"/>
                    <a:pt x="5173416" y="720806"/>
                  </a:cubicBezTo>
                  <a:cubicBezTo>
                    <a:pt x="5145476" y="723346"/>
                    <a:pt x="5116266" y="723346"/>
                    <a:pt x="5087056" y="720806"/>
                  </a:cubicBezTo>
                  <a:cubicBezTo>
                    <a:pt x="5059116" y="716996"/>
                    <a:pt x="5028636" y="699216"/>
                    <a:pt x="5004506" y="699216"/>
                  </a:cubicBezTo>
                  <a:cubicBezTo>
                    <a:pt x="4985456" y="700486"/>
                    <a:pt x="4982916" y="711916"/>
                    <a:pt x="4954976" y="715726"/>
                  </a:cubicBezTo>
                  <a:cubicBezTo>
                    <a:pt x="4825436" y="737316"/>
                    <a:pt x="4242506" y="714456"/>
                    <a:pt x="3810706" y="723346"/>
                  </a:cubicBezTo>
                  <a:cubicBezTo>
                    <a:pt x="3248096" y="734776"/>
                    <a:pt x="2500066" y="777956"/>
                    <a:pt x="1863796" y="790656"/>
                  </a:cubicBezTo>
                  <a:cubicBezTo>
                    <a:pt x="1252926" y="803356"/>
                    <a:pt x="297886" y="1033226"/>
                    <a:pt x="65476" y="802086"/>
                  </a:cubicBezTo>
                  <a:cubicBezTo>
                    <a:pt x="-81844" y="657306"/>
                    <a:pt x="65476" y="84536"/>
                    <a:pt x="65476" y="84536"/>
                  </a:cubicBezTo>
                </a:path>
              </a:pathLst>
            </a:custGeom>
            <a:solidFill>
              <a:srgbClr val="7EFFF7">
                <a:alpha val="4862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745605" y="3229928"/>
            <a:ext cx="1089660" cy="625793"/>
            <a:chOff x="0" y="0"/>
            <a:chExt cx="1452880" cy="834390"/>
          </a:xfrm>
        </p:grpSpPr>
        <p:sp>
          <p:nvSpPr>
            <p:cNvPr id="12" name="Freeform 12"/>
            <p:cNvSpPr/>
            <p:nvPr/>
          </p:nvSpPr>
          <p:spPr>
            <a:xfrm>
              <a:off x="-6773" y="48790"/>
              <a:ext cx="1410758" cy="807059"/>
            </a:xfrm>
            <a:custGeom>
              <a:avLst/>
              <a:gdLst/>
              <a:ahLst/>
              <a:cxnLst/>
              <a:rect l="l" t="t" r="r" b="b"/>
              <a:pathLst>
                <a:path w="1410758" h="807059">
                  <a:moveTo>
                    <a:pt x="57573" y="15980"/>
                  </a:moveTo>
                  <a:cubicBezTo>
                    <a:pt x="1055793" y="12170"/>
                    <a:pt x="1050713" y="4550"/>
                    <a:pt x="1055793" y="2010"/>
                  </a:cubicBezTo>
                  <a:cubicBezTo>
                    <a:pt x="1067223" y="-4340"/>
                    <a:pt x="1112943" y="5820"/>
                    <a:pt x="1140883" y="12170"/>
                  </a:cubicBezTo>
                  <a:cubicBezTo>
                    <a:pt x="1167553" y="18520"/>
                    <a:pt x="1195493" y="29950"/>
                    <a:pt x="1220893" y="42650"/>
                  </a:cubicBezTo>
                  <a:cubicBezTo>
                    <a:pt x="1246293" y="55350"/>
                    <a:pt x="1270423" y="73130"/>
                    <a:pt x="1290743" y="90910"/>
                  </a:cubicBezTo>
                  <a:cubicBezTo>
                    <a:pt x="1312333" y="109960"/>
                    <a:pt x="1331383" y="132820"/>
                    <a:pt x="1347893" y="155680"/>
                  </a:cubicBezTo>
                  <a:cubicBezTo>
                    <a:pt x="1364403" y="178540"/>
                    <a:pt x="1378373" y="205210"/>
                    <a:pt x="1388533" y="231880"/>
                  </a:cubicBezTo>
                  <a:cubicBezTo>
                    <a:pt x="1397423" y="258550"/>
                    <a:pt x="1405043" y="286490"/>
                    <a:pt x="1408853" y="314430"/>
                  </a:cubicBezTo>
                  <a:cubicBezTo>
                    <a:pt x="1411393" y="342370"/>
                    <a:pt x="1411393" y="372850"/>
                    <a:pt x="1408853" y="400790"/>
                  </a:cubicBezTo>
                  <a:cubicBezTo>
                    <a:pt x="1405043" y="428730"/>
                    <a:pt x="1397423" y="456670"/>
                    <a:pt x="1388533" y="483340"/>
                  </a:cubicBezTo>
                  <a:cubicBezTo>
                    <a:pt x="1378373" y="510010"/>
                    <a:pt x="1364403" y="536680"/>
                    <a:pt x="1347893" y="559540"/>
                  </a:cubicBezTo>
                  <a:cubicBezTo>
                    <a:pt x="1331383" y="582400"/>
                    <a:pt x="1312333" y="605260"/>
                    <a:pt x="1290743" y="624310"/>
                  </a:cubicBezTo>
                  <a:cubicBezTo>
                    <a:pt x="1270423" y="642090"/>
                    <a:pt x="1246293" y="659870"/>
                    <a:pt x="1220893" y="672570"/>
                  </a:cubicBezTo>
                  <a:cubicBezTo>
                    <a:pt x="1195493" y="685270"/>
                    <a:pt x="1167553" y="696700"/>
                    <a:pt x="1140883" y="703050"/>
                  </a:cubicBezTo>
                  <a:cubicBezTo>
                    <a:pt x="1112943" y="709400"/>
                    <a:pt x="1087543" y="714480"/>
                    <a:pt x="1055793" y="713210"/>
                  </a:cubicBezTo>
                  <a:cubicBezTo>
                    <a:pt x="1012613" y="710670"/>
                    <a:pt x="927523" y="719560"/>
                    <a:pt x="908473" y="681460"/>
                  </a:cubicBezTo>
                  <a:cubicBezTo>
                    <a:pt x="866563" y="597640"/>
                    <a:pt x="1243753" y="117580"/>
                    <a:pt x="1201843" y="33760"/>
                  </a:cubicBezTo>
                  <a:cubicBezTo>
                    <a:pt x="1182793" y="-4340"/>
                    <a:pt x="1054523" y="4550"/>
                    <a:pt x="1055793" y="2010"/>
                  </a:cubicBezTo>
                  <a:cubicBezTo>
                    <a:pt x="1055793" y="740"/>
                    <a:pt x="1112943" y="5820"/>
                    <a:pt x="1140883" y="12170"/>
                  </a:cubicBezTo>
                  <a:cubicBezTo>
                    <a:pt x="1167553" y="18520"/>
                    <a:pt x="1195493" y="29950"/>
                    <a:pt x="1220893" y="42650"/>
                  </a:cubicBezTo>
                  <a:cubicBezTo>
                    <a:pt x="1246293" y="55350"/>
                    <a:pt x="1270423" y="73130"/>
                    <a:pt x="1290743" y="90910"/>
                  </a:cubicBezTo>
                  <a:cubicBezTo>
                    <a:pt x="1312333" y="109960"/>
                    <a:pt x="1331383" y="132820"/>
                    <a:pt x="1347893" y="155680"/>
                  </a:cubicBezTo>
                  <a:cubicBezTo>
                    <a:pt x="1364403" y="178540"/>
                    <a:pt x="1378373" y="205210"/>
                    <a:pt x="1388533" y="231880"/>
                  </a:cubicBezTo>
                  <a:cubicBezTo>
                    <a:pt x="1397423" y="258550"/>
                    <a:pt x="1405043" y="286490"/>
                    <a:pt x="1408853" y="314430"/>
                  </a:cubicBezTo>
                  <a:cubicBezTo>
                    <a:pt x="1411393" y="342370"/>
                    <a:pt x="1411393" y="372850"/>
                    <a:pt x="1408853" y="400790"/>
                  </a:cubicBezTo>
                  <a:cubicBezTo>
                    <a:pt x="1405043" y="428730"/>
                    <a:pt x="1397423" y="456670"/>
                    <a:pt x="1388533" y="483340"/>
                  </a:cubicBezTo>
                  <a:cubicBezTo>
                    <a:pt x="1378373" y="510010"/>
                    <a:pt x="1364403" y="536680"/>
                    <a:pt x="1347893" y="559540"/>
                  </a:cubicBezTo>
                  <a:cubicBezTo>
                    <a:pt x="1331383" y="582400"/>
                    <a:pt x="1312333" y="605260"/>
                    <a:pt x="1290743" y="624310"/>
                  </a:cubicBezTo>
                  <a:cubicBezTo>
                    <a:pt x="1270423" y="642090"/>
                    <a:pt x="1246293" y="659870"/>
                    <a:pt x="1220893" y="672570"/>
                  </a:cubicBezTo>
                  <a:cubicBezTo>
                    <a:pt x="1195493" y="685270"/>
                    <a:pt x="1167553" y="696700"/>
                    <a:pt x="1140883" y="703050"/>
                  </a:cubicBezTo>
                  <a:cubicBezTo>
                    <a:pt x="1112943" y="709400"/>
                    <a:pt x="1067223" y="704320"/>
                    <a:pt x="1055793" y="713210"/>
                  </a:cubicBezTo>
                  <a:cubicBezTo>
                    <a:pt x="1050713" y="717020"/>
                    <a:pt x="1055793" y="723370"/>
                    <a:pt x="1049443" y="727180"/>
                  </a:cubicBezTo>
                  <a:cubicBezTo>
                    <a:pt x="997373" y="760200"/>
                    <a:pt x="209973" y="884660"/>
                    <a:pt x="57573" y="734800"/>
                  </a:cubicBezTo>
                  <a:cubicBezTo>
                    <a:pt x="-71967" y="606530"/>
                    <a:pt x="57573" y="15980"/>
                    <a:pt x="57573" y="15980"/>
                  </a:cubicBezTo>
                </a:path>
              </a:pathLst>
            </a:custGeom>
            <a:solidFill>
              <a:srgbClr val="7EFFF7">
                <a:alpha val="48627"/>
              </a:srgbClr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3866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928818" y="522744"/>
            <a:ext cx="13922463" cy="159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60"/>
              </a:lnSpc>
            </a:pPr>
            <a:r>
              <a:rPr lang="en-US" sz="5600" spc="140">
                <a:solidFill>
                  <a:srgbClr val="FFFFFF"/>
                </a:solidFill>
                <a:latin typeface="Josefin Sans"/>
                <a:ea typeface="Josefin Sans"/>
                <a:cs typeface="Josefin Sans"/>
                <a:sym typeface="Josefin Sans"/>
              </a:rPr>
              <a:t>FORECLOSURE OF THE  MARKET FOR RIVAL TENNIS TOURS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30725" y="2629614"/>
            <a:ext cx="8259325" cy="3446486"/>
            <a:chOff x="0" y="28575"/>
            <a:chExt cx="11012433" cy="4595315"/>
          </a:xfrm>
        </p:grpSpPr>
        <p:sp>
          <p:nvSpPr>
            <p:cNvPr id="5" name="TextBox 5"/>
            <p:cNvSpPr txBox="1"/>
            <p:nvPr/>
          </p:nvSpPr>
          <p:spPr>
            <a:xfrm>
              <a:off x="0" y="1490211"/>
              <a:ext cx="11012433" cy="31336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89"/>
                </a:lnSpc>
              </a:pPr>
              <a:endParaRPr dirty="0"/>
            </a:p>
            <a:p>
              <a:pPr marL="476481" lvl="1" indent="-238240" algn="l">
                <a:lnSpc>
                  <a:spcPts val="3089"/>
                </a:lnSpc>
                <a:buFont typeface="Arial"/>
                <a:buChar char="•"/>
              </a:pPr>
              <a:r>
                <a:rPr lang="en-US" sz="2206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ATP sanctioned events are not awarded through transparent, objective and non‐discriminatory criteria</a:t>
              </a:r>
            </a:p>
            <a:p>
              <a:pPr marL="952961" lvl="2" indent="-317654" algn="l">
                <a:lnSpc>
                  <a:spcPts val="3089"/>
                </a:lnSpc>
                <a:buFont typeface="Arial"/>
                <a:buChar char="⚬"/>
              </a:pPr>
              <a:r>
                <a:rPr lang="en-US" sz="2206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Ex: Masters 1000 event in Saudi Arabia </a:t>
              </a:r>
            </a:p>
            <a:p>
              <a:pPr marL="952961" lvl="2" indent="-317654">
                <a:lnSpc>
                  <a:spcPts val="3089"/>
                </a:lnSpc>
                <a:buFont typeface="Arial"/>
                <a:buChar char="⚬"/>
              </a:pPr>
              <a:r>
                <a:rPr lang="en-US" sz="2206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Independent format </a:t>
              </a:r>
            </a:p>
            <a:p>
              <a:pPr algn="l">
                <a:lnSpc>
                  <a:spcPts val="3089"/>
                </a:lnSpc>
              </a:pPr>
              <a:endParaRPr lang="en-US" sz="2206" dirty="0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8575"/>
              <a:ext cx="11012433" cy="15345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8"/>
                </a:lnSpc>
              </a:pPr>
              <a:r>
                <a:rPr lang="en-US" sz="4082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1. ATP’s exclusive power to sanction tournaments 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997960" y="2380794"/>
            <a:ext cx="8012949" cy="3220767"/>
            <a:chOff x="0" y="0"/>
            <a:chExt cx="10683932" cy="4294356"/>
          </a:xfrm>
        </p:grpSpPr>
        <p:sp>
          <p:nvSpPr>
            <p:cNvPr id="8" name="TextBox 8"/>
            <p:cNvSpPr txBox="1"/>
            <p:nvPr/>
          </p:nvSpPr>
          <p:spPr>
            <a:xfrm>
              <a:off x="215478" y="85725"/>
              <a:ext cx="10468455" cy="20049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76"/>
                </a:lnSpc>
              </a:pPr>
              <a:r>
                <a:rPr lang="en-US" sz="406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2. Mandatory participation and sanctions for playing rival tournaments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230305"/>
              <a:ext cx="10683932" cy="20640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83858" lvl="1" indent="-241929" algn="l">
                <a:lnSpc>
                  <a:spcPts val="3137"/>
                </a:lnSpc>
                <a:buFont typeface="Arial"/>
                <a:buChar char="•"/>
              </a:pPr>
              <a:r>
                <a:rPr lang="en-US" sz="224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Mandatory participation and sanctions restrict player freedom, deter independent events, reinforce foreclosure.</a:t>
              </a:r>
            </a:p>
            <a:p>
              <a:pPr marL="483858" lvl="1" indent="-241929" algn="l">
                <a:lnSpc>
                  <a:spcPts val="3137"/>
                </a:lnSpc>
                <a:buFont typeface="Arial"/>
                <a:buChar char="•"/>
              </a:pPr>
              <a:r>
                <a:rPr lang="en-US" sz="224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Opaque exemptions and disproportionate penalties  exceed legitimate sporting aims, raise Article 102 concerns.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194436" y="6224319"/>
            <a:ext cx="9391225" cy="3595865"/>
            <a:chOff x="0" y="66675"/>
            <a:chExt cx="11767667" cy="479448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66675"/>
              <a:ext cx="11767667" cy="14307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77"/>
                </a:lnSpc>
              </a:pPr>
              <a:r>
                <a:rPr lang="en-US" sz="4058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3. The specific nature of ranking points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625746"/>
              <a:ext cx="11767667" cy="32354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95227" lvl="1" indent="-247613" algn="l">
                <a:lnSpc>
                  <a:spcPts val="3211"/>
                </a:lnSpc>
                <a:buFont typeface="Arial"/>
                <a:buChar char="•"/>
              </a:pPr>
              <a:r>
                <a:rPr lang="en-US" sz="2293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Ranking-point exclusivity operates as the foreclosure mechanism </a:t>
              </a:r>
            </a:p>
            <a:p>
              <a:pPr marL="495227" lvl="1" indent="-247613" algn="l">
                <a:lnSpc>
                  <a:spcPts val="3211"/>
                </a:lnSpc>
                <a:buFont typeface="Arial"/>
                <a:buChar char="•"/>
              </a:pPr>
              <a:r>
                <a:rPr lang="en-US" sz="2293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Only </a:t>
              </a:r>
              <a:r>
                <a:rPr lang="en-US" sz="2293" dirty="0" err="1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recognised</a:t>
              </a:r>
              <a:r>
                <a:rPr lang="en-US" sz="2293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 pathway through which players can maintain or improve their professional standing </a:t>
              </a:r>
            </a:p>
            <a:p>
              <a:pPr marL="495227" lvl="1" indent="-247613" algn="l">
                <a:lnSpc>
                  <a:spcPts val="3211"/>
                </a:lnSpc>
                <a:buFont typeface="Arial"/>
                <a:buChar char="•"/>
              </a:pPr>
              <a:r>
                <a:rPr lang="en-US" sz="2293" dirty="0">
                  <a:solidFill>
                    <a:srgbClr val="F9F7DC"/>
                  </a:solidFill>
                  <a:latin typeface="Arial"/>
                  <a:ea typeface="Arial"/>
                  <a:cs typeface="Arial"/>
                  <a:sym typeface="Arial"/>
                </a:rPr>
                <a:t>Current system goes beyond what is necessary to ensure comparability of results and the integrity of competition </a:t>
              </a:r>
            </a:p>
            <a:p>
              <a:pPr algn="l">
                <a:lnSpc>
                  <a:spcPts val="3211"/>
                </a:lnSpc>
              </a:pPr>
              <a:endParaRPr lang="en-US" sz="2293" dirty="0">
                <a:solidFill>
                  <a:srgbClr val="F9F7DC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2012108" y="4101120"/>
            <a:ext cx="14263785" cy="1777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672"/>
              </a:lnSpc>
            </a:pPr>
            <a:r>
              <a:rPr lang="en-US" sz="12429" spc="3579">
                <a:solidFill>
                  <a:srgbClr val="F9F7DC"/>
                </a:solidFill>
                <a:latin typeface="Josefin Sans"/>
                <a:ea typeface="Josefin Sans"/>
                <a:cs typeface="Josefin Sans"/>
                <a:sym typeface="Josefin Sans"/>
              </a:rPr>
              <a:t>THANK YOU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409021" y="5887748"/>
            <a:ext cx="12528427" cy="271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089"/>
              </a:lnSpc>
            </a:pPr>
            <a:r>
              <a:rPr lang="en-US" sz="1899" spc="613">
                <a:solidFill>
                  <a:srgbClr val="F9F7DC"/>
                </a:solidFill>
                <a:latin typeface="Josefin Sans"/>
                <a:ea typeface="Josefin Sans"/>
                <a:cs typeface="Josefin Sans"/>
                <a:sym typeface="Josefin Sans"/>
              </a:rPr>
              <a:t>FOR YOUR ATTENTION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579</Words>
  <Application>Microsoft Macintosh PowerPoint</Application>
  <PresentationFormat>Personnalisé</PresentationFormat>
  <Paragraphs>91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Josefin Sans Bold</vt:lpstr>
      <vt:lpstr>Aptos</vt:lpstr>
      <vt:lpstr>Arial Italics</vt:lpstr>
      <vt:lpstr>Arial</vt:lpstr>
      <vt:lpstr>Josefin Sans Light</vt:lpstr>
      <vt:lpstr>Arial Bold</vt:lpstr>
      <vt:lpstr>Josefin Sans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Blue and White Simple Modern Finance Company Presentation</dc:title>
  <cp:lastModifiedBy>VAN DEN SPIEGEL Chloé</cp:lastModifiedBy>
  <cp:revision>4</cp:revision>
  <cp:lastPrinted>2026-02-02T22:39:14Z</cp:lastPrinted>
  <dcterms:created xsi:type="dcterms:W3CDTF">2006-08-16T00:00:00Z</dcterms:created>
  <dcterms:modified xsi:type="dcterms:W3CDTF">2026-02-04T21:08:42Z</dcterms:modified>
  <dc:identifier>DAG_5hHGs14</dc:identifier>
</cp:coreProperties>
</file>