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65" r:id="rId3"/>
    <p:sldId id="267" r:id="rId4"/>
    <p:sldId id="257" r:id="rId5"/>
    <p:sldId id="258" r:id="rId6"/>
    <p:sldId id="259" r:id="rId7"/>
    <p:sldId id="260" r:id="rId8"/>
    <p:sldId id="261" r:id="rId9"/>
    <p:sldId id="262" r:id="rId10"/>
    <p:sldId id="263" r:id="rId11"/>
    <p:sldId id="264"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95C"/>
    <a:srgbClr val="065A82"/>
    <a:srgbClr val="1C7293"/>
    <a:srgbClr val="F4F7FB"/>
    <a:srgbClr val="C1C7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F260EE-017A-487A-885A-7CD05D4D5F16}" v="256" dt="2026-06-16T15:05:42.3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73" autoAdjust="0"/>
    <p:restoredTop sz="86066" autoAdjust="0"/>
  </p:normalViewPr>
  <p:slideViewPr>
    <p:cSldViewPr snapToGrid="0" snapToObjects="1">
      <p:cViewPr varScale="1">
        <p:scale>
          <a:sx n="99" d="100"/>
          <a:sy n="99" d="100"/>
        </p:scale>
        <p:origin x="1344" y="10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01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Supervisor, Academic Coordinator, thank you for the opportunity to present this work. My thesis examines a deceptively simple question: what happens when we take a legal concept built for physical cash - legal tender - and attach it to a digital, account-based currency that depends on intermediaries to function? My central argument: the Commission's 2023 proposal rests on sound legal foundations, but the mandatory acceptance regime built on them is structurally ambiguous and does not adequately account for how the digital euro differs from cash. That ambiguity threatens both the effectiveness of legal tender status and the contractual freedom of creditors, to a degree difficult to reconcile with proportionality. Six steps: legal tender in EU law; the proposal; differences from cash; the exceptions; my critical assessment; my recommendations.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FD834-9EAA-4B67-36E1-5C2FB5460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2280C-2EA6-3CFC-A311-91101E62A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5187E-9C01-6232-7328-F11568414E54}"/>
              </a:ext>
            </a:extLst>
          </p:cNvPr>
          <p:cNvSpPr>
            <a:spLocks noGrp="1"/>
          </p:cNvSpPr>
          <p:nvPr>
            <p:ph type="body" idx="1"/>
          </p:nvPr>
        </p:nvSpPr>
        <p:spPr/>
        <p:txBody>
          <a:bodyPr/>
          <a:lstStyle/>
          <a:p>
            <a:r>
              <a:rPr lang="en-US" dirty="0"/>
              <a:t>Drawing together: the digital euro is a significant moment - first time legal tender extends to a digital form of central bank money. The proposal rests on solid foundations: legitimate aims, built on Hessischer Rundfunk. But those foundations are not yet translated into a regime of equal precision - ambiguous in three respects: mandatory or default; existing contracts unaddressed; infrastructure burden unequal. Not trivial - each bears on legal certainty, proportionality, contractual freedom that EU law demands of any measure engaging fundamental rights. My recommendations don't ask the Commission to abandon its objectives - to pursue them with greater precision. The most fundamental point: legal tender is a legislative privilege - a right of discharge no private instrument can replicate, regardless of technical quality or commercial terms. Not a market outcome or a technological inevitability, but a decision of public authority that carries consequences for every party to every euro-denominated contract. It deserves legislation equal to its ambition. Thank you - I look forward to your questions.</a:t>
            </a:r>
          </a:p>
        </p:txBody>
      </p:sp>
      <p:sp>
        <p:nvSpPr>
          <p:cNvPr id="4" name="Slide Number Placeholder 3">
            <a:extLst>
              <a:ext uri="{FF2B5EF4-FFF2-40B4-BE49-F238E27FC236}">
                <a16:creationId xmlns:a16="http://schemas.microsoft.com/office/drawing/2014/main" id="{AA66C84B-221C-B625-4B1A-7A916C35E187}"/>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4292972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A8AD1-31A4-CB90-F21B-B232688E7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04C71-A712-7385-469C-1EC9B46614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E1180E-1A6F-62EA-ADA8-CDE15616E1E3}"/>
              </a:ext>
            </a:extLst>
          </p:cNvPr>
          <p:cNvSpPr>
            <a:spLocks noGrp="1"/>
          </p:cNvSpPr>
          <p:nvPr>
            <p:ph type="body" idx="1"/>
          </p:nvPr>
        </p:nvSpPr>
        <p:spPr/>
        <p:txBody>
          <a:bodyPr/>
          <a:lstStyle/>
          <a:p>
            <a:r>
              <a:rPr lang="en-US" dirty="0"/>
              <a:t>Remediable, and every fix stays within the Commission's objectives. ONE - clarify the default character: resolve in favour of a default rule (the Impact Assessment characterises it that way, and the proposal replicates the cash regime where acceptance is default). What undermines it is Art 10's individual-negotiation requirement - no cash equivalent, renders 9(d) so narrow it functions as a mandatory norm. Remove Art 10; that single change aligns the regime with the Commission's own stated intention. TWO - protect existing contracts: expressly apply the obligation only to contracts concluded after entry into force. If the Commission prefers immediate application to avoid delaying uptake, that's open - but only with a transitional mechanism: a grandfathering clause exempting existing contracts for a defined period. THREE - proportionality, two dimensions. Timing: don't apply uniformly from day one; a graduated implementation staggered by transaction type and sophistication - large merchants and online first, smaller and in-person later - modelled on Reg 2024/886, proven workable and effective. Cost: where existing terminals can't be used the burden falls on smaller payees; the Impact Assessment recognised broader exceptions would be warranted. So provide direct financial support or broader exceptions for smaller merchants who can't absorb the cost.</a:t>
            </a:r>
          </a:p>
        </p:txBody>
      </p:sp>
      <p:sp>
        <p:nvSpPr>
          <p:cNvPr id="4" name="Slide Number Placeholder 3">
            <a:extLst>
              <a:ext uri="{FF2B5EF4-FFF2-40B4-BE49-F238E27FC236}">
                <a16:creationId xmlns:a16="http://schemas.microsoft.com/office/drawing/2014/main" id="{A2B6C445-1C70-83BC-2604-0BC961E8666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0991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flows from the concept itself. No universal definition, but the prevailing view: legal tender = creditor obliged by law to accept in discharge of a debt, at nominal face value. Three cumulative attributes - mandatory acceptance, discharge effect, face value parity - and they are functionally interdependent. Acceptance without discharge = mere payment option; discharge without parity = hidden reduction in value; parity without acceptance = empty guarantee. Together: monetary sovereignty. In EU law: Art 128(1) TFEU + Arts 10-11 Reg 974/98 - only euro banknotes and coins, which function independently of any third-party infrastructure. Hessischer Rundfunk (Jan 2021) held three things: autonomous EU concept; acceptance obligation in principle at full face value with discharge; Member States may restrict only for a legitimate public-interest aim, proportionately. Legal tender is the monetary anchor - it sustains public trust and separates legal tender from private instruments nobody must accept. That yardstick was built for cash; the question is whether the digital euro survives the same test.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June 2023, part of the Single Currency Package - which also reaffirmed cash's legal tender status, so the two are complementary by design; the digital euro does not displace cash. Legal basis: Art 133 TFEU - measures necessary for the euro as single currency. Defined as the digital form of the single currency for natural and legal persons; issuance mirrors Art 128(1) - ECB authorises, ECB plus NCBs issue. Why legal tender? Essential to usability; keeps central bank money available as monetary anchor because cash alone cannot meet a digitalising economy, and existing digital instruments rest on commercial - not central - bank money. Core provisions Arts 7-8: 7(1) confers status, 7(2) confirms tripartite structure, 7(3)-(5) bind it into acceptance, full face value, discharge; explicitly grounded in Hessischer Rundfunk. Art 8 sets territorial scope. So far coherent - the foundations are not wrong; the building on them is not yet finished to the same standard.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matter. The proposal presents the digital euro as the legal equivalent of cash, but the two are fundamentally different - and not merely technically; the differences decide whether acceptance can actually be performed. Three. First, intermediary dependency: account-based, needs a PSP and a device. Cash needs intermediaries for withdrawal but NONE at the point of payment; the digital euro needs infrastructure even to pay, plus connectivity online. So capacity to accept is not a given. Second, anonymity: ECB confirms full anonymity is not viable (illicit-use risk). Online - KYC/AML, anonymity impossible. Offline - identified at account opening, no monitoring at payment, so private like cash in that scrutiny attaches to withdrawal. But cash is fully anonymous and untraceable, so the digital euro closes off a true digital equivalent to cash. Third, holding limits: Art 16 lets the ECB cap store of value; ~EUR 3,000 cited, roughly monthly net income, so it functions as means of payment not investment. Cash has no holding cap but Member States may cap cash payments. Different constraints: digital euro restricts holding not payment, cash restricts payment not holding. Equivalence fails on all three - which bears directly on whether mandatory acceptance is even performable.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its credit the proposal reflects the differences in an exhaustive list of four exceptions - but each generates uncertainty, and collectively they raise doubts about whether the obligation can carry the weight legal tender requires. 9(a): microenterprises and non-profits exempt (under 10 employees, turnover/balance not above EUR 2m), recognising disproportionate cost - but the exemption falls away if they already accept comparable digital means at the point of interaction (debit cards, instant payments); credit transfers and direct debits fall outside. The ECB proposes that any card-accepting business shouldn't refuse - so the reach is likely narrow; few will qualify. 9(b): good-faith, temporary refusals beyond the payee's control - power outage, defective device - directly reflecting infrastructure dependency; unlike cash, the digital euro depends on technology that can fail. 9(c): natural persons in purely personal/household activity - obligations target commercial actors, grounded in proportionality and common sense. 9(d): parties may agree another means by prior mutual consent - acknowledging contractual freedom - BUT immediately qualified by Art 10, which bars unilateral exclusion through non-individually-negotiated terms. That fourth exception and its interaction with Art 10 is where the real trouble lies.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strands - and here I move from describing to evaluating. ONE, proportionality. Contractual freedom is a fundamental right (Art 16 Charter, read to include freedom of contract). Mandatory acceptance restricts it but is not per se incompatible - Hessischer Rundfunk made acceptance lawful, and the aim (public access to digital central bank money) is legitimate under Art 52(1). The complication cash never raised: acceptance is also infrastructural - account, device, connectivity. Necessity test: least restrictive measure required, but the Commission asserts necessity with NO evaluation of alternatives - no graduated implementation considered, despite the direct precedent of Reg 2024/886 staggering deadlines. And the burden is uneven: fees plus terminal costs; large operators absorb them, smaller payees can't. The Impact Assessment itself said broader exemptions would be warranted if new infrastructure were unavoidable - that didn't carry through. The exceptions govern when you may refuse, not the cost where the obligation applies. An obligation distributing costs unevenly with no remedy is hard to reconcile with proportionality. TWO, mandatory or default? Never stated. 'Mandatory' in 7(2) vs derogation in 9(d) pull opposite ways - and it matters for voidness, remedies, burden of justification. The Impact Assessment repeatedly says default - glossary, 'default obligation' - but it never reached the operative text. Versus cash: Hessischer Rundfunk makes cash a default rule, codified in the cash proposal's Art 5(1)(b); the digital euro replicates it in 9(d) BUT Art 10's individual-negotiation requirement excludes standard-form contracts, so autonomy is far narrower - it functions as a mandatory rule with a narrow exception. THREE, existing contracts - not addressed in the literature. No transitional provisions; neither retroactivity nor immediate-application framework engaged. Alt-payment clauses seem covered by 9(d) but fail Art 10 if standard-form - and the proposal is silent on override/suspend/renegotiate. Silent contracts: default presumably applies, unconfirmed. Imposing this on long-term contracts whose parties couldn't anticipate it strains legitimate expectations.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Remediable, and every fix stays within the Commission's objectives. ONE - clarify the default character: resolve in favour of a default rule (the Impact Assessment characterises it that way, and the proposal replicates the cash regime where acceptance is default). What undermines it is Art 10's individual-negotiation requirement - no cash equivalent, renders 9(d) so narrow it functions as a mandatory norm. Remove Art 10; that single change aligns the regime with the Commission's own stated intention. TWO - protect existing contracts: expressly apply the obligation only to contracts concluded after entry into force. If the Commission prefers immediate application to avoid delaying uptake, that's open - but only with a transitional mechanism: a grandfathering clause exempting existing contracts for a defined period. THREE - proportionality, two dimensions. Timing: don't apply uniformly from day one; a graduated implementation staggered by transaction type and sophistication - large merchants and online first, smaller and in-person later - modelled on Reg 2024/886, proven workable and effective. Cost: where existing terminals can't be used the burden falls on smaller payees; the Impact Assessment recognised broader exceptions would be warranted. So provide direct financial support or broader exceptions for smaller merchants who can't absorb the cost.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Drawing together: the digital euro is a significant moment - first time legal tender extends to a digital form of central bank money. The proposal rests on solid foundations: legitimate aims, built on Hessischer Rundfunk. But those foundations are not yet translated into a regime of equal precision - ambiguous in three respects: mandatory or default; existing contracts unaddressed; infrastructure burden unequal. Not trivial - each bears on legal certainty, proportionality, contractual freedom that EU law demands of any measure engaging fundamental rights. My recommendations don't ask the Commission to abandon its objectives - to pursue them with greater precision. The most fundamental point: legal tender is a legislative privilege - a right of discharge no private instrument can replicate, regardless of technical quality or commercial terms. Not a market outcome or a technological inevitability, but a decision of public authority that carries consequences for every party to every euro-denominated contract. It deserves legislation equal to its ambition. Thank you - I look forward to your questions.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60CE3-7E73-2DD2-3846-3E88FD153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22FFE-D743-87D6-FCCB-33FF3F706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C8D85-2BAA-D9F7-475E-CB14BC51638D}"/>
              </a:ext>
            </a:extLst>
          </p:cNvPr>
          <p:cNvSpPr>
            <a:spLocks noGrp="1"/>
          </p:cNvSpPr>
          <p:nvPr>
            <p:ph type="body" idx="1"/>
          </p:nvPr>
        </p:nvSpPr>
        <p:spPr/>
        <p:txBody>
          <a:bodyPr/>
          <a:lstStyle/>
          <a:p>
            <a:r>
              <a:rPr lang="en-US" dirty="0"/>
              <a:t>Drawing together: the digital euro is a significant moment - first time legal tender extends to a digital form of central bank money. The proposal rests on solid foundations: legitimate aims, built on Hessischer Rundfunk. But those foundations are not yet translated into a regime of equal precision - ambiguous in three respects: mandatory or default; existing contracts unaddressed; infrastructure burden unequal. Not trivial - each bears on legal certainty, proportionality, contractual freedom that EU law demands of any measure engaging fundamental rights. My recommendations don't ask the Commission to abandon its objectives - to pursue them with greater precision. The most fundamental point: legal tender is a legislative privilege - a right of discharge no private instrument can replicate, regardless of technical quality or commercial terms. Not a market outcome or a technological inevitability, but a decision of public authority that carries consequences for every party to every euro-denominated contract. It deserves legislation equal to its ambition. Thank you - I look forward to your questions.</a:t>
            </a:r>
          </a:p>
        </p:txBody>
      </p:sp>
      <p:sp>
        <p:nvSpPr>
          <p:cNvPr id="4" name="Slide Number Placeholder 3">
            <a:extLst>
              <a:ext uri="{FF2B5EF4-FFF2-40B4-BE49-F238E27FC236}">
                <a16:creationId xmlns:a16="http://schemas.microsoft.com/office/drawing/2014/main" id="{8F5E4420-D6C0-129B-BBA1-40F0C86475A8}"/>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180753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slow">
    <p:push dir="u"/>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95C"/>
        </a:solidFill>
        <a:effectLst/>
      </p:bgPr>
    </p:bg>
    <p:spTree>
      <p:nvGrpSpPr>
        <p:cNvPr id="1" name=""/>
        <p:cNvGrpSpPr/>
        <p:nvPr/>
      </p:nvGrpSpPr>
      <p:grpSpPr>
        <a:xfrm>
          <a:off x="0" y="0"/>
          <a:ext cx="0" cy="0"/>
          <a:chOff x="0" y="0"/>
          <a:chExt cx="0" cy="0"/>
        </a:xfrm>
      </p:grpSpPr>
      <p:sp>
        <p:nvSpPr>
          <p:cNvPr id="2" name="Shape 0"/>
          <p:cNvSpPr/>
          <p:nvPr/>
        </p:nvSpPr>
        <p:spPr>
          <a:xfrm>
            <a:off x="8961120" y="-1463040"/>
            <a:ext cx="4754880" cy="4754880"/>
          </a:xfrm>
          <a:prstGeom prst="ellipse">
            <a:avLst/>
          </a:prstGeom>
          <a:solidFill>
            <a:srgbClr val="065A82">
              <a:alpha val="45000"/>
            </a:srgbClr>
          </a:solidFill>
          <a:ln/>
        </p:spPr>
        <p:txBody>
          <a:bodyPr/>
          <a:lstStyle/>
          <a:p>
            <a:endParaRPr lang="nl-BE"/>
          </a:p>
        </p:txBody>
      </p:sp>
      <p:sp>
        <p:nvSpPr>
          <p:cNvPr id="3" name="Shape 1"/>
          <p:cNvSpPr/>
          <p:nvPr/>
        </p:nvSpPr>
        <p:spPr>
          <a:xfrm>
            <a:off x="10241280" y="3291840"/>
            <a:ext cx="3291840" cy="3291840"/>
          </a:xfrm>
          <a:prstGeom prst="ellipse">
            <a:avLst/>
          </a:prstGeom>
          <a:solidFill>
            <a:srgbClr val="1C7293">
              <a:alpha val="40000"/>
            </a:srgbClr>
          </a:solidFill>
          <a:ln/>
        </p:spPr>
        <p:txBody>
          <a:bodyPr/>
          <a:lstStyle/>
          <a:p>
            <a:endParaRPr lang="nl-BE"/>
          </a:p>
        </p:txBody>
      </p:sp>
      <p:sp>
        <p:nvSpPr>
          <p:cNvPr id="4" name="Shape 2"/>
          <p:cNvSpPr/>
          <p:nvPr/>
        </p:nvSpPr>
        <p:spPr>
          <a:xfrm>
            <a:off x="822960" y="777240"/>
            <a:ext cx="1051560" cy="1051560"/>
          </a:xfrm>
          <a:prstGeom prst="ellipse">
            <a:avLst/>
          </a:prstGeom>
          <a:solidFill>
            <a:srgbClr val="1C7293"/>
          </a:solidFill>
          <a:ln/>
          <a:effectLst>
            <a:outerShdw blurRad="101600" dist="38100" dir="5400000" algn="bl" rotWithShape="0">
              <a:srgbClr val="000000">
                <a:alpha val="14000"/>
              </a:srgbClr>
            </a:outerShdw>
          </a:effectLst>
        </p:spPr>
        <p:txBody>
          <a:bodyPr/>
          <a:lstStyle/>
          <a:p>
            <a:endParaRPr lang="nl-BE"/>
          </a:p>
        </p:txBody>
      </p:sp>
      <p:pic>
        <p:nvPicPr>
          <p:cNvPr id="5" name="Image 0" descr="preencoded.png"/>
          <p:cNvPicPr>
            <a:picLocks noChangeAspect="1"/>
          </p:cNvPicPr>
          <p:nvPr/>
        </p:nvPicPr>
        <p:blipFill>
          <a:blip r:embed="rId3"/>
          <a:stretch>
            <a:fillRect/>
          </a:stretch>
        </p:blipFill>
        <p:spPr>
          <a:xfrm>
            <a:off x="1080951" y="1051560"/>
            <a:ext cx="502920" cy="502920"/>
          </a:xfrm>
          <a:prstGeom prst="rect">
            <a:avLst/>
          </a:prstGeom>
        </p:spPr>
      </p:pic>
      <p:sp>
        <p:nvSpPr>
          <p:cNvPr id="6" name="Text 3"/>
          <p:cNvSpPr/>
          <p:nvPr/>
        </p:nvSpPr>
        <p:spPr>
          <a:xfrm>
            <a:off x="868680" y="2057400"/>
            <a:ext cx="10424160" cy="365760"/>
          </a:xfrm>
          <a:prstGeom prst="rect">
            <a:avLst/>
          </a:prstGeom>
          <a:noFill/>
          <a:ln/>
        </p:spPr>
        <p:txBody>
          <a:bodyPr wrap="square" lIns="0" tIns="0" rIns="0" bIns="0" rtlCol="0" anchor="ctr"/>
          <a:lstStyle/>
          <a:p>
            <a:pPr marL="0" indent="0">
              <a:buNone/>
            </a:pPr>
            <a:r>
              <a:rPr lang="en-US" sz="1400" kern="0" spc="100" dirty="0">
                <a:solidFill>
                  <a:srgbClr val="CADCFC"/>
                </a:solidFill>
                <a:latin typeface="Calibri" pitchFamily="34" charset="0"/>
                <a:ea typeface="Calibri" pitchFamily="34" charset="-122"/>
                <a:cs typeface="Calibri" pitchFamily="34" charset="-120"/>
              </a:rPr>
              <a:t>LL.M. International Business Law </a:t>
            </a:r>
            <a:endParaRPr lang="en-US" sz="1400" dirty="0"/>
          </a:p>
        </p:txBody>
      </p:sp>
      <p:sp>
        <p:nvSpPr>
          <p:cNvPr id="7" name="Text 4"/>
          <p:cNvSpPr/>
          <p:nvPr/>
        </p:nvSpPr>
        <p:spPr>
          <a:xfrm>
            <a:off x="822960" y="2514600"/>
            <a:ext cx="10607040" cy="1371600"/>
          </a:xfrm>
          <a:prstGeom prst="rect">
            <a:avLst/>
          </a:prstGeom>
          <a:noFill/>
          <a:ln/>
        </p:spPr>
        <p:txBody>
          <a:bodyPr wrap="square" lIns="0" tIns="0" rIns="0" bIns="0"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The Legal Tender Status </a:t>
            </a:r>
          </a:p>
          <a:p>
            <a:pPr marL="0" indent="0">
              <a:buNone/>
            </a:pPr>
            <a:r>
              <a:rPr lang="en-US" sz="5400" b="1" dirty="0">
                <a:solidFill>
                  <a:srgbClr val="FFFFFF"/>
                </a:solidFill>
                <a:latin typeface="Cambria" pitchFamily="34" charset="0"/>
                <a:ea typeface="Cambria" pitchFamily="34" charset="-122"/>
                <a:cs typeface="Cambria" pitchFamily="34" charset="-120"/>
              </a:rPr>
              <a:t>of the Digital Euro</a:t>
            </a:r>
            <a:endParaRPr lang="en-US" sz="5400" dirty="0"/>
          </a:p>
        </p:txBody>
      </p:sp>
      <p:sp>
        <p:nvSpPr>
          <p:cNvPr id="8" name="Text 5"/>
          <p:cNvSpPr/>
          <p:nvPr/>
        </p:nvSpPr>
        <p:spPr>
          <a:xfrm>
            <a:off x="868680" y="3977640"/>
            <a:ext cx="9875520" cy="822960"/>
          </a:xfrm>
          <a:prstGeom prst="rect">
            <a:avLst/>
          </a:prstGeom>
          <a:noFill/>
          <a:ln/>
        </p:spPr>
        <p:txBody>
          <a:bodyPr wrap="square" lIns="0" tIns="0" rIns="0" bIns="0" rtlCol="0" anchor="ctr"/>
          <a:lstStyle/>
          <a:p>
            <a:pPr marL="0" indent="0">
              <a:buNone/>
            </a:pPr>
            <a:r>
              <a:rPr lang="en-US" sz="1800" i="1" dirty="0">
                <a:solidFill>
                  <a:srgbClr val="CADCFC"/>
                </a:solidFill>
                <a:latin typeface="Calibri" pitchFamily="34" charset="0"/>
                <a:ea typeface="Calibri" pitchFamily="34" charset="-122"/>
                <a:cs typeface="Calibri" pitchFamily="34" charset="-120"/>
              </a:rPr>
              <a:t>How the Attribution of Legal Tender Status Pushes Mandatory Acceptance Beyond Its Breaking Point</a:t>
            </a:r>
            <a:endParaRPr lang="en-US" sz="1800" dirty="0"/>
          </a:p>
        </p:txBody>
      </p:sp>
      <p:sp>
        <p:nvSpPr>
          <p:cNvPr id="9" name="Shape 6"/>
          <p:cNvSpPr/>
          <p:nvPr/>
        </p:nvSpPr>
        <p:spPr>
          <a:xfrm>
            <a:off x="868680" y="5074920"/>
            <a:ext cx="3840480" cy="0"/>
          </a:xfrm>
          <a:prstGeom prst="line">
            <a:avLst/>
          </a:prstGeom>
          <a:noFill/>
          <a:ln w="25400">
            <a:solidFill>
              <a:srgbClr val="1C7293"/>
            </a:solidFill>
            <a:prstDash val="solid"/>
          </a:ln>
        </p:spPr>
        <p:txBody>
          <a:bodyPr/>
          <a:lstStyle/>
          <a:p>
            <a:endParaRPr lang="nl-BE"/>
          </a:p>
        </p:txBody>
      </p:sp>
      <p:sp>
        <p:nvSpPr>
          <p:cNvPr id="10" name="Text 7"/>
          <p:cNvSpPr/>
          <p:nvPr/>
        </p:nvSpPr>
        <p:spPr>
          <a:xfrm>
            <a:off x="868680" y="5212080"/>
            <a:ext cx="7315200" cy="8229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Anouchka De Jaegere</a:t>
            </a:r>
            <a:endParaRPr lang="en-US" sz="1600" dirty="0"/>
          </a:p>
          <a:p>
            <a:pPr marL="0" indent="0">
              <a:buNone/>
            </a:pPr>
            <a:r>
              <a:rPr lang="en-US" sz="1300" dirty="0">
                <a:solidFill>
                  <a:srgbClr val="CADCFC"/>
                </a:solidFill>
                <a:latin typeface="Calibri" pitchFamily="34" charset="0"/>
                <a:ea typeface="Calibri" pitchFamily="34" charset="-122"/>
                <a:cs typeface="Calibri" pitchFamily="34" charset="-120"/>
              </a:rPr>
              <a:t>Supervisor: Jean-Paul Servais</a:t>
            </a:r>
            <a:endParaRPr lang="en-US" sz="1600" dirty="0"/>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1295C"/>
        </a:solidFill>
        <a:effectLst/>
      </p:bgPr>
    </p:bg>
    <p:spTree>
      <p:nvGrpSpPr>
        <p:cNvPr id="1" name="">
          <a:extLst>
            <a:ext uri="{FF2B5EF4-FFF2-40B4-BE49-F238E27FC236}">
              <a16:creationId xmlns:a16="http://schemas.microsoft.com/office/drawing/2014/main" id="{58796F74-82B1-D453-E2AB-CAEC9CAAA2B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3F78030-26EB-5E3E-1AB8-C6815FBB557C}"/>
              </a:ext>
            </a:extLst>
          </p:cNvPr>
          <p:cNvSpPr/>
          <p:nvPr/>
        </p:nvSpPr>
        <p:spPr>
          <a:xfrm>
            <a:off x="-1674948" y="4415247"/>
            <a:ext cx="4572000" cy="4572000"/>
          </a:xfrm>
          <a:prstGeom prst="ellipse">
            <a:avLst/>
          </a:prstGeom>
          <a:solidFill>
            <a:srgbClr val="065A82">
              <a:alpha val="45000"/>
            </a:srgbClr>
          </a:solidFill>
          <a:ln/>
        </p:spPr>
        <p:txBody>
          <a:bodyPr/>
          <a:lstStyle/>
          <a:p>
            <a:endParaRPr lang="nl-BE"/>
          </a:p>
        </p:txBody>
      </p:sp>
      <p:sp>
        <p:nvSpPr>
          <p:cNvPr id="3" name="Shape 1">
            <a:extLst>
              <a:ext uri="{FF2B5EF4-FFF2-40B4-BE49-F238E27FC236}">
                <a16:creationId xmlns:a16="http://schemas.microsoft.com/office/drawing/2014/main" id="{AF461086-E235-35DA-028A-3F8D6832D187}"/>
              </a:ext>
            </a:extLst>
          </p:cNvPr>
          <p:cNvSpPr/>
          <p:nvPr/>
        </p:nvSpPr>
        <p:spPr>
          <a:xfrm>
            <a:off x="10058400" y="-1463040"/>
            <a:ext cx="3840480" cy="3840480"/>
          </a:xfrm>
          <a:prstGeom prst="ellipse">
            <a:avLst/>
          </a:prstGeom>
          <a:solidFill>
            <a:srgbClr val="1C7293">
              <a:alpha val="42000"/>
            </a:srgbClr>
          </a:solidFill>
          <a:ln/>
        </p:spPr>
        <p:txBody>
          <a:bodyPr/>
          <a:lstStyle/>
          <a:p>
            <a:endParaRPr lang="nl-BE"/>
          </a:p>
        </p:txBody>
      </p:sp>
      <p:sp>
        <p:nvSpPr>
          <p:cNvPr id="6" name="Text 3">
            <a:extLst>
              <a:ext uri="{FF2B5EF4-FFF2-40B4-BE49-F238E27FC236}">
                <a16:creationId xmlns:a16="http://schemas.microsoft.com/office/drawing/2014/main" id="{E8B3E7E2-0352-41E5-4B85-4803A626B968}"/>
              </a:ext>
            </a:extLst>
          </p:cNvPr>
          <p:cNvSpPr/>
          <p:nvPr/>
        </p:nvSpPr>
        <p:spPr>
          <a:xfrm>
            <a:off x="1920240" y="658368"/>
            <a:ext cx="8229600" cy="914400"/>
          </a:xfrm>
          <a:prstGeom prst="rect">
            <a:avLst/>
          </a:prstGeom>
          <a:noFill/>
          <a:ln/>
        </p:spPr>
        <p:txBody>
          <a:bodyPr wrap="square" lIns="0" tIns="0" rIns="0" bIns="0" rtlCol="0" anchor="ctr"/>
          <a:lstStyle/>
          <a:p>
            <a:pPr marL="0" indent="0">
              <a:buNone/>
            </a:pPr>
            <a:endParaRPr lang="en-US" sz="3600" dirty="0"/>
          </a:p>
        </p:txBody>
      </p:sp>
      <p:sp>
        <p:nvSpPr>
          <p:cNvPr id="7" name="Text 4">
            <a:extLst>
              <a:ext uri="{FF2B5EF4-FFF2-40B4-BE49-F238E27FC236}">
                <a16:creationId xmlns:a16="http://schemas.microsoft.com/office/drawing/2014/main" id="{C97098A6-E074-D869-2684-1272BDF4769D}"/>
              </a:ext>
            </a:extLst>
          </p:cNvPr>
          <p:cNvSpPr/>
          <p:nvPr/>
        </p:nvSpPr>
        <p:spPr>
          <a:xfrm>
            <a:off x="868680" y="1828800"/>
            <a:ext cx="10424160" cy="457200"/>
          </a:xfrm>
          <a:prstGeom prst="rect">
            <a:avLst/>
          </a:prstGeom>
          <a:noFill/>
          <a:ln/>
        </p:spPr>
        <p:txBody>
          <a:bodyPr wrap="square" lIns="0" tIns="0" rIns="0" bIns="0" rtlCol="0" anchor="ctr"/>
          <a:lstStyle/>
          <a:p>
            <a:pPr marL="0" indent="0">
              <a:buNone/>
            </a:pPr>
            <a:endParaRPr lang="en-US" sz="1700" dirty="0"/>
          </a:p>
        </p:txBody>
      </p:sp>
      <p:sp>
        <p:nvSpPr>
          <p:cNvPr id="8" name="Text 5">
            <a:extLst>
              <a:ext uri="{FF2B5EF4-FFF2-40B4-BE49-F238E27FC236}">
                <a16:creationId xmlns:a16="http://schemas.microsoft.com/office/drawing/2014/main" id="{35594FE5-AEB2-D811-C705-642F7727677B}"/>
              </a:ext>
            </a:extLst>
          </p:cNvPr>
          <p:cNvSpPr/>
          <p:nvPr/>
        </p:nvSpPr>
        <p:spPr>
          <a:xfrm>
            <a:off x="914400" y="2463800"/>
            <a:ext cx="10332720" cy="2743200"/>
          </a:xfrm>
          <a:prstGeom prst="rect">
            <a:avLst/>
          </a:prstGeom>
          <a:noFill/>
          <a:ln/>
        </p:spPr>
        <p:txBody>
          <a:bodyPr wrap="square" lIns="0" tIns="0" rIns="0" bIns="0" rtlCol="0" anchor="t"/>
          <a:lstStyle/>
          <a:p>
            <a:pPr marL="228600" indent="-228600">
              <a:spcAft>
                <a:spcPts val="1200"/>
              </a:spcAft>
              <a:buSzPct val="100000"/>
              <a:buChar char="•"/>
            </a:pPr>
            <a:endParaRPr lang="en-US" sz="1600" dirty="0"/>
          </a:p>
          <a:p>
            <a:pPr marL="228600" indent="-228600">
              <a:spcAft>
                <a:spcPts val="1200"/>
              </a:spcAft>
              <a:buSzPct val="100000"/>
              <a:buChar char="•"/>
            </a:pPr>
            <a:endParaRPr lang="en-US" sz="1600" dirty="0"/>
          </a:p>
          <a:p>
            <a:pPr algn="ctr">
              <a:spcAft>
                <a:spcPts val="1200"/>
              </a:spcAft>
              <a:buSzPct val="100000"/>
            </a:pPr>
            <a:r>
              <a:rPr lang="en-US" sz="2400" b="1" i="1" dirty="0">
                <a:solidFill>
                  <a:srgbClr val="CADCFC"/>
                </a:solidFill>
                <a:latin typeface="Calibri" pitchFamily="34" charset="0"/>
                <a:ea typeface="Calibri" pitchFamily="34" charset="-122"/>
                <a:cs typeface="Calibri" pitchFamily="34" charset="-120"/>
              </a:rPr>
              <a:t>“How does the attribution of legal tender status to the digital euro test the limits of the mandatory acceptance obligation?”</a:t>
            </a:r>
            <a:endParaRPr lang="en-US" sz="2400" i="1" dirty="0"/>
          </a:p>
        </p:txBody>
      </p:sp>
      <p:sp>
        <p:nvSpPr>
          <p:cNvPr id="9" name="Text 6">
            <a:extLst>
              <a:ext uri="{FF2B5EF4-FFF2-40B4-BE49-F238E27FC236}">
                <a16:creationId xmlns:a16="http://schemas.microsoft.com/office/drawing/2014/main" id="{BF625860-4B47-5F1F-A05B-A4870C46B578}"/>
              </a:ext>
            </a:extLst>
          </p:cNvPr>
          <p:cNvSpPr/>
          <p:nvPr/>
        </p:nvSpPr>
        <p:spPr>
          <a:xfrm>
            <a:off x="929640" y="2372360"/>
            <a:ext cx="10332720" cy="457200"/>
          </a:xfrm>
          <a:prstGeom prst="rect">
            <a:avLst/>
          </a:prstGeom>
          <a:noFill/>
          <a:ln/>
        </p:spPr>
        <p:txBody>
          <a:bodyPr wrap="square" lIns="0" tIns="0" rIns="0" bIns="0" rtlCol="0" anchor="ctr"/>
          <a:lstStyle/>
          <a:p>
            <a:pPr marL="0" indent="0" algn="ctr">
              <a:buNone/>
            </a:pPr>
            <a:r>
              <a:rPr lang="en-US" b="1" dirty="0">
                <a:solidFill>
                  <a:srgbClr val="FFFFFF"/>
                </a:solidFill>
                <a:latin typeface="Cambria" pitchFamily="34" charset="0"/>
                <a:ea typeface="Cambria" pitchFamily="34" charset="-122"/>
                <a:cs typeface="Cambria" pitchFamily="34" charset="-120"/>
              </a:rPr>
              <a:t>Central research question:</a:t>
            </a:r>
            <a:endParaRPr lang="en-US" dirty="0"/>
          </a:p>
        </p:txBody>
      </p:sp>
    </p:spTree>
    <p:extLst>
      <p:ext uri="{BB962C8B-B14F-4D97-AF65-F5344CB8AC3E}">
        <p14:creationId xmlns:p14="http://schemas.microsoft.com/office/powerpoint/2010/main" val="141053505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1295C"/>
        </a:solidFill>
        <a:effectLst/>
      </p:bgPr>
    </p:bg>
    <p:spTree>
      <p:nvGrpSpPr>
        <p:cNvPr id="1" name="">
          <a:extLst>
            <a:ext uri="{FF2B5EF4-FFF2-40B4-BE49-F238E27FC236}">
              <a16:creationId xmlns:a16="http://schemas.microsoft.com/office/drawing/2014/main" id="{58577CA1-59D4-C780-49AB-9F9EE176985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1149789-82F5-ED01-83E2-07B8EED63A82}"/>
              </a:ext>
            </a:extLst>
          </p:cNvPr>
          <p:cNvSpPr/>
          <p:nvPr/>
        </p:nvSpPr>
        <p:spPr>
          <a:xfrm>
            <a:off x="548640" y="502920"/>
            <a:ext cx="777240" cy="777240"/>
          </a:xfrm>
          <a:prstGeom prst="ellipse">
            <a:avLst/>
          </a:prstGeom>
          <a:solidFill>
            <a:srgbClr val="065A82"/>
          </a:solidFill>
          <a:ln/>
          <a:effectLst>
            <a:outerShdw blurRad="101600" dist="38100" dir="54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936878FF-7E58-F5AB-B004-623B8D660A3F}"/>
              </a:ext>
            </a:extLst>
          </p:cNvPr>
          <p:cNvSpPr/>
          <p:nvPr/>
        </p:nvSpPr>
        <p:spPr>
          <a:xfrm>
            <a:off x="548640" y="502920"/>
            <a:ext cx="77724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B365E68E-276A-BAF2-1E47-52100CF1954D}"/>
              </a:ext>
            </a:extLst>
          </p:cNvPr>
          <p:cNvSpPr/>
          <p:nvPr/>
        </p:nvSpPr>
        <p:spPr>
          <a:xfrm>
            <a:off x="1508760" y="457200"/>
            <a:ext cx="10058400"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mbria" pitchFamily="34" charset="0"/>
                <a:ea typeface="Cambria" pitchFamily="34" charset="-122"/>
                <a:cs typeface="Cambria" pitchFamily="34" charset="-120"/>
              </a:rPr>
              <a:t>Structure</a:t>
            </a:r>
            <a:endParaRPr kumimoji="0" lang="en-US" sz="34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22" name="Graphic 21" descr="Route tussen twee spelden, met een pad met effen opvulli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6550" y="640081"/>
            <a:ext cx="495700" cy="495700"/>
          </a:xfrm>
          <a:prstGeom prst="rect">
            <a:avLst/>
          </a:prstGeom>
        </p:spPr>
      </p:pic>
      <p:sp>
        <p:nvSpPr>
          <p:cNvPr id="30" name="Shape 30"/>
          <p:cNvSpPr/>
          <p:nvPr/>
        </p:nvSpPr>
        <p:spPr>
          <a:xfrm>
            <a:off x="640080" y="1640145"/>
            <a:ext cx="5455920" cy="682752"/>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Shape 31"/>
          <p:cNvSpPr/>
          <p:nvPr/>
        </p:nvSpPr>
        <p:spPr>
          <a:xfrm>
            <a:off x="914400" y="1707201"/>
            <a:ext cx="548640" cy="548640"/>
          </a:xfrm>
          <a:prstGeom prst="ellipse">
            <a:avLst/>
          </a:prstGeom>
          <a:solidFill>
            <a:srgbClr val="065A82"/>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a:t>
            </a:r>
          </a:p>
        </p:txBody>
      </p:sp>
      <p:sp>
        <p:nvSpPr>
          <p:cNvPr id="32" name="Text 32"/>
          <p:cNvSpPr/>
          <p:nvPr/>
        </p:nvSpPr>
        <p:spPr>
          <a:xfrm>
            <a:off x="1691640" y="1798641"/>
            <a:ext cx="95097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1295C"/>
                </a:solidFill>
                <a:effectLst/>
                <a:uLnTx/>
                <a:uFillTx/>
                <a:latin typeface="Cambria" pitchFamily="34" charset="0"/>
                <a:ea typeface="Cambria" pitchFamily="34" charset="-122"/>
                <a:cs typeface="Cambria" pitchFamily="34" charset="-120"/>
              </a:rPr>
              <a:t>Legal Tender in the EU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Shape 33"/>
          <p:cNvSpPr/>
          <p:nvPr/>
        </p:nvSpPr>
        <p:spPr>
          <a:xfrm>
            <a:off x="640080" y="2469201"/>
            <a:ext cx="6541008" cy="682752"/>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Shape 34"/>
          <p:cNvSpPr/>
          <p:nvPr/>
        </p:nvSpPr>
        <p:spPr>
          <a:xfrm>
            <a:off x="914400" y="2536257"/>
            <a:ext cx="548640" cy="548640"/>
          </a:xfrm>
          <a:prstGeom prst="ellipse">
            <a:avLst/>
          </a:prstGeom>
          <a:solidFill>
            <a:srgbClr val="0B507A"/>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35" name="Text 35"/>
          <p:cNvSpPr/>
          <p:nvPr/>
        </p:nvSpPr>
        <p:spPr>
          <a:xfrm>
            <a:off x="1691640" y="2627697"/>
            <a:ext cx="95097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1295C"/>
                </a:solidFill>
                <a:effectLst/>
                <a:uLnTx/>
                <a:uFillTx/>
                <a:latin typeface="Cambria" pitchFamily="34" charset="0"/>
                <a:ea typeface="Cambria" pitchFamily="34" charset="-122"/>
                <a:cs typeface="Cambria" pitchFamily="34" charset="-120"/>
              </a:rPr>
              <a:t>The Proposal on the Digital Euro</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36"/>
          <p:cNvSpPr/>
          <p:nvPr/>
        </p:nvSpPr>
        <p:spPr>
          <a:xfrm>
            <a:off x="640080" y="3298257"/>
            <a:ext cx="7626096" cy="682752"/>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Shape 37"/>
          <p:cNvSpPr/>
          <p:nvPr/>
        </p:nvSpPr>
        <p:spPr>
          <a:xfrm>
            <a:off x="914400" y="3365313"/>
            <a:ext cx="548640" cy="548640"/>
          </a:xfrm>
          <a:prstGeom prst="ellipse">
            <a:avLst/>
          </a:prstGeom>
          <a:solidFill>
            <a:srgbClr val="114673"/>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3</a:t>
            </a:r>
          </a:p>
        </p:txBody>
      </p:sp>
      <p:sp>
        <p:nvSpPr>
          <p:cNvPr id="38" name="Text 38"/>
          <p:cNvSpPr/>
          <p:nvPr/>
        </p:nvSpPr>
        <p:spPr>
          <a:xfrm>
            <a:off x="1691640" y="3456753"/>
            <a:ext cx="95097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1295C"/>
                </a:solidFill>
                <a:effectLst/>
                <a:uLnTx/>
                <a:uFillTx/>
                <a:latin typeface="Cambria" pitchFamily="34" charset="0"/>
                <a:ea typeface="Cambria" pitchFamily="34" charset="-122"/>
                <a:cs typeface="Cambria" pitchFamily="34" charset="-120"/>
              </a:rPr>
              <a:t>Cash vs Digital Euro</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Shape 39"/>
          <p:cNvSpPr/>
          <p:nvPr/>
        </p:nvSpPr>
        <p:spPr>
          <a:xfrm>
            <a:off x="640080" y="4127313"/>
            <a:ext cx="8711184" cy="682752"/>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Shape 40"/>
          <p:cNvSpPr/>
          <p:nvPr/>
        </p:nvSpPr>
        <p:spPr>
          <a:xfrm>
            <a:off x="914400" y="4194369"/>
            <a:ext cx="548640" cy="548640"/>
          </a:xfrm>
          <a:prstGeom prst="ellipse">
            <a:avLst/>
          </a:prstGeom>
          <a:solidFill>
            <a:srgbClr val="163D6B"/>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4</a:t>
            </a:r>
          </a:p>
        </p:txBody>
      </p:sp>
      <p:sp>
        <p:nvSpPr>
          <p:cNvPr id="41" name="Text 41"/>
          <p:cNvSpPr/>
          <p:nvPr/>
        </p:nvSpPr>
        <p:spPr>
          <a:xfrm>
            <a:off x="1691640" y="4285809"/>
            <a:ext cx="95097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1295C"/>
                </a:solidFill>
                <a:effectLst/>
                <a:uLnTx/>
                <a:uFillTx/>
                <a:latin typeface="Cambria" pitchFamily="34" charset="0"/>
                <a:ea typeface="Cambria" pitchFamily="34" charset="-122"/>
                <a:cs typeface="Cambria" pitchFamily="34" charset="-120"/>
              </a:rPr>
              <a:t>Exceptions to the Mandatory Acceptance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Shape 42"/>
          <p:cNvSpPr/>
          <p:nvPr/>
        </p:nvSpPr>
        <p:spPr>
          <a:xfrm>
            <a:off x="640080" y="4956369"/>
            <a:ext cx="9796272" cy="682752"/>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Shape 43"/>
          <p:cNvSpPr/>
          <p:nvPr/>
        </p:nvSpPr>
        <p:spPr>
          <a:xfrm>
            <a:off x="914400" y="5023425"/>
            <a:ext cx="548640" cy="548640"/>
          </a:xfrm>
          <a:prstGeom prst="ellipse">
            <a:avLst/>
          </a:prstGeom>
          <a:solidFill>
            <a:srgbClr val="1C3364"/>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5</a:t>
            </a:r>
          </a:p>
        </p:txBody>
      </p:sp>
      <p:sp>
        <p:nvSpPr>
          <p:cNvPr id="44" name="Text 44"/>
          <p:cNvSpPr/>
          <p:nvPr/>
        </p:nvSpPr>
        <p:spPr>
          <a:xfrm>
            <a:off x="1691640" y="5114865"/>
            <a:ext cx="95097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1295C"/>
                </a:solidFill>
                <a:effectLst/>
                <a:uLnTx/>
                <a:uFillTx/>
                <a:latin typeface="Cambria" pitchFamily="34" charset="0"/>
                <a:ea typeface="Cambria" pitchFamily="34" charset="-122"/>
                <a:cs typeface="Cambria" pitchFamily="34" charset="-120"/>
              </a:rPr>
              <a:t>Critical Analysis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Shape 45"/>
          <p:cNvSpPr/>
          <p:nvPr/>
        </p:nvSpPr>
        <p:spPr>
          <a:xfrm>
            <a:off x="640080" y="5785425"/>
            <a:ext cx="10881360" cy="682752"/>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46"/>
          <p:cNvSpPr/>
          <p:nvPr/>
        </p:nvSpPr>
        <p:spPr>
          <a:xfrm>
            <a:off x="914400" y="5852481"/>
            <a:ext cx="548640" cy="548640"/>
          </a:xfrm>
          <a:prstGeom prst="ellipse">
            <a:avLst/>
          </a:prstGeom>
          <a:solidFill>
            <a:srgbClr val="21295C"/>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6</a:t>
            </a:r>
          </a:p>
        </p:txBody>
      </p:sp>
      <p:sp>
        <p:nvSpPr>
          <p:cNvPr id="47" name="Text 47"/>
          <p:cNvSpPr/>
          <p:nvPr/>
        </p:nvSpPr>
        <p:spPr>
          <a:xfrm>
            <a:off x="1691640" y="5943921"/>
            <a:ext cx="95097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1295C"/>
                </a:solidFill>
                <a:effectLst/>
                <a:uLnTx/>
                <a:uFillTx/>
                <a:latin typeface="Cambria" pitchFamily="34" charset="0"/>
                <a:ea typeface="Cambria" pitchFamily="34" charset="-122"/>
                <a:cs typeface="Cambria" pitchFamily="34" charset="-120"/>
              </a:rPr>
              <a:t>Recommendations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557631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065A82"/>
          </a:solidFill>
          <a:ln/>
          <a:effectLst>
            <a:outerShdw blurRad="101600" dist="38100" dir="5400000" algn="bl" rotWithShape="0">
              <a:srgbClr val="000000">
                <a:alpha val="14000"/>
              </a:srgbClr>
            </a:outerShdw>
          </a:effectLst>
        </p:spPr>
        <p:txBody>
          <a:bodyPr/>
          <a:lstStyle/>
          <a:p>
            <a:endParaRPr lang="nl-BE"/>
          </a:p>
        </p:txBody>
      </p:sp>
      <p:sp>
        <p:nvSpPr>
          <p:cNvPr id="3" name="Text 1"/>
          <p:cNvSpPr/>
          <p:nvPr/>
        </p:nvSpPr>
        <p:spPr>
          <a:xfrm>
            <a:off x="548640" y="502920"/>
            <a:ext cx="777240" cy="7772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1</a:t>
            </a:r>
            <a:endParaRPr lang="en-US" sz="3000" dirty="0"/>
          </a:p>
        </p:txBody>
      </p:sp>
      <p:sp>
        <p:nvSpPr>
          <p:cNvPr id="4" name="Text 2"/>
          <p:cNvSpPr/>
          <p:nvPr/>
        </p:nvSpPr>
        <p:spPr>
          <a:xfrm>
            <a:off x="1508760" y="457200"/>
            <a:ext cx="10058400" cy="868680"/>
          </a:xfrm>
          <a:prstGeom prst="rect">
            <a:avLst/>
          </a:prstGeom>
          <a:noFill/>
          <a:ln/>
        </p:spPr>
        <p:txBody>
          <a:bodyPr wrap="square" lIns="0" tIns="0" rIns="0" bIns="0" rtlCol="0" anchor="ctr"/>
          <a:lstStyle/>
          <a:p>
            <a:pPr marL="0" indent="0">
              <a:buNone/>
            </a:pPr>
            <a:r>
              <a:rPr lang="en-US" sz="3400" b="1" dirty="0">
                <a:solidFill>
                  <a:srgbClr val="21295C"/>
                </a:solidFill>
                <a:latin typeface="Cambria" pitchFamily="34" charset="0"/>
                <a:ea typeface="Cambria" pitchFamily="34" charset="-122"/>
                <a:cs typeface="Cambria" pitchFamily="34" charset="-120"/>
              </a:rPr>
              <a:t>Legal Tender in the EU</a:t>
            </a:r>
            <a:endParaRPr lang="en-US" sz="3400" dirty="0"/>
          </a:p>
        </p:txBody>
      </p:sp>
      <p:sp>
        <p:nvSpPr>
          <p:cNvPr id="5" name="Text 3"/>
          <p:cNvSpPr/>
          <p:nvPr/>
        </p:nvSpPr>
        <p:spPr>
          <a:xfrm>
            <a:off x="1508760" y="1298448"/>
            <a:ext cx="10058400" cy="457200"/>
          </a:xfrm>
          <a:prstGeom prst="rect">
            <a:avLst/>
          </a:prstGeom>
          <a:noFill/>
          <a:ln/>
        </p:spPr>
        <p:txBody>
          <a:bodyPr wrap="square" lIns="0" tIns="0" rIns="0" bIns="0" rtlCol="0" anchor="ctr"/>
          <a:lstStyle/>
          <a:p>
            <a:pPr marL="0" indent="0">
              <a:buNone/>
            </a:pPr>
            <a:r>
              <a:rPr lang="en-US" sz="1500" i="1" dirty="0">
                <a:solidFill>
                  <a:srgbClr val="1C7293"/>
                </a:solidFill>
              </a:rPr>
              <a:t>The development of legal tender status for cash </a:t>
            </a:r>
          </a:p>
        </p:txBody>
      </p:sp>
      <p:sp>
        <p:nvSpPr>
          <p:cNvPr id="6" name="Text 4"/>
          <p:cNvSpPr/>
          <p:nvPr/>
        </p:nvSpPr>
        <p:spPr>
          <a:xfrm>
            <a:off x="640080" y="2021481"/>
            <a:ext cx="5120640" cy="365760"/>
          </a:xfrm>
          <a:prstGeom prst="rect">
            <a:avLst/>
          </a:prstGeom>
          <a:noFill/>
          <a:ln/>
        </p:spPr>
        <p:txBody>
          <a:bodyPr wrap="square" lIns="0" tIns="0" rIns="0" bIns="0" rtlCol="0" anchor="ctr"/>
          <a:lstStyle/>
          <a:p>
            <a:pPr marL="0" indent="0">
              <a:buNone/>
            </a:pPr>
            <a:r>
              <a:rPr lang="en-US" sz="1600" b="1" dirty="0">
                <a:solidFill>
                  <a:srgbClr val="1C7293"/>
                </a:solidFill>
                <a:latin typeface="Cambria" pitchFamily="34" charset="0"/>
                <a:ea typeface="Cambria" pitchFamily="34" charset="-122"/>
                <a:cs typeface="Cambria" pitchFamily="34" charset="-120"/>
              </a:rPr>
              <a:t>The tripartite structure</a:t>
            </a:r>
            <a:endParaRPr lang="en-US" sz="1600" dirty="0"/>
          </a:p>
        </p:txBody>
      </p:sp>
      <p:sp>
        <p:nvSpPr>
          <p:cNvPr id="7" name="Shape 5"/>
          <p:cNvSpPr/>
          <p:nvPr/>
        </p:nvSpPr>
        <p:spPr>
          <a:xfrm>
            <a:off x="640080" y="2432961"/>
            <a:ext cx="5120640" cy="841248"/>
          </a:xfrm>
          <a:prstGeom prst="roundRect">
            <a:avLst>
              <a:gd name="adj" fmla="val 652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8" name="Shape 6"/>
          <p:cNvSpPr/>
          <p:nvPr/>
        </p:nvSpPr>
        <p:spPr>
          <a:xfrm>
            <a:off x="841248" y="2624985"/>
            <a:ext cx="457200" cy="457200"/>
          </a:xfrm>
          <a:prstGeom prst="ellipse">
            <a:avLst/>
          </a:prstGeom>
          <a:solidFill>
            <a:srgbClr val="065A82"/>
          </a:solidFill>
          <a:ln/>
        </p:spPr>
        <p:txBody>
          <a:bodyPr/>
          <a:lstStyle/>
          <a:p>
            <a:endParaRPr lang="nl-BE"/>
          </a:p>
        </p:txBody>
      </p:sp>
      <p:pic>
        <p:nvPicPr>
          <p:cNvPr id="9" name="Image 0" descr="preencoded.png"/>
          <p:cNvPicPr>
            <a:picLocks noChangeAspect="1"/>
          </p:cNvPicPr>
          <p:nvPr/>
        </p:nvPicPr>
        <p:blipFill>
          <a:blip r:embed="rId3"/>
          <a:stretch>
            <a:fillRect/>
          </a:stretch>
        </p:blipFill>
        <p:spPr>
          <a:xfrm>
            <a:off x="955548" y="2739285"/>
            <a:ext cx="228600" cy="228600"/>
          </a:xfrm>
          <a:prstGeom prst="rect">
            <a:avLst/>
          </a:prstGeom>
        </p:spPr>
      </p:pic>
      <p:sp>
        <p:nvSpPr>
          <p:cNvPr id="10" name="Text 7"/>
          <p:cNvSpPr/>
          <p:nvPr/>
        </p:nvSpPr>
        <p:spPr>
          <a:xfrm>
            <a:off x="1508760" y="2432961"/>
            <a:ext cx="4114800" cy="841248"/>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Mandatory acceptance</a:t>
            </a:r>
            <a:endParaRPr lang="en-US" sz="1600" dirty="0"/>
          </a:p>
        </p:txBody>
      </p:sp>
      <p:sp>
        <p:nvSpPr>
          <p:cNvPr id="11" name="Shape 8"/>
          <p:cNvSpPr/>
          <p:nvPr/>
        </p:nvSpPr>
        <p:spPr>
          <a:xfrm>
            <a:off x="640080" y="3681117"/>
            <a:ext cx="5120640" cy="841248"/>
          </a:xfrm>
          <a:prstGeom prst="roundRect">
            <a:avLst>
              <a:gd name="adj" fmla="val 652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2" name="Shape 9"/>
          <p:cNvSpPr/>
          <p:nvPr/>
        </p:nvSpPr>
        <p:spPr>
          <a:xfrm>
            <a:off x="841248" y="3873141"/>
            <a:ext cx="457200" cy="457200"/>
          </a:xfrm>
          <a:prstGeom prst="ellipse">
            <a:avLst/>
          </a:prstGeom>
          <a:solidFill>
            <a:srgbClr val="1C7293"/>
          </a:solidFill>
          <a:ln/>
        </p:spPr>
        <p:txBody>
          <a:bodyPr/>
          <a:lstStyle/>
          <a:p>
            <a:endParaRPr lang="nl-BE"/>
          </a:p>
        </p:txBody>
      </p:sp>
      <p:pic>
        <p:nvPicPr>
          <p:cNvPr id="13" name="Image 1" descr="preencoded.png"/>
          <p:cNvPicPr>
            <a:picLocks noChangeAspect="1"/>
          </p:cNvPicPr>
          <p:nvPr/>
        </p:nvPicPr>
        <p:blipFill>
          <a:blip r:embed="rId4"/>
          <a:stretch>
            <a:fillRect/>
          </a:stretch>
        </p:blipFill>
        <p:spPr>
          <a:xfrm>
            <a:off x="955548" y="3987441"/>
            <a:ext cx="228600" cy="228600"/>
          </a:xfrm>
          <a:prstGeom prst="rect">
            <a:avLst/>
          </a:prstGeom>
        </p:spPr>
      </p:pic>
      <p:sp>
        <p:nvSpPr>
          <p:cNvPr id="14" name="Text 10"/>
          <p:cNvSpPr/>
          <p:nvPr/>
        </p:nvSpPr>
        <p:spPr>
          <a:xfrm>
            <a:off x="1508760" y="3681117"/>
            <a:ext cx="4114800" cy="841248"/>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Discharge effect</a:t>
            </a:r>
            <a:endParaRPr lang="en-US" sz="1600" dirty="0"/>
          </a:p>
        </p:txBody>
      </p:sp>
      <p:sp>
        <p:nvSpPr>
          <p:cNvPr id="15" name="Shape 11"/>
          <p:cNvSpPr/>
          <p:nvPr/>
        </p:nvSpPr>
        <p:spPr>
          <a:xfrm>
            <a:off x="640080" y="4929273"/>
            <a:ext cx="5120640" cy="841248"/>
          </a:xfrm>
          <a:prstGeom prst="roundRect">
            <a:avLst>
              <a:gd name="adj" fmla="val 652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6" name="Shape 12"/>
          <p:cNvSpPr/>
          <p:nvPr/>
        </p:nvSpPr>
        <p:spPr>
          <a:xfrm>
            <a:off x="841248" y="5121297"/>
            <a:ext cx="457200" cy="457200"/>
          </a:xfrm>
          <a:prstGeom prst="ellipse">
            <a:avLst/>
          </a:prstGeom>
          <a:solidFill>
            <a:srgbClr val="0E4D6B"/>
          </a:solidFill>
          <a:ln/>
        </p:spPr>
        <p:txBody>
          <a:bodyPr/>
          <a:lstStyle/>
          <a:p>
            <a:endParaRPr lang="nl-BE"/>
          </a:p>
        </p:txBody>
      </p:sp>
      <p:pic>
        <p:nvPicPr>
          <p:cNvPr id="17" name="Image 2" descr="preencoded.png"/>
          <p:cNvPicPr>
            <a:picLocks noChangeAspect="1"/>
          </p:cNvPicPr>
          <p:nvPr/>
        </p:nvPicPr>
        <p:blipFill>
          <a:blip r:embed="rId5"/>
          <a:stretch>
            <a:fillRect/>
          </a:stretch>
        </p:blipFill>
        <p:spPr>
          <a:xfrm>
            <a:off x="955548" y="5235597"/>
            <a:ext cx="228600" cy="228600"/>
          </a:xfrm>
          <a:prstGeom prst="rect">
            <a:avLst/>
          </a:prstGeom>
        </p:spPr>
      </p:pic>
      <p:sp>
        <p:nvSpPr>
          <p:cNvPr id="18" name="Text 13"/>
          <p:cNvSpPr/>
          <p:nvPr/>
        </p:nvSpPr>
        <p:spPr>
          <a:xfrm>
            <a:off x="1508760" y="4929273"/>
            <a:ext cx="4114800" cy="841248"/>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Face value parity</a:t>
            </a:r>
            <a:endParaRPr lang="en-US" sz="1600" dirty="0"/>
          </a:p>
        </p:txBody>
      </p:sp>
      <p:sp>
        <p:nvSpPr>
          <p:cNvPr id="19" name="Text 14"/>
          <p:cNvSpPr/>
          <p:nvPr/>
        </p:nvSpPr>
        <p:spPr>
          <a:xfrm>
            <a:off x="640080" y="5413905"/>
            <a:ext cx="5120640" cy="457200"/>
          </a:xfrm>
          <a:prstGeom prst="rect">
            <a:avLst/>
          </a:prstGeom>
          <a:noFill/>
          <a:ln/>
        </p:spPr>
        <p:txBody>
          <a:bodyPr wrap="square" lIns="0" tIns="0" rIns="0" bIns="0" rtlCol="0" anchor="ctr"/>
          <a:lstStyle/>
          <a:p>
            <a:pPr marL="0" indent="0">
              <a:buNone/>
            </a:pPr>
            <a:endParaRPr lang="en-US" sz="1150" dirty="0"/>
          </a:p>
        </p:txBody>
      </p:sp>
      <p:sp>
        <p:nvSpPr>
          <p:cNvPr id="20" name="Shape 15"/>
          <p:cNvSpPr/>
          <p:nvPr/>
        </p:nvSpPr>
        <p:spPr>
          <a:xfrm>
            <a:off x="6126480" y="2432961"/>
            <a:ext cx="5394960" cy="3337560"/>
          </a:xfrm>
          <a:prstGeom prst="roundRect">
            <a:avLst>
              <a:gd name="adj" fmla="val 219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21" name="Shape 16"/>
          <p:cNvSpPr/>
          <p:nvPr/>
        </p:nvSpPr>
        <p:spPr>
          <a:xfrm>
            <a:off x="6382512" y="2688993"/>
            <a:ext cx="566928" cy="566928"/>
          </a:xfrm>
          <a:prstGeom prst="ellipse">
            <a:avLst/>
          </a:prstGeom>
          <a:solidFill>
            <a:srgbClr val="065A82"/>
          </a:solidFill>
          <a:ln/>
        </p:spPr>
        <p:txBody>
          <a:bodyPr/>
          <a:lstStyle/>
          <a:p>
            <a:endParaRPr lang="nl-BE"/>
          </a:p>
        </p:txBody>
      </p:sp>
      <p:pic>
        <p:nvPicPr>
          <p:cNvPr id="22" name="Image 3" descr="preencoded.png"/>
          <p:cNvPicPr>
            <a:picLocks noChangeAspect="1"/>
          </p:cNvPicPr>
          <p:nvPr/>
        </p:nvPicPr>
        <p:blipFill>
          <a:blip r:embed="rId6"/>
          <a:stretch>
            <a:fillRect/>
          </a:stretch>
        </p:blipFill>
        <p:spPr>
          <a:xfrm>
            <a:off x="6524244" y="2830725"/>
            <a:ext cx="283464" cy="283464"/>
          </a:xfrm>
          <a:prstGeom prst="rect">
            <a:avLst/>
          </a:prstGeom>
        </p:spPr>
      </p:pic>
      <p:sp>
        <p:nvSpPr>
          <p:cNvPr id="23" name="Text 17"/>
          <p:cNvSpPr/>
          <p:nvPr/>
        </p:nvSpPr>
        <p:spPr>
          <a:xfrm>
            <a:off x="7086600" y="2670705"/>
            <a:ext cx="4251960" cy="603504"/>
          </a:xfrm>
          <a:prstGeom prst="rect">
            <a:avLst/>
          </a:prstGeom>
          <a:noFill/>
          <a:ln/>
        </p:spPr>
        <p:txBody>
          <a:bodyPr wrap="square" lIns="0" tIns="0" rIns="0" bIns="0" rtlCol="0" anchor="ctr"/>
          <a:lstStyle/>
          <a:p>
            <a:pPr marL="0" indent="0">
              <a:buNone/>
            </a:pPr>
            <a:r>
              <a:rPr lang="en-US" sz="1600" b="1" i="1" dirty="0" err="1">
                <a:solidFill>
                  <a:srgbClr val="21295C"/>
                </a:solidFill>
                <a:latin typeface="Cambria" pitchFamily="34" charset="0"/>
                <a:ea typeface="Cambria" pitchFamily="34" charset="-122"/>
                <a:cs typeface="Cambria" pitchFamily="34" charset="-120"/>
              </a:rPr>
              <a:t>Hessischer</a:t>
            </a:r>
            <a:r>
              <a:rPr lang="en-US" sz="1600" b="1" i="1" dirty="0">
                <a:solidFill>
                  <a:srgbClr val="21295C"/>
                </a:solidFill>
                <a:latin typeface="Cambria" pitchFamily="34" charset="0"/>
                <a:ea typeface="Cambria" pitchFamily="34" charset="-122"/>
                <a:cs typeface="Cambria" pitchFamily="34" charset="-120"/>
              </a:rPr>
              <a:t> Rundfunk </a:t>
            </a:r>
            <a:r>
              <a:rPr lang="en-US" sz="1600" b="1" dirty="0">
                <a:solidFill>
                  <a:srgbClr val="21295C"/>
                </a:solidFill>
                <a:latin typeface="Cambria" pitchFamily="34" charset="0"/>
                <a:ea typeface="Cambria" pitchFamily="34" charset="-122"/>
                <a:cs typeface="Cambria" pitchFamily="34" charset="-120"/>
              </a:rPr>
              <a:t>(2021)</a:t>
            </a:r>
            <a:endParaRPr lang="en-US" sz="1600" dirty="0"/>
          </a:p>
        </p:txBody>
      </p:sp>
      <p:sp>
        <p:nvSpPr>
          <p:cNvPr id="24" name="Text 18"/>
          <p:cNvSpPr/>
          <p:nvPr/>
        </p:nvSpPr>
        <p:spPr>
          <a:xfrm>
            <a:off x="6419088" y="3365649"/>
            <a:ext cx="4846320" cy="2240280"/>
          </a:xfrm>
          <a:prstGeom prst="rect">
            <a:avLst/>
          </a:prstGeom>
          <a:noFill/>
          <a:ln/>
        </p:spPr>
        <p:txBody>
          <a:bodyPr wrap="square" lIns="0" tIns="0" rIns="0" bIns="0" rtlCol="0" anchor="t"/>
          <a:lstStyle/>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Legal tender = autonomous EU-law concept, uniform interpretation</a:t>
            </a:r>
            <a:endParaRPr lang="en-US" sz="1000" dirty="0"/>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Mandatory acceptance obligation, at full face value, discharging effect</a:t>
            </a:r>
            <a:endParaRPr lang="en-US" sz="1000" dirty="0"/>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Restrictions only if legitimate public interest + proportionate</a:t>
            </a:r>
            <a:endParaRPr lang="en-US" sz="1600" dirty="0"/>
          </a:p>
        </p:txBody>
      </p:sp>
      <p:sp>
        <p:nvSpPr>
          <p:cNvPr id="25" name="Text 19"/>
          <p:cNvSpPr/>
          <p:nvPr/>
        </p:nvSpPr>
        <p:spPr>
          <a:xfrm>
            <a:off x="6126480" y="5861961"/>
            <a:ext cx="5394960" cy="365760"/>
          </a:xfrm>
          <a:prstGeom prst="rect">
            <a:avLst/>
          </a:prstGeom>
          <a:noFill/>
          <a:ln/>
        </p:spPr>
        <p:txBody>
          <a:bodyPr wrap="square" lIns="0" tIns="0" rIns="0" bIns="0" rtlCol="0" anchor="ctr"/>
          <a:lstStyle/>
          <a:p>
            <a:pPr marL="0" indent="0">
              <a:buNone/>
            </a:pPr>
            <a:endParaRPr lang="en-US" sz="1200" dirty="0"/>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065A82"/>
          </a:solidFill>
          <a:ln/>
          <a:effectLst>
            <a:outerShdw blurRad="101600" dist="38100" dir="5400000" algn="bl" rotWithShape="0">
              <a:srgbClr val="000000">
                <a:alpha val="14000"/>
              </a:srgbClr>
            </a:outerShdw>
          </a:effectLst>
        </p:spPr>
        <p:txBody>
          <a:bodyPr/>
          <a:lstStyle/>
          <a:p>
            <a:endParaRPr lang="nl-BE"/>
          </a:p>
        </p:txBody>
      </p:sp>
      <p:sp>
        <p:nvSpPr>
          <p:cNvPr id="3" name="Text 1"/>
          <p:cNvSpPr/>
          <p:nvPr/>
        </p:nvSpPr>
        <p:spPr>
          <a:xfrm>
            <a:off x="548640" y="502920"/>
            <a:ext cx="777240" cy="7772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2</a:t>
            </a:r>
            <a:endParaRPr lang="en-US" sz="3000" dirty="0"/>
          </a:p>
        </p:txBody>
      </p:sp>
      <p:sp>
        <p:nvSpPr>
          <p:cNvPr id="4" name="Text 2"/>
          <p:cNvSpPr/>
          <p:nvPr/>
        </p:nvSpPr>
        <p:spPr>
          <a:xfrm>
            <a:off x="1508760" y="457200"/>
            <a:ext cx="10058400" cy="868680"/>
          </a:xfrm>
          <a:prstGeom prst="rect">
            <a:avLst/>
          </a:prstGeom>
          <a:noFill/>
          <a:ln/>
        </p:spPr>
        <p:txBody>
          <a:bodyPr wrap="square" lIns="0" tIns="0" rIns="0" bIns="0" rtlCol="0" anchor="ctr"/>
          <a:lstStyle/>
          <a:p>
            <a:pPr marL="0" indent="0">
              <a:buNone/>
            </a:pPr>
            <a:r>
              <a:rPr lang="en-US" sz="3400" b="1" dirty="0">
                <a:solidFill>
                  <a:srgbClr val="21295C"/>
                </a:solidFill>
                <a:latin typeface="Cambria" pitchFamily="34" charset="0"/>
                <a:ea typeface="Cambria" pitchFamily="34" charset="-122"/>
                <a:cs typeface="Cambria" pitchFamily="34" charset="-120"/>
              </a:rPr>
              <a:t>The Proposal on the Digital Euro</a:t>
            </a:r>
            <a:endParaRPr lang="en-US" sz="3400" dirty="0"/>
          </a:p>
        </p:txBody>
      </p:sp>
      <p:sp>
        <p:nvSpPr>
          <p:cNvPr id="5" name="Text 3"/>
          <p:cNvSpPr/>
          <p:nvPr/>
        </p:nvSpPr>
        <p:spPr>
          <a:xfrm>
            <a:off x="1508760" y="1298448"/>
            <a:ext cx="10058400" cy="457200"/>
          </a:xfrm>
          <a:prstGeom prst="rect">
            <a:avLst/>
          </a:prstGeom>
          <a:noFill/>
          <a:ln/>
        </p:spPr>
        <p:txBody>
          <a:bodyPr wrap="square" lIns="0" tIns="0" rIns="0" bIns="0" rtlCol="0" anchor="ctr"/>
          <a:lstStyle/>
          <a:p>
            <a:pPr marL="0" indent="0">
              <a:buNone/>
            </a:pPr>
            <a:r>
              <a:rPr lang="en-US" sz="1500" i="1" dirty="0">
                <a:solidFill>
                  <a:srgbClr val="1C7293"/>
                </a:solidFill>
                <a:latin typeface="Calibri" pitchFamily="34" charset="0"/>
                <a:ea typeface="Calibri" pitchFamily="34" charset="-122"/>
                <a:cs typeface="Calibri" pitchFamily="34" charset="-120"/>
              </a:rPr>
              <a:t>28 June 2023 — part of the 'Single Currency Package'</a:t>
            </a:r>
            <a:endParaRPr lang="en-US" sz="1500" dirty="0"/>
          </a:p>
        </p:txBody>
      </p:sp>
      <p:sp>
        <p:nvSpPr>
          <p:cNvPr id="6" name="Shape 4"/>
          <p:cNvSpPr/>
          <p:nvPr/>
        </p:nvSpPr>
        <p:spPr>
          <a:xfrm>
            <a:off x="640080" y="2432961"/>
            <a:ext cx="5394960" cy="3291840"/>
          </a:xfrm>
          <a:prstGeom prst="roundRect">
            <a:avLst>
              <a:gd name="adj" fmla="val 222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7" name="Shape 5"/>
          <p:cNvSpPr/>
          <p:nvPr/>
        </p:nvSpPr>
        <p:spPr>
          <a:xfrm>
            <a:off x="896112" y="2688993"/>
            <a:ext cx="566928" cy="566928"/>
          </a:xfrm>
          <a:prstGeom prst="ellipse">
            <a:avLst/>
          </a:prstGeom>
          <a:solidFill>
            <a:srgbClr val="065A82"/>
          </a:solidFill>
          <a:ln/>
        </p:spPr>
        <p:txBody>
          <a:bodyPr/>
          <a:lstStyle/>
          <a:p>
            <a:endParaRPr lang="nl-BE"/>
          </a:p>
        </p:txBody>
      </p:sp>
      <p:pic>
        <p:nvPicPr>
          <p:cNvPr id="8" name="Image 0" descr="preencoded.png"/>
          <p:cNvPicPr>
            <a:picLocks noChangeAspect="1"/>
          </p:cNvPicPr>
          <p:nvPr/>
        </p:nvPicPr>
        <p:blipFill>
          <a:blip r:embed="rId3"/>
          <a:stretch>
            <a:fillRect/>
          </a:stretch>
        </p:blipFill>
        <p:spPr>
          <a:xfrm>
            <a:off x="1037844" y="2830725"/>
            <a:ext cx="283464" cy="283464"/>
          </a:xfrm>
          <a:prstGeom prst="rect">
            <a:avLst/>
          </a:prstGeom>
        </p:spPr>
      </p:pic>
      <p:sp>
        <p:nvSpPr>
          <p:cNvPr id="9" name="Text 6"/>
          <p:cNvSpPr/>
          <p:nvPr/>
        </p:nvSpPr>
        <p:spPr>
          <a:xfrm>
            <a:off x="1600200" y="2670705"/>
            <a:ext cx="4251960" cy="603504"/>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Single Currency Package</a:t>
            </a:r>
            <a:endParaRPr lang="en-US" sz="1600" dirty="0"/>
          </a:p>
        </p:txBody>
      </p:sp>
      <p:sp>
        <p:nvSpPr>
          <p:cNvPr id="10" name="Text 7"/>
          <p:cNvSpPr/>
          <p:nvPr/>
        </p:nvSpPr>
        <p:spPr>
          <a:xfrm>
            <a:off x="932688" y="3365649"/>
            <a:ext cx="4846320" cy="2194560"/>
          </a:xfrm>
          <a:prstGeom prst="rect">
            <a:avLst/>
          </a:prstGeom>
          <a:noFill/>
          <a:ln/>
        </p:spPr>
        <p:txBody>
          <a:bodyPr wrap="square" lIns="0" tIns="0" rIns="0" bIns="0" rtlCol="0" anchor="t"/>
          <a:lstStyle/>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Regulation reaffirming the legal tender status of cash</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Regulation establishing the digital euro</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Complementary by design</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Keeps central bank money as monetary anchor in a digital economy</a:t>
            </a:r>
            <a:endParaRPr lang="en-US" sz="1600" dirty="0"/>
          </a:p>
        </p:txBody>
      </p:sp>
      <p:sp>
        <p:nvSpPr>
          <p:cNvPr id="11" name="Shape 8"/>
          <p:cNvSpPr/>
          <p:nvPr/>
        </p:nvSpPr>
        <p:spPr>
          <a:xfrm>
            <a:off x="6126480" y="2432961"/>
            <a:ext cx="5394960" cy="3291840"/>
          </a:xfrm>
          <a:prstGeom prst="roundRect">
            <a:avLst>
              <a:gd name="adj" fmla="val 222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2" name="Shape 9"/>
          <p:cNvSpPr/>
          <p:nvPr/>
        </p:nvSpPr>
        <p:spPr>
          <a:xfrm>
            <a:off x="6382512" y="2688993"/>
            <a:ext cx="566928" cy="566928"/>
          </a:xfrm>
          <a:prstGeom prst="ellipse">
            <a:avLst/>
          </a:prstGeom>
          <a:solidFill>
            <a:srgbClr val="1C7293"/>
          </a:solidFill>
          <a:ln/>
        </p:spPr>
        <p:txBody>
          <a:bodyPr/>
          <a:lstStyle/>
          <a:p>
            <a:endParaRPr lang="nl-BE"/>
          </a:p>
        </p:txBody>
      </p:sp>
      <p:pic>
        <p:nvPicPr>
          <p:cNvPr id="13" name="Image 1" descr="preencoded.png"/>
          <p:cNvPicPr>
            <a:picLocks noChangeAspect="1"/>
          </p:cNvPicPr>
          <p:nvPr/>
        </p:nvPicPr>
        <p:blipFill>
          <a:blip r:embed="rId4"/>
          <a:stretch>
            <a:fillRect/>
          </a:stretch>
        </p:blipFill>
        <p:spPr>
          <a:xfrm>
            <a:off x="6524244" y="2830725"/>
            <a:ext cx="283464" cy="283464"/>
          </a:xfrm>
          <a:prstGeom prst="rect">
            <a:avLst/>
          </a:prstGeom>
        </p:spPr>
      </p:pic>
      <p:sp>
        <p:nvSpPr>
          <p:cNvPr id="14" name="Text 10"/>
          <p:cNvSpPr/>
          <p:nvPr/>
        </p:nvSpPr>
        <p:spPr>
          <a:xfrm>
            <a:off x="7086600" y="2670705"/>
            <a:ext cx="4251960" cy="603504"/>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Core provision: Articles 7</a:t>
            </a:r>
            <a:endParaRPr lang="en-US" sz="1600" dirty="0"/>
          </a:p>
        </p:txBody>
      </p:sp>
      <p:sp>
        <p:nvSpPr>
          <p:cNvPr id="15" name="Text 11"/>
          <p:cNvSpPr/>
          <p:nvPr/>
        </p:nvSpPr>
        <p:spPr>
          <a:xfrm>
            <a:off x="6419088" y="3365649"/>
            <a:ext cx="4846320" cy="2194560"/>
          </a:xfrm>
          <a:prstGeom prst="rect">
            <a:avLst/>
          </a:prstGeom>
          <a:noFill/>
          <a:ln/>
        </p:spPr>
        <p:txBody>
          <a:bodyPr wrap="square" lIns="0" tIns="0" rIns="0" bIns="0" rtlCol="0" anchor="t"/>
          <a:lstStyle/>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Art. 7(1): confers legal tender status</a:t>
            </a:r>
            <a:endParaRPr lang="en-US" sz="1600" dirty="0"/>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Art. 7(2): confirms the tripartite structure</a:t>
            </a:r>
            <a:endParaRPr lang="en-US" sz="1600" dirty="0"/>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Art. 7(3)–(5): mandatory acceptance, full face value, discharge</a:t>
            </a:r>
            <a:endParaRPr lang="en-US" sz="1600" dirty="0"/>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Explicitly grounded in </a:t>
            </a:r>
            <a:r>
              <a:rPr lang="en-US" sz="1600" i="1" dirty="0" err="1">
                <a:solidFill>
                  <a:srgbClr val="1A1F36"/>
                </a:solidFill>
                <a:latin typeface="Calibri" pitchFamily="34" charset="0"/>
                <a:ea typeface="Calibri" pitchFamily="34" charset="-122"/>
                <a:cs typeface="Calibri" pitchFamily="34" charset="-120"/>
              </a:rPr>
              <a:t>Hessischer</a:t>
            </a:r>
            <a:r>
              <a:rPr lang="en-US" sz="1600" i="1" dirty="0">
                <a:solidFill>
                  <a:srgbClr val="1A1F36"/>
                </a:solidFill>
                <a:latin typeface="Calibri" pitchFamily="34" charset="0"/>
                <a:ea typeface="Calibri" pitchFamily="34" charset="-122"/>
                <a:cs typeface="Calibri" pitchFamily="34" charset="-120"/>
              </a:rPr>
              <a:t> Rundfunk</a:t>
            </a:r>
            <a:endParaRPr lang="en-US" sz="1600" i="1" dirty="0"/>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065A82"/>
          </a:solidFill>
          <a:ln/>
          <a:effectLst>
            <a:outerShdw blurRad="101600" dist="38100" dir="5400000" algn="bl" rotWithShape="0">
              <a:srgbClr val="000000">
                <a:alpha val="14000"/>
              </a:srgbClr>
            </a:outerShdw>
          </a:effectLst>
        </p:spPr>
        <p:txBody>
          <a:bodyPr/>
          <a:lstStyle/>
          <a:p>
            <a:endParaRPr lang="nl-BE"/>
          </a:p>
        </p:txBody>
      </p:sp>
      <p:sp>
        <p:nvSpPr>
          <p:cNvPr id="3" name="Text 1"/>
          <p:cNvSpPr/>
          <p:nvPr/>
        </p:nvSpPr>
        <p:spPr>
          <a:xfrm>
            <a:off x="548640" y="502920"/>
            <a:ext cx="777240" cy="7772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3</a:t>
            </a:r>
            <a:endParaRPr lang="en-US" sz="3000" dirty="0"/>
          </a:p>
        </p:txBody>
      </p:sp>
      <p:sp>
        <p:nvSpPr>
          <p:cNvPr id="4" name="Text 2"/>
          <p:cNvSpPr/>
          <p:nvPr/>
        </p:nvSpPr>
        <p:spPr>
          <a:xfrm>
            <a:off x="1508760" y="457200"/>
            <a:ext cx="10058400" cy="868680"/>
          </a:xfrm>
          <a:prstGeom prst="rect">
            <a:avLst/>
          </a:prstGeom>
          <a:noFill/>
          <a:ln/>
        </p:spPr>
        <p:txBody>
          <a:bodyPr wrap="square" lIns="0" tIns="0" rIns="0" bIns="0" rtlCol="0" anchor="ctr"/>
          <a:lstStyle/>
          <a:p>
            <a:pPr marL="0" indent="0">
              <a:buNone/>
            </a:pPr>
            <a:r>
              <a:rPr lang="en-US" sz="3400" b="1" dirty="0">
                <a:solidFill>
                  <a:srgbClr val="21295C"/>
                </a:solidFill>
                <a:latin typeface="Cambria" pitchFamily="34" charset="0"/>
                <a:ea typeface="Cambria" pitchFamily="34" charset="-122"/>
                <a:cs typeface="Cambria" pitchFamily="34" charset="-120"/>
              </a:rPr>
              <a:t>Cash vs Digital Euro</a:t>
            </a:r>
            <a:endParaRPr lang="en-US" sz="3400" dirty="0"/>
          </a:p>
        </p:txBody>
      </p:sp>
      <p:sp>
        <p:nvSpPr>
          <p:cNvPr id="5" name="Text 3"/>
          <p:cNvSpPr/>
          <p:nvPr/>
        </p:nvSpPr>
        <p:spPr>
          <a:xfrm>
            <a:off x="1508760" y="1298448"/>
            <a:ext cx="10058400" cy="457200"/>
          </a:xfrm>
          <a:prstGeom prst="rect">
            <a:avLst/>
          </a:prstGeom>
          <a:noFill/>
          <a:ln/>
        </p:spPr>
        <p:txBody>
          <a:bodyPr wrap="square" lIns="0" tIns="0" rIns="0" bIns="0" rtlCol="0" anchor="ctr"/>
          <a:lstStyle/>
          <a:p>
            <a:pPr marL="0" indent="0">
              <a:buNone/>
            </a:pPr>
            <a:r>
              <a:rPr lang="en-US" sz="1500" i="1" dirty="0">
                <a:solidFill>
                  <a:srgbClr val="1C7293"/>
                </a:solidFill>
                <a:latin typeface="Calibri" pitchFamily="34" charset="0"/>
                <a:ea typeface="Calibri" pitchFamily="34" charset="-122"/>
                <a:cs typeface="Calibri" pitchFamily="34" charset="-120"/>
              </a:rPr>
              <a:t>Digital euro as equivalent of cash, but there are fundamental differences…</a:t>
            </a:r>
            <a:endParaRPr lang="en-US" sz="1500" dirty="0"/>
          </a:p>
        </p:txBody>
      </p:sp>
      <p:sp>
        <p:nvSpPr>
          <p:cNvPr id="6" name="Shape 4"/>
          <p:cNvSpPr/>
          <p:nvPr/>
        </p:nvSpPr>
        <p:spPr>
          <a:xfrm>
            <a:off x="640080" y="2240280"/>
            <a:ext cx="3593592" cy="3572692"/>
          </a:xfrm>
          <a:prstGeom prst="roundRect">
            <a:avLst>
              <a:gd name="adj" fmla="val 2254"/>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7" name="Shape 5"/>
          <p:cNvSpPr/>
          <p:nvPr/>
        </p:nvSpPr>
        <p:spPr>
          <a:xfrm>
            <a:off x="896112" y="2496311"/>
            <a:ext cx="566928" cy="623963"/>
          </a:xfrm>
          <a:prstGeom prst="ellipse">
            <a:avLst/>
          </a:prstGeom>
          <a:solidFill>
            <a:srgbClr val="065A82"/>
          </a:solidFill>
          <a:ln/>
        </p:spPr>
        <p:txBody>
          <a:bodyPr/>
          <a:lstStyle/>
          <a:p>
            <a:endParaRPr lang="nl-BE"/>
          </a:p>
        </p:txBody>
      </p:sp>
      <p:pic>
        <p:nvPicPr>
          <p:cNvPr id="8" name="Image 0" descr="preencoded.png"/>
          <p:cNvPicPr>
            <a:picLocks noChangeAspect="1"/>
          </p:cNvPicPr>
          <p:nvPr/>
        </p:nvPicPr>
        <p:blipFill>
          <a:blip r:embed="rId3"/>
          <a:stretch>
            <a:fillRect/>
          </a:stretch>
        </p:blipFill>
        <p:spPr>
          <a:xfrm>
            <a:off x="1037844" y="2638044"/>
            <a:ext cx="283464" cy="311982"/>
          </a:xfrm>
          <a:prstGeom prst="rect">
            <a:avLst/>
          </a:prstGeom>
        </p:spPr>
      </p:pic>
      <p:sp>
        <p:nvSpPr>
          <p:cNvPr id="9" name="Text 6"/>
          <p:cNvSpPr/>
          <p:nvPr/>
        </p:nvSpPr>
        <p:spPr>
          <a:xfrm>
            <a:off x="1600200" y="2478023"/>
            <a:ext cx="2596896" cy="664219"/>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Infrastructure dependency</a:t>
            </a:r>
            <a:endParaRPr lang="en-US" sz="1600" dirty="0"/>
          </a:p>
        </p:txBody>
      </p:sp>
      <p:sp>
        <p:nvSpPr>
          <p:cNvPr id="10" name="Text 7"/>
          <p:cNvSpPr/>
          <p:nvPr/>
        </p:nvSpPr>
        <p:spPr>
          <a:xfrm>
            <a:off x="932688" y="3172968"/>
            <a:ext cx="3044952" cy="2365022"/>
          </a:xfrm>
          <a:prstGeom prst="rect">
            <a:avLst/>
          </a:prstGeom>
          <a:noFill/>
          <a:ln/>
        </p:spPr>
        <p:txBody>
          <a:bodyPr wrap="square" lIns="0" tIns="0" rIns="0" bIns="0" rtlCol="0" anchor="t"/>
          <a:lstStyle/>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Cash = no intermediary at point of payment</a:t>
            </a:r>
            <a:endParaRPr lang="en-US" sz="800" dirty="0"/>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Digital payment account</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Functional device</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Internet connectivity (online payments)</a:t>
            </a:r>
            <a:endParaRPr lang="en-US" sz="1600" dirty="0"/>
          </a:p>
        </p:txBody>
      </p:sp>
      <p:sp>
        <p:nvSpPr>
          <p:cNvPr id="11" name="Shape 8"/>
          <p:cNvSpPr/>
          <p:nvPr/>
        </p:nvSpPr>
        <p:spPr>
          <a:xfrm>
            <a:off x="4379976" y="2240280"/>
            <a:ext cx="3593592" cy="3572692"/>
          </a:xfrm>
          <a:prstGeom prst="roundRect">
            <a:avLst>
              <a:gd name="adj" fmla="val 2254"/>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2" name="Shape 9"/>
          <p:cNvSpPr/>
          <p:nvPr/>
        </p:nvSpPr>
        <p:spPr>
          <a:xfrm>
            <a:off x="4636008" y="2496311"/>
            <a:ext cx="566928" cy="623963"/>
          </a:xfrm>
          <a:prstGeom prst="ellipse">
            <a:avLst/>
          </a:prstGeom>
          <a:solidFill>
            <a:srgbClr val="1C7293"/>
          </a:solidFill>
          <a:ln/>
        </p:spPr>
        <p:txBody>
          <a:bodyPr/>
          <a:lstStyle/>
          <a:p>
            <a:endParaRPr lang="nl-BE"/>
          </a:p>
        </p:txBody>
      </p:sp>
      <p:pic>
        <p:nvPicPr>
          <p:cNvPr id="13" name="Image 1" descr="preencoded.png"/>
          <p:cNvPicPr>
            <a:picLocks noChangeAspect="1"/>
          </p:cNvPicPr>
          <p:nvPr/>
        </p:nvPicPr>
        <p:blipFill>
          <a:blip r:embed="rId4"/>
          <a:stretch>
            <a:fillRect/>
          </a:stretch>
        </p:blipFill>
        <p:spPr>
          <a:xfrm>
            <a:off x="4777740" y="2638044"/>
            <a:ext cx="283464" cy="311982"/>
          </a:xfrm>
          <a:prstGeom prst="rect">
            <a:avLst/>
          </a:prstGeom>
        </p:spPr>
      </p:pic>
      <p:sp>
        <p:nvSpPr>
          <p:cNvPr id="14" name="Text 10"/>
          <p:cNvSpPr/>
          <p:nvPr/>
        </p:nvSpPr>
        <p:spPr>
          <a:xfrm>
            <a:off x="5340096" y="2478023"/>
            <a:ext cx="2450592" cy="664219"/>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Anonymity</a:t>
            </a:r>
            <a:endParaRPr lang="en-US" sz="1600" dirty="0"/>
          </a:p>
        </p:txBody>
      </p:sp>
      <p:sp>
        <p:nvSpPr>
          <p:cNvPr id="15" name="Text 11"/>
          <p:cNvSpPr/>
          <p:nvPr/>
        </p:nvSpPr>
        <p:spPr>
          <a:xfrm>
            <a:off x="4672584" y="3172968"/>
            <a:ext cx="3044952" cy="2365022"/>
          </a:xfrm>
          <a:prstGeom prst="rect">
            <a:avLst/>
          </a:prstGeom>
          <a:noFill/>
          <a:ln/>
        </p:spPr>
        <p:txBody>
          <a:bodyPr wrap="square" lIns="0" tIns="0" rIns="0" bIns="0" rtlCol="0" anchor="t"/>
          <a:lstStyle/>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Cash = anonymous</a:t>
            </a:r>
            <a:endParaRPr lang="en-US" sz="800" dirty="0">
              <a:solidFill>
                <a:srgbClr val="1A1F36"/>
              </a:solidFill>
              <a:latin typeface="Calibri" pitchFamily="34" charset="0"/>
              <a:ea typeface="Calibri" pitchFamily="34" charset="-122"/>
              <a:cs typeface="Calibri" pitchFamily="34" charset="-120"/>
            </a:endParaRP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Online payments: AML, CTF, KYC</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Offline payments: identification at account opening </a:t>
            </a:r>
            <a:endParaRPr lang="en-US" sz="1600" dirty="0"/>
          </a:p>
        </p:txBody>
      </p:sp>
      <p:sp>
        <p:nvSpPr>
          <p:cNvPr id="16" name="Shape 12"/>
          <p:cNvSpPr/>
          <p:nvPr/>
        </p:nvSpPr>
        <p:spPr>
          <a:xfrm>
            <a:off x="8119872" y="2240280"/>
            <a:ext cx="3593592" cy="3572692"/>
          </a:xfrm>
          <a:prstGeom prst="roundRect">
            <a:avLst>
              <a:gd name="adj" fmla="val 2254"/>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7" name="Shape 13"/>
          <p:cNvSpPr/>
          <p:nvPr/>
        </p:nvSpPr>
        <p:spPr>
          <a:xfrm>
            <a:off x="8375904" y="2496311"/>
            <a:ext cx="566928" cy="623963"/>
          </a:xfrm>
          <a:prstGeom prst="ellipse">
            <a:avLst/>
          </a:prstGeom>
          <a:solidFill>
            <a:srgbClr val="0E4D6B"/>
          </a:solidFill>
          <a:ln/>
        </p:spPr>
        <p:txBody>
          <a:bodyPr/>
          <a:lstStyle/>
          <a:p>
            <a:endParaRPr lang="nl-BE"/>
          </a:p>
        </p:txBody>
      </p:sp>
      <p:pic>
        <p:nvPicPr>
          <p:cNvPr id="18" name="Image 2" descr="preencoded.png"/>
          <p:cNvPicPr>
            <a:picLocks noChangeAspect="1"/>
          </p:cNvPicPr>
          <p:nvPr/>
        </p:nvPicPr>
        <p:blipFill>
          <a:blip r:embed="rId5"/>
          <a:stretch>
            <a:fillRect/>
          </a:stretch>
        </p:blipFill>
        <p:spPr>
          <a:xfrm>
            <a:off x="8517636" y="2638044"/>
            <a:ext cx="283464" cy="311982"/>
          </a:xfrm>
          <a:prstGeom prst="rect">
            <a:avLst/>
          </a:prstGeom>
        </p:spPr>
      </p:pic>
      <p:sp>
        <p:nvSpPr>
          <p:cNvPr id="19" name="Text 14"/>
          <p:cNvSpPr/>
          <p:nvPr/>
        </p:nvSpPr>
        <p:spPr>
          <a:xfrm>
            <a:off x="9079992" y="2478023"/>
            <a:ext cx="2450592" cy="664219"/>
          </a:xfrm>
          <a:prstGeom prst="rect">
            <a:avLst/>
          </a:prstGeom>
          <a:noFill/>
          <a:ln/>
        </p:spPr>
        <p:txBody>
          <a:bodyPr wrap="square" lIns="0" tIns="0" rIns="0" bIns="0" rtlCol="0" anchor="ctr"/>
          <a:lstStyle/>
          <a:p>
            <a:pPr marL="0" indent="0">
              <a:buNone/>
            </a:pPr>
            <a:r>
              <a:rPr lang="en-US" sz="1600" b="1" dirty="0">
                <a:solidFill>
                  <a:srgbClr val="21295C"/>
                </a:solidFill>
                <a:latin typeface="Cambria" pitchFamily="34" charset="0"/>
                <a:ea typeface="Cambria" pitchFamily="34" charset="-122"/>
                <a:cs typeface="Cambria" pitchFamily="34" charset="-120"/>
              </a:rPr>
              <a:t>Holding limits</a:t>
            </a:r>
            <a:endParaRPr lang="en-US" sz="1600" dirty="0"/>
          </a:p>
        </p:txBody>
      </p:sp>
      <p:sp>
        <p:nvSpPr>
          <p:cNvPr id="20" name="Text 15"/>
          <p:cNvSpPr/>
          <p:nvPr/>
        </p:nvSpPr>
        <p:spPr>
          <a:xfrm>
            <a:off x="8412480" y="3172968"/>
            <a:ext cx="3044952" cy="2365022"/>
          </a:xfrm>
          <a:prstGeom prst="rect">
            <a:avLst/>
          </a:prstGeom>
          <a:noFill/>
          <a:ln/>
        </p:spPr>
        <p:txBody>
          <a:bodyPr wrap="square" lIns="0" tIns="0" rIns="0" bIns="0" rtlCol="0" anchor="t"/>
          <a:lstStyle/>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Cash = no holding limit</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Cap at €3000</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Means of payment, not investment</a:t>
            </a:r>
          </a:p>
          <a:p>
            <a:pPr marL="177800" indent="-177800">
              <a:lnSpc>
                <a:spcPct val="150000"/>
              </a:lnSpc>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Financial stability </a:t>
            </a:r>
            <a:endParaRPr lang="en-US" sz="1600" dirty="0"/>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065A82"/>
          </a:solidFill>
          <a:ln/>
          <a:effectLst>
            <a:outerShdw blurRad="101600" dist="38100" dir="5400000" algn="bl" rotWithShape="0">
              <a:srgbClr val="000000">
                <a:alpha val="14000"/>
              </a:srgbClr>
            </a:outerShdw>
          </a:effectLst>
        </p:spPr>
        <p:txBody>
          <a:bodyPr/>
          <a:lstStyle/>
          <a:p>
            <a:endParaRPr lang="nl-BE"/>
          </a:p>
        </p:txBody>
      </p:sp>
      <p:sp>
        <p:nvSpPr>
          <p:cNvPr id="3" name="Text 1"/>
          <p:cNvSpPr/>
          <p:nvPr/>
        </p:nvSpPr>
        <p:spPr>
          <a:xfrm>
            <a:off x="548640" y="502920"/>
            <a:ext cx="777240" cy="7772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4</a:t>
            </a:r>
            <a:endParaRPr lang="en-US" sz="3000" dirty="0"/>
          </a:p>
        </p:txBody>
      </p:sp>
      <p:sp>
        <p:nvSpPr>
          <p:cNvPr id="4" name="Text 2"/>
          <p:cNvSpPr/>
          <p:nvPr/>
        </p:nvSpPr>
        <p:spPr>
          <a:xfrm>
            <a:off x="1508760" y="457200"/>
            <a:ext cx="10058400" cy="868680"/>
          </a:xfrm>
          <a:prstGeom prst="rect">
            <a:avLst/>
          </a:prstGeom>
          <a:noFill/>
          <a:ln/>
        </p:spPr>
        <p:txBody>
          <a:bodyPr wrap="square" lIns="0" tIns="0" rIns="0" bIns="0" rtlCol="0" anchor="ctr"/>
          <a:lstStyle/>
          <a:p>
            <a:pPr marL="0" indent="0">
              <a:buNone/>
            </a:pPr>
            <a:r>
              <a:rPr lang="en-US" sz="3400" b="1" dirty="0">
                <a:solidFill>
                  <a:srgbClr val="21295C"/>
                </a:solidFill>
                <a:latin typeface="Cambria" pitchFamily="34" charset="0"/>
                <a:ea typeface="Cambria" pitchFamily="34" charset="-122"/>
                <a:cs typeface="Cambria" pitchFamily="34" charset="-120"/>
              </a:rPr>
              <a:t>Exceptions to the Mandatory Acceptance</a:t>
            </a:r>
            <a:endParaRPr lang="en-US" sz="3400" dirty="0"/>
          </a:p>
        </p:txBody>
      </p:sp>
      <p:sp>
        <p:nvSpPr>
          <p:cNvPr id="5" name="Text 3"/>
          <p:cNvSpPr/>
          <p:nvPr/>
        </p:nvSpPr>
        <p:spPr>
          <a:xfrm>
            <a:off x="1508760" y="1298448"/>
            <a:ext cx="10058400" cy="457200"/>
          </a:xfrm>
          <a:prstGeom prst="rect">
            <a:avLst/>
          </a:prstGeom>
          <a:noFill/>
          <a:ln/>
        </p:spPr>
        <p:txBody>
          <a:bodyPr wrap="square" lIns="0" tIns="0" rIns="0" bIns="0" rtlCol="0" anchor="ctr"/>
          <a:lstStyle/>
          <a:p>
            <a:pPr marL="0" indent="0">
              <a:buNone/>
            </a:pPr>
            <a:r>
              <a:rPr lang="en-US" sz="1500" i="1" dirty="0">
                <a:solidFill>
                  <a:srgbClr val="1C7293"/>
                </a:solidFill>
                <a:latin typeface="Calibri" pitchFamily="34" charset="0"/>
                <a:ea typeface="Calibri" pitchFamily="34" charset="-122"/>
                <a:cs typeface="Calibri" pitchFamily="34" charset="-120"/>
              </a:rPr>
              <a:t>An exhaustive list of four exceptions in Article 9</a:t>
            </a:r>
            <a:endParaRPr lang="en-US" sz="1500" dirty="0"/>
          </a:p>
        </p:txBody>
      </p:sp>
      <p:sp>
        <p:nvSpPr>
          <p:cNvPr id="6" name="Shape 4"/>
          <p:cNvSpPr/>
          <p:nvPr/>
        </p:nvSpPr>
        <p:spPr>
          <a:xfrm>
            <a:off x="640080" y="2240280"/>
            <a:ext cx="5394960" cy="1673352"/>
          </a:xfrm>
          <a:prstGeom prst="roundRect">
            <a:avLst>
              <a:gd name="adj" fmla="val 3279"/>
            </a:avLst>
          </a:prstGeom>
          <a:solidFill>
            <a:srgbClr val="FFFFFF"/>
          </a:solidFill>
          <a:ln/>
          <a:effectLst>
            <a:outerShdw blurRad="101600" dist="38100" dir="5400000" algn="bl" rotWithShape="0">
              <a:srgbClr val="000000">
                <a:alpha val="14000"/>
              </a:srgbClr>
            </a:outerShdw>
          </a:effectLst>
        </p:spPr>
        <p:txBody>
          <a:bodyPr/>
          <a:lstStyle/>
          <a:p>
            <a:endParaRPr lang="nl-BE" dirty="0"/>
          </a:p>
        </p:txBody>
      </p:sp>
      <p:sp>
        <p:nvSpPr>
          <p:cNvPr id="7" name="Shape 5"/>
          <p:cNvSpPr/>
          <p:nvPr/>
        </p:nvSpPr>
        <p:spPr>
          <a:xfrm>
            <a:off x="841248" y="2441448"/>
            <a:ext cx="457200" cy="457200"/>
          </a:xfrm>
          <a:prstGeom prst="ellipse">
            <a:avLst/>
          </a:prstGeom>
          <a:solidFill>
            <a:srgbClr val="065A82"/>
          </a:solidFill>
          <a:ln/>
        </p:spPr>
        <p:txBody>
          <a:bodyPr/>
          <a:lstStyle/>
          <a:p>
            <a:endParaRPr lang="nl-BE"/>
          </a:p>
        </p:txBody>
      </p:sp>
      <p:pic>
        <p:nvPicPr>
          <p:cNvPr id="8" name="Image 0" descr="preencoded.png"/>
          <p:cNvPicPr>
            <a:picLocks noChangeAspect="1"/>
          </p:cNvPicPr>
          <p:nvPr/>
        </p:nvPicPr>
        <p:blipFill>
          <a:blip r:embed="rId3"/>
          <a:stretch>
            <a:fillRect/>
          </a:stretch>
        </p:blipFill>
        <p:spPr>
          <a:xfrm>
            <a:off x="955548" y="2555748"/>
            <a:ext cx="228600" cy="228600"/>
          </a:xfrm>
          <a:prstGeom prst="rect">
            <a:avLst/>
          </a:prstGeom>
        </p:spPr>
      </p:pic>
      <p:sp>
        <p:nvSpPr>
          <p:cNvPr id="9" name="Text 6"/>
          <p:cNvSpPr/>
          <p:nvPr/>
        </p:nvSpPr>
        <p:spPr>
          <a:xfrm>
            <a:off x="1417320" y="2404872"/>
            <a:ext cx="4480560" cy="502920"/>
          </a:xfrm>
          <a:prstGeom prst="rect">
            <a:avLst/>
          </a:prstGeom>
          <a:noFill/>
          <a:ln/>
        </p:spPr>
        <p:txBody>
          <a:bodyPr wrap="square" lIns="0" tIns="0" rIns="0" bIns="0" rtlCol="0" anchor="ctr"/>
          <a:lstStyle/>
          <a:p>
            <a:r>
              <a:rPr lang="en-US" sz="1600" b="1" dirty="0">
                <a:solidFill>
                  <a:srgbClr val="21295C"/>
                </a:solidFill>
                <a:latin typeface="Cambria" pitchFamily="34" charset="0"/>
                <a:ea typeface="Cambria" pitchFamily="34" charset="-122"/>
                <a:cs typeface="Cambria" pitchFamily="34" charset="-120"/>
              </a:rPr>
              <a:t>9(a) · Micro-enterprises &amp; non-profit</a:t>
            </a:r>
            <a:endParaRPr lang="en-US" sz="1600" dirty="0"/>
          </a:p>
        </p:txBody>
      </p:sp>
      <p:sp>
        <p:nvSpPr>
          <p:cNvPr id="10" name="Text 7"/>
          <p:cNvSpPr/>
          <p:nvPr/>
        </p:nvSpPr>
        <p:spPr>
          <a:xfrm>
            <a:off x="914400" y="2993136"/>
            <a:ext cx="4892040" cy="923544"/>
          </a:xfrm>
          <a:prstGeom prst="rect">
            <a:avLst/>
          </a:prstGeom>
          <a:noFill/>
          <a:ln/>
        </p:spPr>
        <p:txBody>
          <a:bodyPr wrap="square" lIns="0" tIns="0" rIns="0" bIns="0" rtlCol="0" anchor="t"/>
          <a:lstStyle/>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Infrastructure costs would be disproportionate</a:t>
            </a:r>
          </a:p>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Lost if already accepting comparable digital means</a:t>
            </a:r>
            <a:endParaRPr lang="en-US" sz="1600" dirty="0"/>
          </a:p>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Practical reach likely narrow</a:t>
            </a:r>
            <a:endParaRPr lang="en-US" sz="1600" dirty="0"/>
          </a:p>
        </p:txBody>
      </p:sp>
      <p:sp>
        <p:nvSpPr>
          <p:cNvPr id="11" name="Shape 8"/>
          <p:cNvSpPr/>
          <p:nvPr/>
        </p:nvSpPr>
        <p:spPr>
          <a:xfrm>
            <a:off x="6126480" y="2240280"/>
            <a:ext cx="5394960" cy="1673352"/>
          </a:xfrm>
          <a:prstGeom prst="roundRect">
            <a:avLst>
              <a:gd name="adj" fmla="val 3279"/>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2" name="Shape 9"/>
          <p:cNvSpPr/>
          <p:nvPr/>
        </p:nvSpPr>
        <p:spPr>
          <a:xfrm>
            <a:off x="6327648" y="2441448"/>
            <a:ext cx="457200" cy="457200"/>
          </a:xfrm>
          <a:prstGeom prst="ellipse">
            <a:avLst/>
          </a:prstGeom>
          <a:solidFill>
            <a:srgbClr val="1C7293"/>
          </a:solidFill>
          <a:ln/>
        </p:spPr>
        <p:txBody>
          <a:bodyPr/>
          <a:lstStyle/>
          <a:p>
            <a:endParaRPr lang="nl-BE"/>
          </a:p>
        </p:txBody>
      </p:sp>
      <p:pic>
        <p:nvPicPr>
          <p:cNvPr id="13" name="Image 1" descr="preencoded.png"/>
          <p:cNvPicPr>
            <a:picLocks noChangeAspect="1"/>
          </p:cNvPicPr>
          <p:nvPr/>
        </p:nvPicPr>
        <p:blipFill>
          <a:blip r:embed="rId4"/>
          <a:stretch>
            <a:fillRect/>
          </a:stretch>
        </p:blipFill>
        <p:spPr>
          <a:xfrm>
            <a:off x="6441948" y="2555748"/>
            <a:ext cx="228600" cy="228600"/>
          </a:xfrm>
          <a:prstGeom prst="rect">
            <a:avLst/>
          </a:prstGeom>
        </p:spPr>
      </p:pic>
      <p:sp>
        <p:nvSpPr>
          <p:cNvPr id="14" name="Text 10"/>
          <p:cNvSpPr/>
          <p:nvPr/>
        </p:nvSpPr>
        <p:spPr>
          <a:xfrm>
            <a:off x="6903720" y="2404872"/>
            <a:ext cx="4480560" cy="502920"/>
          </a:xfrm>
          <a:prstGeom prst="rect">
            <a:avLst/>
          </a:prstGeom>
          <a:noFill/>
          <a:ln/>
        </p:spPr>
        <p:txBody>
          <a:bodyPr wrap="square" lIns="0" tIns="0" rIns="0" bIns="0" rtlCol="0" anchor="ctr"/>
          <a:lstStyle/>
          <a:p>
            <a:r>
              <a:rPr lang="en-US" sz="1600" b="1" dirty="0">
                <a:solidFill>
                  <a:srgbClr val="21295C"/>
                </a:solidFill>
                <a:latin typeface="Cambria" pitchFamily="34" charset="0"/>
                <a:ea typeface="Cambria" pitchFamily="34" charset="-122"/>
                <a:cs typeface="Cambria" pitchFamily="34" charset="-120"/>
              </a:rPr>
              <a:t>9(b) · Good-faith, legitimate &amp; temporary</a:t>
            </a:r>
            <a:endParaRPr lang="en-US" sz="1600" dirty="0"/>
          </a:p>
        </p:txBody>
      </p:sp>
      <p:sp>
        <p:nvSpPr>
          <p:cNvPr id="15" name="Text 11"/>
          <p:cNvSpPr/>
          <p:nvPr/>
        </p:nvSpPr>
        <p:spPr>
          <a:xfrm>
            <a:off x="6400800" y="2993136"/>
            <a:ext cx="4892040" cy="923544"/>
          </a:xfrm>
          <a:prstGeom prst="rect">
            <a:avLst/>
          </a:prstGeom>
          <a:noFill/>
          <a:ln/>
        </p:spPr>
        <p:txBody>
          <a:bodyPr wrap="square" lIns="0" tIns="0" rIns="0" bIns="0" rtlCol="0" anchor="t"/>
          <a:lstStyle/>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Grounds beyond payee's control</a:t>
            </a:r>
            <a:endParaRPr lang="en-US" sz="1600" dirty="0"/>
          </a:p>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E.g. power outage, defective device</a:t>
            </a:r>
            <a:endParaRPr lang="en-US" sz="1600" dirty="0"/>
          </a:p>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Directly reflects infrastructure dependency</a:t>
            </a:r>
            <a:endParaRPr lang="en-US" sz="1600" dirty="0"/>
          </a:p>
        </p:txBody>
      </p:sp>
      <p:sp>
        <p:nvSpPr>
          <p:cNvPr id="16" name="Shape 12"/>
          <p:cNvSpPr/>
          <p:nvPr/>
        </p:nvSpPr>
        <p:spPr>
          <a:xfrm>
            <a:off x="640080" y="4023360"/>
            <a:ext cx="5394960" cy="1673352"/>
          </a:xfrm>
          <a:prstGeom prst="roundRect">
            <a:avLst>
              <a:gd name="adj" fmla="val 3279"/>
            </a:avLst>
          </a:prstGeom>
          <a:solidFill>
            <a:srgbClr val="FFFFFF"/>
          </a:solidFill>
          <a:ln/>
          <a:effectLst>
            <a:outerShdw blurRad="101600" dist="38100" dir="5400000" algn="bl" rotWithShape="0">
              <a:srgbClr val="000000">
                <a:alpha val="14000"/>
              </a:srgbClr>
            </a:outerShdw>
          </a:effectLst>
        </p:spPr>
        <p:txBody>
          <a:bodyPr/>
          <a:lstStyle/>
          <a:p>
            <a:endParaRPr lang="nl-BE" dirty="0"/>
          </a:p>
        </p:txBody>
      </p:sp>
      <p:sp>
        <p:nvSpPr>
          <p:cNvPr id="17" name="Shape 13"/>
          <p:cNvSpPr/>
          <p:nvPr/>
        </p:nvSpPr>
        <p:spPr>
          <a:xfrm>
            <a:off x="841248" y="4224528"/>
            <a:ext cx="457200" cy="457200"/>
          </a:xfrm>
          <a:prstGeom prst="ellipse">
            <a:avLst/>
          </a:prstGeom>
          <a:solidFill>
            <a:srgbClr val="0E4D6B"/>
          </a:solidFill>
          <a:ln/>
        </p:spPr>
        <p:txBody>
          <a:bodyPr/>
          <a:lstStyle/>
          <a:p>
            <a:endParaRPr lang="nl-BE"/>
          </a:p>
        </p:txBody>
      </p:sp>
      <p:pic>
        <p:nvPicPr>
          <p:cNvPr id="18" name="Image 2" descr="preencoded.png"/>
          <p:cNvPicPr>
            <a:picLocks noChangeAspect="1"/>
          </p:cNvPicPr>
          <p:nvPr/>
        </p:nvPicPr>
        <p:blipFill>
          <a:blip r:embed="rId5"/>
          <a:stretch>
            <a:fillRect/>
          </a:stretch>
        </p:blipFill>
        <p:spPr>
          <a:xfrm>
            <a:off x="955548" y="4338828"/>
            <a:ext cx="228600" cy="228600"/>
          </a:xfrm>
          <a:prstGeom prst="rect">
            <a:avLst/>
          </a:prstGeom>
        </p:spPr>
      </p:pic>
      <p:sp>
        <p:nvSpPr>
          <p:cNvPr id="19" name="Text 14"/>
          <p:cNvSpPr/>
          <p:nvPr/>
        </p:nvSpPr>
        <p:spPr>
          <a:xfrm>
            <a:off x="1417320" y="4187952"/>
            <a:ext cx="4480560" cy="502920"/>
          </a:xfrm>
          <a:prstGeom prst="rect">
            <a:avLst/>
          </a:prstGeom>
          <a:noFill/>
          <a:ln/>
        </p:spPr>
        <p:txBody>
          <a:bodyPr wrap="square" lIns="0" tIns="0" rIns="0" bIns="0" rtlCol="0" anchor="ctr"/>
          <a:lstStyle/>
          <a:p>
            <a:r>
              <a:rPr lang="en-US" sz="1600" b="1" dirty="0">
                <a:solidFill>
                  <a:srgbClr val="21295C"/>
                </a:solidFill>
                <a:latin typeface="Cambria" pitchFamily="34" charset="0"/>
                <a:ea typeface="Cambria" pitchFamily="34" charset="-122"/>
                <a:cs typeface="Cambria" pitchFamily="34" charset="-120"/>
              </a:rPr>
              <a:t>9(c) · Personal &amp; household activities</a:t>
            </a:r>
            <a:endParaRPr lang="en-US" sz="1600" dirty="0"/>
          </a:p>
        </p:txBody>
      </p:sp>
      <p:sp>
        <p:nvSpPr>
          <p:cNvPr id="20" name="Text 15"/>
          <p:cNvSpPr/>
          <p:nvPr/>
        </p:nvSpPr>
        <p:spPr>
          <a:xfrm>
            <a:off x="914400" y="4776216"/>
            <a:ext cx="4892040" cy="923544"/>
          </a:xfrm>
          <a:prstGeom prst="rect">
            <a:avLst/>
          </a:prstGeom>
          <a:noFill/>
          <a:ln/>
        </p:spPr>
        <p:txBody>
          <a:bodyPr wrap="square" lIns="0" tIns="0" rIns="0" bIns="0" rtlCol="0" anchor="t"/>
          <a:lstStyle/>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Obligations target commercial and professional actors</a:t>
            </a:r>
            <a:endParaRPr lang="en-US" sz="1600" dirty="0"/>
          </a:p>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Grounded in proportionality + common sense</a:t>
            </a:r>
            <a:endParaRPr lang="en-US" sz="1600" dirty="0"/>
          </a:p>
        </p:txBody>
      </p:sp>
      <p:sp>
        <p:nvSpPr>
          <p:cNvPr id="21" name="Shape 16"/>
          <p:cNvSpPr/>
          <p:nvPr/>
        </p:nvSpPr>
        <p:spPr>
          <a:xfrm>
            <a:off x="6126480" y="4023360"/>
            <a:ext cx="5394960" cy="1673352"/>
          </a:xfrm>
          <a:prstGeom prst="roundRect">
            <a:avLst>
              <a:gd name="adj" fmla="val 3279"/>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22" name="Shape 17"/>
          <p:cNvSpPr/>
          <p:nvPr/>
        </p:nvSpPr>
        <p:spPr>
          <a:xfrm>
            <a:off x="6327648" y="4224528"/>
            <a:ext cx="457200" cy="457200"/>
          </a:xfrm>
          <a:prstGeom prst="ellipse">
            <a:avLst/>
          </a:prstGeom>
          <a:solidFill>
            <a:srgbClr val="15607A"/>
          </a:solidFill>
          <a:ln/>
        </p:spPr>
        <p:txBody>
          <a:bodyPr/>
          <a:lstStyle/>
          <a:p>
            <a:endParaRPr lang="nl-BE"/>
          </a:p>
        </p:txBody>
      </p:sp>
      <p:pic>
        <p:nvPicPr>
          <p:cNvPr id="23" name="Image 3" descr="preencoded.png"/>
          <p:cNvPicPr>
            <a:picLocks noChangeAspect="1"/>
          </p:cNvPicPr>
          <p:nvPr/>
        </p:nvPicPr>
        <p:blipFill>
          <a:blip r:embed="rId6"/>
          <a:stretch>
            <a:fillRect/>
          </a:stretch>
        </p:blipFill>
        <p:spPr>
          <a:xfrm>
            <a:off x="6441948" y="4338828"/>
            <a:ext cx="228600" cy="228600"/>
          </a:xfrm>
          <a:prstGeom prst="rect">
            <a:avLst/>
          </a:prstGeom>
        </p:spPr>
      </p:pic>
      <p:sp>
        <p:nvSpPr>
          <p:cNvPr id="24" name="Text 18"/>
          <p:cNvSpPr/>
          <p:nvPr/>
        </p:nvSpPr>
        <p:spPr>
          <a:xfrm>
            <a:off x="6903720" y="4187952"/>
            <a:ext cx="4480560" cy="502920"/>
          </a:xfrm>
          <a:prstGeom prst="rect">
            <a:avLst/>
          </a:prstGeom>
          <a:noFill/>
          <a:ln/>
        </p:spPr>
        <p:txBody>
          <a:bodyPr wrap="square" lIns="0" tIns="0" rIns="0" bIns="0" rtlCol="0" anchor="ctr"/>
          <a:lstStyle/>
          <a:p>
            <a:r>
              <a:rPr lang="en-US" sz="1600" b="1" dirty="0">
                <a:solidFill>
                  <a:srgbClr val="21295C"/>
                </a:solidFill>
                <a:latin typeface="Cambria" pitchFamily="34" charset="0"/>
                <a:ea typeface="Cambria" pitchFamily="34" charset="-122"/>
                <a:cs typeface="Cambria" pitchFamily="34" charset="-120"/>
              </a:rPr>
              <a:t>9(d) · Prior mutual consent</a:t>
            </a:r>
            <a:endParaRPr lang="en-US" sz="1600" dirty="0"/>
          </a:p>
        </p:txBody>
      </p:sp>
      <p:sp>
        <p:nvSpPr>
          <p:cNvPr id="25" name="Text 19"/>
          <p:cNvSpPr/>
          <p:nvPr/>
        </p:nvSpPr>
        <p:spPr>
          <a:xfrm>
            <a:off x="6400800" y="4776216"/>
            <a:ext cx="4892040" cy="923544"/>
          </a:xfrm>
          <a:prstGeom prst="rect">
            <a:avLst/>
          </a:prstGeom>
          <a:noFill/>
          <a:ln/>
        </p:spPr>
        <p:txBody>
          <a:bodyPr wrap="square" lIns="0" tIns="0" rIns="0" bIns="0" rtlCol="0" anchor="t"/>
          <a:lstStyle/>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Acknowledges contractual freedom</a:t>
            </a:r>
            <a:endParaRPr lang="en-US" sz="1600" dirty="0"/>
          </a:p>
          <a:p>
            <a:pPr marL="152400" indent="-152400">
              <a:spcAft>
                <a:spcPts val="200"/>
              </a:spcAft>
              <a:buSzPct val="100000"/>
              <a:buChar char="•"/>
            </a:pPr>
            <a:r>
              <a:rPr lang="en-US" sz="1600" dirty="0">
                <a:solidFill>
                  <a:srgbClr val="1A1F36"/>
                </a:solidFill>
                <a:latin typeface="Calibri" pitchFamily="34" charset="0"/>
                <a:ea typeface="Calibri" pitchFamily="34" charset="-122"/>
                <a:cs typeface="Calibri" pitchFamily="34" charset="-120"/>
              </a:rPr>
              <a:t>BUT limited by Art. 10</a:t>
            </a:r>
            <a:r>
              <a:rPr lang="en-US" sz="1600" dirty="0"/>
              <a:t> = n</a:t>
            </a:r>
            <a:r>
              <a:rPr lang="en-US" sz="1600" dirty="0">
                <a:solidFill>
                  <a:srgbClr val="1A1F36"/>
                </a:solidFill>
                <a:latin typeface="Calibri" pitchFamily="34" charset="0"/>
                <a:ea typeface="Calibri" pitchFamily="34" charset="-122"/>
                <a:cs typeface="Calibri" pitchFamily="34" charset="-120"/>
              </a:rPr>
              <a:t>o non-individually-negotiated exclusion</a:t>
            </a:r>
            <a:endParaRPr lang="en-US" sz="1600" dirty="0"/>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065A82"/>
          </a:solidFill>
          <a:ln/>
          <a:effectLst>
            <a:outerShdw blurRad="101600" dist="38100" dir="5400000" algn="bl" rotWithShape="0">
              <a:srgbClr val="000000">
                <a:alpha val="14000"/>
              </a:srgbClr>
            </a:outerShdw>
          </a:effectLst>
        </p:spPr>
        <p:txBody>
          <a:bodyPr/>
          <a:lstStyle/>
          <a:p>
            <a:endParaRPr lang="nl-BE"/>
          </a:p>
        </p:txBody>
      </p:sp>
      <p:sp>
        <p:nvSpPr>
          <p:cNvPr id="3" name="Text 1"/>
          <p:cNvSpPr/>
          <p:nvPr/>
        </p:nvSpPr>
        <p:spPr>
          <a:xfrm>
            <a:off x="548640" y="502920"/>
            <a:ext cx="777240" cy="7772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5</a:t>
            </a:r>
            <a:endParaRPr lang="en-US" sz="3000" dirty="0"/>
          </a:p>
        </p:txBody>
      </p:sp>
      <p:sp>
        <p:nvSpPr>
          <p:cNvPr id="4" name="Text 2"/>
          <p:cNvSpPr/>
          <p:nvPr/>
        </p:nvSpPr>
        <p:spPr>
          <a:xfrm>
            <a:off x="1508760" y="457200"/>
            <a:ext cx="10058400" cy="868680"/>
          </a:xfrm>
          <a:prstGeom prst="rect">
            <a:avLst/>
          </a:prstGeom>
          <a:noFill/>
          <a:ln/>
        </p:spPr>
        <p:txBody>
          <a:bodyPr wrap="square" lIns="0" tIns="0" rIns="0" bIns="0" rtlCol="0" anchor="ctr"/>
          <a:lstStyle/>
          <a:p>
            <a:pPr marL="0" indent="0">
              <a:buNone/>
            </a:pPr>
            <a:r>
              <a:rPr lang="en-US" sz="3400" b="1" dirty="0">
                <a:solidFill>
                  <a:srgbClr val="21295C"/>
                </a:solidFill>
                <a:latin typeface="Cambria" pitchFamily="34" charset="0"/>
                <a:ea typeface="Cambria" pitchFamily="34" charset="-122"/>
                <a:cs typeface="Cambria" pitchFamily="34" charset="-120"/>
              </a:rPr>
              <a:t>Critical Analysis</a:t>
            </a:r>
            <a:endParaRPr lang="en-US" sz="3400" dirty="0"/>
          </a:p>
        </p:txBody>
      </p:sp>
      <p:sp>
        <p:nvSpPr>
          <p:cNvPr id="5" name="Text 3"/>
          <p:cNvSpPr/>
          <p:nvPr/>
        </p:nvSpPr>
        <p:spPr>
          <a:xfrm>
            <a:off x="1508760" y="1298448"/>
            <a:ext cx="10058400" cy="457200"/>
          </a:xfrm>
          <a:prstGeom prst="rect">
            <a:avLst/>
          </a:prstGeom>
          <a:noFill/>
          <a:ln/>
        </p:spPr>
        <p:txBody>
          <a:bodyPr wrap="square" lIns="0" tIns="0" rIns="0" bIns="0" rtlCol="0" anchor="ctr"/>
          <a:lstStyle/>
          <a:p>
            <a:pPr marL="0" indent="0">
              <a:buNone/>
            </a:pPr>
            <a:r>
              <a:rPr lang="en-US" sz="1500" i="1" dirty="0">
                <a:solidFill>
                  <a:srgbClr val="1C7293"/>
                </a:solidFill>
                <a:latin typeface="Calibri" pitchFamily="34" charset="0"/>
                <a:ea typeface="Calibri" pitchFamily="34" charset="-122"/>
                <a:cs typeface="Calibri" pitchFamily="34" charset="-120"/>
              </a:rPr>
              <a:t>Three structural weaknesses identified </a:t>
            </a:r>
            <a:endParaRPr lang="en-US" sz="1500" dirty="0"/>
          </a:p>
        </p:txBody>
      </p:sp>
      <p:sp>
        <p:nvSpPr>
          <p:cNvPr id="6" name="Shape 4"/>
          <p:cNvSpPr/>
          <p:nvPr/>
        </p:nvSpPr>
        <p:spPr>
          <a:xfrm>
            <a:off x="640080" y="2240280"/>
            <a:ext cx="3593592" cy="3383280"/>
          </a:xfrm>
          <a:prstGeom prst="roundRect">
            <a:avLst>
              <a:gd name="adj" fmla="val 216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7" name="Shape 5"/>
          <p:cNvSpPr/>
          <p:nvPr/>
        </p:nvSpPr>
        <p:spPr>
          <a:xfrm>
            <a:off x="896112" y="2496312"/>
            <a:ext cx="566928" cy="566928"/>
          </a:xfrm>
          <a:prstGeom prst="ellipse">
            <a:avLst/>
          </a:prstGeom>
          <a:solidFill>
            <a:srgbClr val="065A82"/>
          </a:solidFill>
          <a:ln/>
        </p:spPr>
        <p:txBody>
          <a:bodyPr/>
          <a:lstStyle/>
          <a:p>
            <a:endParaRPr lang="nl-BE"/>
          </a:p>
        </p:txBody>
      </p:sp>
      <p:pic>
        <p:nvPicPr>
          <p:cNvPr id="8" name="Image 0" descr="preencoded.png"/>
          <p:cNvPicPr>
            <a:picLocks noChangeAspect="1"/>
          </p:cNvPicPr>
          <p:nvPr/>
        </p:nvPicPr>
        <p:blipFill>
          <a:blip r:embed="rId3"/>
          <a:stretch>
            <a:fillRect/>
          </a:stretch>
        </p:blipFill>
        <p:spPr>
          <a:xfrm>
            <a:off x="1037844" y="2638044"/>
            <a:ext cx="283464" cy="283464"/>
          </a:xfrm>
          <a:prstGeom prst="rect">
            <a:avLst/>
          </a:prstGeom>
        </p:spPr>
      </p:pic>
      <p:sp>
        <p:nvSpPr>
          <p:cNvPr id="9" name="Text 6"/>
          <p:cNvSpPr/>
          <p:nvPr/>
        </p:nvSpPr>
        <p:spPr>
          <a:xfrm>
            <a:off x="1600200" y="2478024"/>
            <a:ext cx="2450592" cy="603504"/>
          </a:xfrm>
          <a:prstGeom prst="rect">
            <a:avLst/>
          </a:prstGeom>
          <a:noFill/>
          <a:ln/>
        </p:spPr>
        <p:txBody>
          <a:bodyPr wrap="square" lIns="0" tIns="0" rIns="0" bIns="0" rtlCol="0" anchor="ctr"/>
          <a:lstStyle/>
          <a:p>
            <a:pPr marL="0" indent="0">
              <a:buNone/>
            </a:pPr>
            <a:r>
              <a:rPr lang="en-US" b="1" dirty="0">
                <a:solidFill>
                  <a:srgbClr val="21295C"/>
                </a:solidFill>
                <a:latin typeface="Cambria" pitchFamily="34" charset="0"/>
                <a:ea typeface="Cambria" pitchFamily="34" charset="-122"/>
                <a:cs typeface="Cambria" pitchFamily="34" charset="-120"/>
              </a:rPr>
              <a:t>Proportionality</a:t>
            </a:r>
            <a:endParaRPr lang="en-US" sz="1600" dirty="0"/>
          </a:p>
        </p:txBody>
      </p:sp>
      <p:sp>
        <p:nvSpPr>
          <p:cNvPr id="10" name="Text 7"/>
          <p:cNvSpPr/>
          <p:nvPr/>
        </p:nvSpPr>
        <p:spPr>
          <a:xfrm>
            <a:off x="932688" y="3172968"/>
            <a:ext cx="3044952" cy="2286000"/>
          </a:xfrm>
          <a:prstGeom prst="rect">
            <a:avLst/>
          </a:prstGeom>
          <a:noFill/>
          <a:ln/>
        </p:spPr>
        <p:txBody>
          <a:bodyPr wrap="square" lIns="0" tIns="0" rIns="0" bIns="0" rtlCol="0" anchor="t"/>
          <a:lstStyle/>
          <a:p>
            <a:pPr marL="177800" indent="-177800">
              <a:spcAft>
                <a:spcPts val="500"/>
              </a:spcAft>
              <a:buSzPct val="100000"/>
              <a:buFontTx/>
              <a:buChar char="•"/>
            </a:pPr>
            <a:r>
              <a:rPr lang="en-US" sz="1600" dirty="0">
                <a:solidFill>
                  <a:srgbClr val="1A1F36"/>
                </a:solidFill>
                <a:latin typeface="Calibri" pitchFamily="34" charset="0"/>
                <a:ea typeface="Calibri" pitchFamily="34" charset="-122"/>
                <a:cs typeface="Calibri" pitchFamily="34" charset="-120"/>
              </a:rPr>
              <a:t>Restricts  freedom of contract</a:t>
            </a:r>
            <a:r>
              <a:rPr lang="en-US" sz="1600" dirty="0"/>
              <a:t> in </a:t>
            </a:r>
            <a:r>
              <a:rPr lang="en-US" sz="1600" dirty="0">
                <a:solidFill>
                  <a:srgbClr val="1A1F36"/>
                </a:solidFill>
                <a:latin typeface="Calibri" pitchFamily="34" charset="0"/>
                <a:ea typeface="Calibri" pitchFamily="34" charset="-122"/>
                <a:cs typeface="Calibri" pitchFamily="34" charset="-120"/>
              </a:rPr>
              <a:t>Art. 16 Charter</a:t>
            </a:r>
          </a:p>
          <a:p>
            <a:pPr marL="177800" indent="-177800">
              <a:spcAft>
                <a:spcPts val="500"/>
              </a:spcAft>
              <a:buSzPct val="100000"/>
              <a:buFontTx/>
              <a:buChar char="•"/>
            </a:pPr>
            <a:r>
              <a:rPr lang="en-US" sz="1600" dirty="0">
                <a:solidFill>
                  <a:srgbClr val="1A1F36"/>
                </a:solidFill>
                <a:latin typeface="Calibri" pitchFamily="34" charset="0"/>
                <a:ea typeface="Calibri" pitchFamily="34" charset="-122"/>
                <a:cs typeface="Calibri" pitchFamily="34" charset="-120"/>
              </a:rPr>
              <a:t>Necessity: no alternatives assessed (graduated implementation)</a:t>
            </a:r>
            <a:endParaRPr lang="en-US" sz="1600" dirty="0"/>
          </a:p>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Disproportionate burden for smaller payees</a:t>
            </a:r>
            <a:endParaRPr lang="en-US" sz="1600" dirty="0"/>
          </a:p>
        </p:txBody>
      </p:sp>
      <p:sp>
        <p:nvSpPr>
          <p:cNvPr id="11" name="Shape 8"/>
          <p:cNvSpPr/>
          <p:nvPr/>
        </p:nvSpPr>
        <p:spPr>
          <a:xfrm>
            <a:off x="4379976" y="2240280"/>
            <a:ext cx="3593592" cy="3383280"/>
          </a:xfrm>
          <a:prstGeom prst="roundRect">
            <a:avLst>
              <a:gd name="adj" fmla="val 216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2" name="Shape 9"/>
          <p:cNvSpPr/>
          <p:nvPr/>
        </p:nvSpPr>
        <p:spPr>
          <a:xfrm>
            <a:off x="4636008" y="2496312"/>
            <a:ext cx="566928" cy="566928"/>
          </a:xfrm>
          <a:prstGeom prst="ellipse">
            <a:avLst/>
          </a:prstGeom>
          <a:solidFill>
            <a:srgbClr val="1C7293"/>
          </a:solidFill>
          <a:ln/>
        </p:spPr>
        <p:txBody>
          <a:bodyPr/>
          <a:lstStyle/>
          <a:p>
            <a:endParaRPr lang="nl-BE"/>
          </a:p>
        </p:txBody>
      </p:sp>
      <p:pic>
        <p:nvPicPr>
          <p:cNvPr id="13" name="Image 1" descr="preencoded.png"/>
          <p:cNvPicPr>
            <a:picLocks noChangeAspect="1"/>
          </p:cNvPicPr>
          <p:nvPr/>
        </p:nvPicPr>
        <p:blipFill>
          <a:blip r:embed="rId4"/>
          <a:stretch>
            <a:fillRect/>
          </a:stretch>
        </p:blipFill>
        <p:spPr>
          <a:xfrm>
            <a:off x="4777740" y="2638044"/>
            <a:ext cx="283464" cy="283464"/>
          </a:xfrm>
          <a:prstGeom prst="rect">
            <a:avLst/>
          </a:prstGeom>
        </p:spPr>
      </p:pic>
      <p:sp>
        <p:nvSpPr>
          <p:cNvPr id="14" name="Text 10"/>
          <p:cNvSpPr/>
          <p:nvPr/>
        </p:nvSpPr>
        <p:spPr>
          <a:xfrm>
            <a:off x="5340096" y="2478024"/>
            <a:ext cx="2450592" cy="603504"/>
          </a:xfrm>
          <a:prstGeom prst="rect">
            <a:avLst/>
          </a:prstGeom>
          <a:noFill/>
          <a:ln/>
        </p:spPr>
        <p:txBody>
          <a:bodyPr wrap="square" lIns="0" tIns="0" rIns="0" bIns="0" rtlCol="0" anchor="ctr"/>
          <a:lstStyle/>
          <a:p>
            <a:pPr marL="0" indent="0">
              <a:buNone/>
            </a:pPr>
            <a:r>
              <a:rPr lang="en-US" b="1" dirty="0">
                <a:solidFill>
                  <a:srgbClr val="21295C"/>
                </a:solidFill>
                <a:latin typeface="Cambria" pitchFamily="34" charset="0"/>
                <a:ea typeface="Cambria" pitchFamily="34" charset="-122"/>
                <a:cs typeface="Cambria" pitchFamily="34" charset="-120"/>
              </a:rPr>
              <a:t>Mandatory or default?</a:t>
            </a:r>
            <a:endParaRPr lang="en-US" dirty="0"/>
          </a:p>
        </p:txBody>
      </p:sp>
      <p:sp>
        <p:nvSpPr>
          <p:cNvPr id="15" name="Text 11"/>
          <p:cNvSpPr/>
          <p:nvPr/>
        </p:nvSpPr>
        <p:spPr>
          <a:xfrm>
            <a:off x="4672584" y="3172968"/>
            <a:ext cx="3044952" cy="228600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Art. 7(2) = 'mandatory’ obligation</a:t>
            </a:r>
          </a:p>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Art. 9(d) = derogation by mutual agreement</a:t>
            </a:r>
          </a:p>
          <a:p>
            <a:pPr marL="177800" indent="-177800">
              <a:spcAft>
                <a:spcPts val="500"/>
              </a:spcAft>
              <a:buSzPct val="100000"/>
              <a:buFontTx/>
              <a:buChar char="•"/>
            </a:pPr>
            <a:r>
              <a:rPr lang="en-US" sz="1600" dirty="0">
                <a:solidFill>
                  <a:srgbClr val="1A1F36"/>
                </a:solidFill>
                <a:latin typeface="Calibri" pitchFamily="34" charset="0"/>
                <a:ea typeface="Calibri" pitchFamily="34" charset="-122"/>
                <a:cs typeface="Calibri" pitchFamily="34" charset="-120"/>
              </a:rPr>
              <a:t>Impact Assessment = 'default' obligation</a:t>
            </a:r>
            <a:endParaRPr lang="en-US" sz="1600" dirty="0"/>
          </a:p>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Art. 10 = no non-individually-negotiated exclusion</a:t>
            </a:r>
          </a:p>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More restrictive than cash regime</a:t>
            </a:r>
          </a:p>
        </p:txBody>
      </p:sp>
      <p:sp>
        <p:nvSpPr>
          <p:cNvPr id="16" name="Shape 12"/>
          <p:cNvSpPr/>
          <p:nvPr/>
        </p:nvSpPr>
        <p:spPr>
          <a:xfrm>
            <a:off x="8119872" y="2240280"/>
            <a:ext cx="3593592" cy="3383280"/>
          </a:xfrm>
          <a:prstGeom prst="roundRect">
            <a:avLst>
              <a:gd name="adj" fmla="val 2162"/>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7" name="Shape 13"/>
          <p:cNvSpPr/>
          <p:nvPr/>
        </p:nvSpPr>
        <p:spPr>
          <a:xfrm>
            <a:off x="8375904" y="2496312"/>
            <a:ext cx="566928" cy="566928"/>
          </a:xfrm>
          <a:prstGeom prst="ellipse">
            <a:avLst/>
          </a:prstGeom>
          <a:solidFill>
            <a:srgbClr val="0E4D6B"/>
          </a:solidFill>
          <a:ln/>
        </p:spPr>
        <p:txBody>
          <a:bodyPr/>
          <a:lstStyle/>
          <a:p>
            <a:endParaRPr lang="nl-BE"/>
          </a:p>
        </p:txBody>
      </p:sp>
      <p:pic>
        <p:nvPicPr>
          <p:cNvPr id="18" name="Image 2" descr="preencoded.png"/>
          <p:cNvPicPr>
            <a:picLocks noChangeAspect="1"/>
          </p:cNvPicPr>
          <p:nvPr/>
        </p:nvPicPr>
        <p:blipFill>
          <a:blip r:embed="rId5"/>
          <a:stretch>
            <a:fillRect/>
          </a:stretch>
        </p:blipFill>
        <p:spPr>
          <a:xfrm>
            <a:off x="8517636" y="2638044"/>
            <a:ext cx="283464" cy="283464"/>
          </a:xfrm>
          <a:prstGeom prst="rect">
            <a:avLst/>
          </a:prstGeom>
        </p:spPr>
      </p:pic>
      <p:sp>
        <p:nvSpPr>
          <p:cNvPr id="19" name="Text 14"/>
          <p:cNvSpPr/>
          <p:nvPr/>
        </p:nvSpPr>
        <p:spPr>
          <a:xfrm>
            <a:off x="9079992" y="2478024"/>
            <a:ext cx="2450592" cy="603504"/>
          </a:xfrm>
          <a:prstGeom prst="rect">
            <a:avLst/>
          </a:prstGeom>
          <a:noFill/>
          <a:ln/>
        </p:spPr>
        <p:txBody>
          <a:bodyPr wrap="square" lIns="0" tIns="0" rIns="0" bIns="0" rtlCol="0" anchor="ctr"/>
          <a:lstStyle/>
          <a:p>
            <a:pPr marL="0" indent="0">
              <a:buNone/>
            </a:pPr>
            <a:r>
              <a:rPr lang="en-US" b="1" dirty="0">
                <a:solidFill>
                  <a:srgbClr val="21295C"/>
                </a:solidFill>
                <a:latin typeface="Cambria" pitchFamily="34" charset="0"/>
                <a:ea typeface="Cambria" pitchFamily="34" charset="-122"/>
                <a:cs typeface="Cambria" pitchFamily="34" charset="-120"/>
              </a:rPr>
              <a:t>Existing contracts</a:t>
            </a:r>
            <a:endParaRPr lang="en-US" dirty="0"/>
          </a:p>
        </p:txBody>
      </p:sp>
      <p:sp>
        <p:nvSpPr>
          <p:cNvPr id="20" name="Text 15"/>
          <p:cNvSpPr/>
          <p:nvPr/>
        </p:nvSpPr>
        <p:spPr>
          <a:xfrm>
            <a:off x="8412480" y="3172968"/>
            <a:ext cx="3044952" cy="228600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No transitional provisions</a:t>
            </a:r>
            <a:endParaRPr lang="en-US" sz="1600" dirty="0"/>
          </a:p>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Contracts with alternative means of payment: override, suspend or renegotiate?</a:t>
            </a:r>
            <a:endParaRPr lang="en-US" sz="1600" dirty="0"/>
          </a:p>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Contracts silent on means of payment: default applies?</a:t>
            </a:r>
            <a:endParaRPr lang="en-US" sz="1600" dirty="0"/>
          </a:p>
          <a:p>
            <a:pPr marL="177800" indent="-177800">
              <a:spcAft>
                <a:spcPts val="500"/>
              </a:spcAft>
              <a:buSzPct val="100000"/>
              <a:buChar char="•"/>
            </a:pPr>
            <a:r>
              <a:rPr lang="en-US" sz="1600" dirty="0">
                <a:solidFill>
                  <a:srgbClr val="1A1F36"/>
                </a:solidFill>
                <a:latin typeface="Calibri" pitchFamily="34" charset="0"/>
                <a:ea typeface="Calibri" pitchFamily="34" charset="-122"/>
                <a:cs typeface="Calibri" pitchFamily="34" charset="-120"/>
              </a:rPr>
              <a:t>Tension with legitimate expectations</a:t>
            </a:r>
            <a:endParaRPr lang="en-US" sz="1600" dirty="0"/>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065A82"/>
          </a:solidFill>
          <a:ln/>
          <a:effectLst>
            <a:outerShdw blurRad="101600" dist="38100" dir="5400000" algn="bl" rotWithShape="0">
              <a:srgbClr val="000000">
                <a:alpha val="14000"/>
              </a:srgbClr>
            </a:outerShdw>
          </a:effectLst>
        </p:spPr>
        <p:txBody>
          <a:bodyPr/>
          <a:lstStyle/>
          <a:p>
            <a:endParaRPr lang="nl-BE"/>
          </a:p>
        </p:txBody>
      </p:sp>
      <p:sp>
        <p:nvSpPr>
          <p:cNvPr id="3" name="Text 1"/>
          <p:cNvSpPr/>
          <p:nvPr/>
        </p:nvSpPr>
        <p:spPr>
          <a:xfrm>
            <a:off x="548640" y="502920"/>
            <a:ext cx="777240" cy="77724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6</a:t>
            </a:r>
            <a:endParaRPr lang="en-US" sz="3000" dirty="0"/>
          </a:p>
        </p:txBody>
      </p:sp>
      <p:sp>
        <p:nvSpPr>
          <p:cNvPr id="4" name="Text 2"/>
          <p:cNvSpPr/>
          <p:nvPr/>
        </p:nvSpPr>
        <p:spPr>
          <a:xfrm>
            <a:off x="1508760" y="457200"/>
            <a:ext cx="10058400" cy="868680"/>
          </a:xfrm>
          <a:prstGeom prst="rect">
            <a:avLst/>
          </a:prstGeom>
          <a:noFill/>
          <a:ln/>
        </p:spPr>
        <p:txBody>
          <a:bodyPr wrap="square" lIns="0" tIns="0" rIns="0" bIns="0" rtlCol="0" anchor="ctr"/>
          <a:lstStyle/>
          <a:p>
            <a:pPr marL="0" indent="0">
              <a:buNone/>
            </a:pPr>
            <a:r>
              <a:rPr lang="en-US" sz="3400" b="1" dirty="0">
                <a:solidFill>
                  <a:srgbClr val="21295C"/>
                </a:solidFill>
                <a:latin typeface="Cambria" pitchFamily="34" charset="0"/>
                <a:ea typeface="Cambria" pitchFamily="34" charset="-122"/>
                <a:cs typeface="Cambria" pitchFamily="34" charset="-120"/>
              </a:rPr>
              <a:t>Recommendations</a:t>
            </a:r>
            <a:endParaRPr lang="en-US" sz="3400" dirty="0"/>
          </a:p>
        </p:txBody>
      </p:sp>
      <p:sp>
        <p:nvSpPr>
          <p:cNvPr id="5" name="Text 3"/>
          <p:cNvSpPr/>
          <p:nvPr/>
        </p:nvSpPr>
        <p:spPr>
          <a:xfrm>
            <a:off x="1508760" y="1298448"/>
            <a:ext cx="10058400" cy="457200"/>
          </a:xfrm>
          <a:prstGeom prst="rect">
            <a:avLst/>
          </a:prstGeom>
          <a:noFill/>
          <a:ln/>
        </p:spPr>
        <p:txBody>
          <a:bodyPr wrap="square" lIns="0" tIns="0" rIns="0" bIns="0" rtlCol="0" anchor="ctr"/>
          <a:lstStyle/>
          <a:p>
            <a:pPr marL="0" indent="0">
              <a:buNone/>
            </a:pPr>
            <a:r>
              <a:rPr lang="en-US" sz="1500" i="1" dirty="0">
                <a:solidFill>
                  <a:srgbClr val="1C7293"/>
                </a:solidFill>
                <a:latin typeface="Calibri" pitchFamily="34" charset="0"/>
                <a:ea typeface="Calibri" pitchFamily="34" charset="-122"/>
                <a:cs typeface="Calibri" pitchFamily="34" charset="-120"/>
              </a:rPr>
              <a:t>Targeted solutions within the Commission's existing framework</a:t>
            </a:r>
            <a:endParaRPr lang="en-US" sz="1500" dirty="0"/>
          </a:p>
        </p:txBody>
      </p:sp>
      <p:sp>
        <p:nvSpPr>
          <p:cNvPr id="6" name="Shape 4"/>
          <p:cNvSpPr/>
          <p:nvPr/>
        </p:nvSpPr>
        <p:spPr>
          <a:xfrm>
            <a:off x="640080" y="2286000"/>
            <a:ext cx="10881360" cy="1097280"/>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7" name="Shape 5"/>
          <p:cNvSpPr/>
          <p:nvPr/>
        </p:nvSpPr>
        <p:spPr>
          <a:xfrm>
            <a:off x="914400" y="2560320"/>
            <a:ext cx="548640" cy="548640"/>
          </a:xfrm>
          <a:prstGeom prst="ellipse">
            <a:avLst/>
          </a:prstGeom>
          <a:solidFill>
            <a:srgbClr val="065A82"/>
          </a:solidFill>
          <a:ln/>
        </p:spPr>
        <p:txBody>
          <a:bodyPr/>
          <a:lstStyle/>
          <a:p>
            <a:endParaRPr lang="nl-BE"/>
          </a:p>
        </p:txBody>
      </p:sp>
      <p:pic>
        <p:nvPicPr>
          <p:cNvPr id="8" name="Image 0" descr="preencoded.png"/>
          <p:cNvPicPr>
            <a:picLocks noChangeAspect="1"/>
          </p:cNvPicPr>
          <p:nvPr/>
        </p:nvPicPr>
        <p:blipFill>
          <a:blip r:embed="rId3"/>
          <a:stretch>
            <a:fillRect/>
          </a:stretch>
        </p:blipFill>
        <p:spPr>
          <a:xfrm>
            <a:off x="1051560" y="2697480"/>
            <a:ext cx="274320" cy="274320"/>
          </a:xfrm>
          <a:prstGeom prst="rect">
            <a:avLst/>
          </a:prstGeom>
        </p:spPr>
      </p:pic>
      <p:sp>
        <p:nvSpPr>
          <p:cNvPr id="9" name="Text 6"/>
          <p:cNvSpPr/>
          <p:nvPr/>
        </p:nvSpPr>
        <p:spPr>
          <a:xfrm>
            <a:off x="1691640" y="2432304"/>
            <a:ext cx="9509760" cy="365760"/>
          </a:xfrm>
          <a:prstGeom prst="rect">
            <a:avLst/>
          </a:prstGeom>
          <a:noFill/>
          <a:ln/>
        </p:spPr>
        <p:txBody>
          <a:bodyPr wrap="square" lIns="0" tIns="0" rIns="0" bIns="0" rtlCol="0" anchor="ctr"/>
          <a:lstStyle/>
          <a:p>
            <a:pPr marL="0" indent="0">
              <a:buNone/>
            </a:pPr>
            <a:r>
              <a:rPr lang="en-US" b="1" dirty="0">
                <a:solidFill>
                  <a:srgbClr val="21295C"/>
                </a:solidFill>
                <a:latin typeface="Cambria" pitchFamily="34" charset="0"/>
                <a:ea typeface="Cambria" pitchFamily="34" charset="-122"/>
                <a:cs typeface="Cambria" pitchFamily="34" charset="-120"/>
              </a:rPr>
              <a:t>1 · Clarify the default rule</a:t>
            </a:r>
            <a:endParaRPr lang="en-US" dirty="0"/>
          </a:p>
        </p:txBody>
      </p:sp>
      <p:sp>
        <p:nvSpPr>
          <p:cNvPr id="10" name="Text 7"/>
          <p:cNvSpPr/>
          <p:nvPr/>
        </p:nvSpPr>
        <p:spPr>
          <a:xfrm>
            <a:off x="1691640" y="2788920"/>
            <a:ext cx="9509760" cy="54864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Resolve in favour of a default rule, in line with the Impact Assessment and the cash regime. Remove the Art. 10 individual-negotiation requirement, which has no cash equivalent and turns Art. 9(d) into a near-mandatory norm.</a:t>
            </a:r>
            <a:endParaRPr lang="en-US" sz="1600" dirty="0"/>
          </a:p>
        </p:txBody>
      </p:sp>
      <p:sp>
        <p:nvSpPr>
          <p:cNvPr id="11" name="Shape 8"/>
          <p:cNvSpPr/>
          <p:nvPr/>
        </p:nvSpPr>
        <p:spPr>
          <a:xfrm>
            <a:off x="640080" y="3529584"/>
            <a:ext cx="10881360" cy="1097280"/>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2" name="Shape 9"/>
          <p:cNvSpPr/>
          <p:nvPr/>
        </p:nvSpPr>
        <p:spPr>
          <a:xfrm>
            <a:off x="914400" y="3803904"/>
            <a:ext cx="548640" cy="548640"/>
          </a:xfrm>
          <a:prstGeom prst="ellipse">
            <a:avLst/>
          </a:prstGeom>
          <a:solidFill>
            <a:srgbClr val="1C7293"/>
          </a:solidFill>
          <a:ln/>
        </p:spPr>
        <p:txBody>
          <a:bodyPr/>
          <a:lstStyle/>
          <a:p>
            <a:endParaRPr lang="nl-BE"/>
          </a:p>
        </p:txBody>
      </p:sp>
      <p:pic>
        <p:nvPicPr>
          <p:cNvPr id="13" name="Image 1" descr="preencoded.png"/>
          <p:cNvPicPr>
            <a:picLocks noChangeAspect="1"/>
          </p:cNvPicPr>
          <p:nvPr/>
        </p:nvPicPr>
        <p:blipFill>
          <a:blip r:embed="rId4"/>
          <a:stretch>
            <a:fillRect/>
          </a:stretch>
        </p:blipFill>
        <p:spPr>
          <a:xfrm>
            <a:off x="1051560" y="3941064"/>
            <a:ext cx="274320" cy="274320"/>
          </a:xfrm>
          <a:prstGeom prst="rect">
            <a:avLst/>
          </a:prstGeom>
        </p:spPr>
      </p:pic>
      <p:sp>
        <p:nvSpPr>
          <p:cNvPr id="14" name="Text 10"/>
          <p:cNvSpPr/>
          <p:nvPr/>
        </p:nvSpPr>
        <p:spPr>
          <a:xfrm>
            <a:off x="1691640" y="3675888"/>
            <a:ext cx="9509760" cy="365760"/>
          </a:xfrm>
          <a:prstGeom prst="rect">
            <a:avLst/>
          </a:prstGeom>
          <a:noFill/>
          <a:ln/>
        </p:spPr>
        <p:txBody>
          <a:bodyPr wrap="square" lIns="0" tIns="0" rIns="0" bIns="0" rtlCol="0" anchor="ctr"/>
          <a:lstStyle/>
          <a:p>
            <a:pPr marL="0" indent="0">
              <a:buNone/>
            </a:pPr>
            <a:r>
              <a:rPr lang="en-US" b="1" dirty="0">
                <a:solidFill>
                  <a:srgbClr val="21295C"/>
                </a:solidFill>
                <a:latin typeface="Cambria" pitchFamily="34" charset="0"/>
                <a:ea typeface="Cambria" pitchFamily="34" charset="-122"/>
                <a:cs typeface="Cambria" pitchFamily="34" charset="-120"/>
              </a:rPr>
              <a:t>2 · Protect existing contracts</a:t>
            </a:r>
            <a:endParaRPr lang="en-US" dirty="0"/>
          </a:p>
        </p:txBody>
      </p:sp>
      <p:sp>
        <p:nvSpPr>
          <p:cNvPr id="15" name="Text 11"/>
          <p:cNvSpPr/>
          <p:nvPr/>
        </p:nvSpPr>
        <p:spPr>
          <a:xfrm>
            <a:off x="1691640" y="4032504"/>
            <a:ext cx="9509760" cy="54864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Apply the obligation only to contracts concluded after entry into force. If immediate application is preferred, pair it with a grandfathering clause exempting existing contracts for a defined adaptation period.</a:t>
            </a:r>
            <a:endParaRPr lang="en-US" sz="1600" dirty="0"/>
          </a:p>
        </p:txBody>
      </p:sp>
      <p:sp>
        <p:nvSpPr>
          <p:cNvPr id="16" name="Shape 12"/>
          <p:cNvSpPr/>
          <p:nvPr/>
        </p:nvSpPr>
        <p:spPr>
          <a:xfrm>
            <a:off x="640080" y="4773168"/>
            <a:ext cx="10881360" cy="1097280"/>
          </a:xfrm>
          <a:prstGeom prst="roundRect">
            <a:avLst>
              <a:gd name="adj" fmla="val 5000"/>
            </a:avLst>
          </a:prstGeom>
          <a:solidFill>
            <a:srgbClr val="FFFFFF"/>
          </a:solidFill>
          <a:ln/>
          <a:effectLst>
            <a:outerShdw blurRad="101600" dist="38100" dir="5400000" algn="bl" rotWithShape="0">
              <a:srgbClr val="000000">
                <a:alpha val="14000"/>
              </a:srgbClr>
            </a:outerShdw>
          </a:effectLst>
        </p:spPr>
        <p:txBody>
          <a:bodyPr/>
          <a:lstStyle/>
          <a:p>
            <a:endParaRPr lang="nl-BE"/>
          </a:p>
        </p:txBody>
      </p:sp>
      <p:sp>
        <p:nvSpPr>
          <p:cNvPr id="17" name="Shape 13"/>
          <p:cNvSpPr/>
          <p:nvPr/>
        </p:nvSpPr>
        <p:spPr>
          <a:xfrm>
            <a:off x="914400" y="5047488"/>
            <a:ext cx="548640" cy="548640"/>
          </a:xfrm>
          <a:prstGeom prst="ellipse">
            <a:avLst/>
          </a:prstGeom>
          <a:solidFill>
            <a:srgbClr val="0E4D6B"/>
          </a:solidFill>
          <a:ln/>
        </p:spPr>
        <p:txBody>
          <a:bodyPr/>
          <a:lstStyle/>
          <a:p>
            <a:endParaRPr lang="nl-BE"/>
          </a:p>
        </p:txBody>
      </p:sp>
      <p:pic>
        <p:nvPicPr>
          <p:cNvPr id="18" name="Image 2" descr="preencoded.png"/>
          <p:cNvPicPr>
            <a:picLocks noChangeAspect="1"/>
          </p:cNvPicPr>
          <p:nvPr/>
        </p:nvPicPr>
        <p:blipFill>
          <a:blip r:embed="rId5"/>
          <a:stretch>
            <a:fillRect/>
          </a:stretch>
        </p:blipFill>
        <p:spPr>
          <a:xfrm>
            <a:off x="1051560" y="5184648"/>
            <a:ext cx="274320" cy="274320"/>
          </a:xfrm>
          <a:prstGeom prst="rect">
            <a:avLst/>
          </a:prstGeom>
        </p:spPr>
      </p:pic>
      <p:sp>
        <p:nvSpPr>
          <p:cNvPr id="19" name="Text 14"/>
          <p:cNvSpPr/>
          <p:nvPr/>
        </p:nvSpPr>
        <p:spPr>
          <a:xfrm>
            <a:off x="1691640" y="4919472"/>
            <a:ext cx="9509760" cy="365760"/>
          </a:xfrm>
          <a:prstGeom prst="rect">
            <a:avLst/>
          </a:prstGeom>
          <a:noFill/>
          <a:ln/>
        </p:spPr>
        <p:txBody>
          <a:bodyPr wrap="square" lIns="0" tIns="0" rIns="0" bIns="0" rtlCol="0" anchor="ctr"/>
          <a:lstStyle/>
          <a:p>
            <a:pPr marL="0" indent="0">
              <a:buNone/>
            </a:pPr>
            <a:r>
              <a:rPr lang="en-US" b="1" dirty="0">
                <a:solidFill>
                  <a:srgbClr val="21295C"/>
                </a:solidFill>
                <a:latin typeface="Cambria" pitchFamily="34" charset="0"/>
                <a:ea typeface="Cambria" pitchFamily="34" charset="-122"/>
                <a:cs typeface="Cambria" pitchFamily="34" charset="-120"/>
              </a:rPr>
              <a:t>3 · Solve the proportionality gap</a:t>
            </a:r>
            <a:endParaRPr lang="en-US" dirty="0"/>
          </a:p>
        </p:txBody>
      </p:sp>
      <p:sp>
        <p:nvSpPr>
          <p:cNvPr id="20" name="Text 15"/>
          <p:cNvSpPr/>
          <p:nvPr/>
        </p:nvSpPr>
        <p:spPr>
          <a:xfrm>
            <a:off x="1691640" y="5276088"/>
            <a:ext cx="9509760" cy="54864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Graduated implementation: large merchants and online first, smaller merchants and in-person later. </a:t>
            </a:r>
          </a:p>
          <a:p>
            <a:pPr marL="0" indent="0">
              <a:buNone/>
            </a:pPr>
            <a:r>
              <a:rPr lang="en-US" sz="1600" dirty="0">
                <a:solidFill>
                  <a:srgbClr val="1A1F36"/>
                </a:solidFill>
                <a:latin typeface="Calibri" pitchFamily="34" charset="0"/>
                <a:ea typeface="Calibri" pitchFamily="34" charset="-122"/>
                <a:cs typeface="Calibri" pitchFamily="34" charset="-120"/>
              </a:rPr>
              <a:t>Targeted relief: financial support or broader exceptions where new infrastructure is required.</a:t>
            </a:r>
            <a:endParaRPr lang="en-US" sz="1600" dirty="0"/>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21295C"/>
        </a:solidFill>
        <a:effectLst/>
      </p:bgPr>
    </p:bg>
    <p:spTree>
      <p:nvGrpSpPr>
        <p:cNvPr id="1" name=""/>
        <p:cNvGrpSpPr/>
        <p:nvPr/>
      </p:nvGrpSpPr>
      <p:grpSpPr>
        <a:xfrm>
          <a:off x="0" y="0"/>
          <a:ext cx="0" cy="0"/>
          <a:chOff x="0" y="0"/>
          <a:chExt cx="0" cy="0"/>
        </a:xfrm>
      </p:grpSpPr>
      <p:sp>
        <p:nvSpPr>
          <p:cNvPr id="2" name="Shape 0"/>
          <p:cNvSpPr/>
          <p:nvPr/>
        </p:nvSpPr>
        <p:spPr>
          <a:xfrm>
            <a:off x="-1684020" y="4414520"/>
            <a:ext cx="4572000" cy="4572000"/>
          </a:xfrm>
          <a:prstGeom prst="ellipse">
            <a:avLst/>
          </a:prstGeom>
          <a:solidFill>
            <a:srgbClr val="065A82">
              <a:alpha val="45000"/>
            </a:srgbClr>
          </a:solidFill>
          <a:ln/>
        </p:spPr>
        <p:txBody>
          <a:bodyPr/>
          <a:lstStyle/>
          <a:p>
            <a:endParaRPr lang="nl-BE"/>
          </a:p>
        </p:txBody>
      </p:sp>
      <p:sp>
        <p:nvSpPr>
          <p:cNvPr id="3" name="Shape 1"/>
          <p:cNvSpPr/>
          <p:nvPr/>
        </p:nvSpPr>
        <p:spPr>
          <a:xfrm>
            <a:off x="10058400" y="-1463040"/>
            <a:ext cx="3840480" cy="3840480"/>
          </a:xfrm>
          <a:prstGeom prst="ellipse">
            <a:avLst/>
          </a:prstGeom>
          <a:solidFill>
            <a:srgbClr val="1C7293">
              <a:alpha val="42000"/>
            </a:srgbClr>
          </a:solidFill>
          <a:ln/>
        </p:spPr>
        <p:txBody>
          <a:bodyPr/>
          <a:lstStyle/>
          <a:p>
            <a:endParaRPr lang="nl-BE"/>
          </a:p>
        </p:txBody>
      </p:sp>
      <p:sp>
        <p:nvSpPr>
          <p:cNvPr id="4" name="Shape 2"/>
          <p:cNvSpPr/>
          <p:nvPr/>
        </p:nvSpPr>
        <p:spPr>
          <a:xfrm>
            <a:off x="822960" y="640080"/>
            <a:ext cx="914400" cy="914400"/>
          </a:xfrm>
          <a:prstGeom prst="ellipse">
            <a:avLst/>
          </a:prstGeom>
          <a:solidFill>
            <a:srgbClr val="1C7293"/>
          </a:solidFill>
          <a:ln/>
          <a:effectLst>
            <a:outerShdw blurRad="101600" dist="38100" dir="5400000" algn="bl" rotWithShape="0">
              <a:srgbClr val="000000">
                <a:alpha val="14000"/>
              </a:srgbClr>
            </a:outerShdw>
          </a:effectLst>
        </p:spPr>
        <p:txBody>
          <a:bodyPr/>
          <a:lstStyle/>
          <a:p>
            <a:endParaRPr lang="nl-BE"/>
          </a:p>
        </p:txBody>
      </p:sp>
      <p:pic>
        <p:nvPicPr>
          <p:cNvPr id="5" name="Image 0" descr="preencoded.png"/>
          <p:cNvPicPr>
            <a:picLocks noChangeAspect="1"/>
          </p:cNvPicPr>
          <p:nvPr/>
        </p:nvPicPr>
        <p:blipFill>
          <a:blip r:embed="rId3"/>
          <a:stretch>
            <a:fillRect/>
          </a:stretch>
        </p:blipFill>
        <p:spPr>
          <a:xfrm>
            <a:off x="1078992" y="896112"/>
            <a:ext cx="402336" cy="402336"/>
          </a:xfrm>
          <a:prstGeom prst="rect">
            <a:avLst/>
          </a:prstGeom>
        </p:spPr>
      </p:pic>
      <p:sp>
        <p:nvSpPr>
          <p:cNvPr id="6" name="Text 3"/>
          <p:cNvSpPr/>
          <p:nvPr/>
        </p:nvSpPr>
        <p:spPr>
          <a:xfrm>
            <a:off x="1920240" y="658368"/>
            <a:ext cx="8229600" cy="91440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Conclusion</a:t>
            </a:r>
            <a:endParaRPr lang="en-US" sz="3600" dirty="0"/>
          </a:p>
        </p:txBody>
      </p:sp>
      <p:sp>
        <p:nvSpPr>
          <p:cNvPr id="7" name="Text 4"/>
          <p:cNvSpPr/>
          <p:nvPr/>
        </p:nvSpPr>
        <p:spPr>
          <a:xfrm>
            <a:off x="868680" y="1828800"/>
            <a:ext cx="10424160" cy="457200"/>
          </a:xfrm>
          <a:prstGeom prst="rect">
            <a:avLst/>
          </a:prstGeom>
          <a:noFill/>
          <a:ln/>
        </p:spPr>
        <p:txBody>
          <a:bodyPr wrap="square" lIns="0" tIns="0" rIns="0" bIns="0" rtlCol="0" anchor="ctr"/>
          <a:lstStyle/>
          <a:p>
            <a:pPr marL="0" indent="0">
              <a:buNone/>
            </a:pPr>
            <a:r>
              <a:rPr lang="en-US" sz="1700" i="1" dirty="0">
                <a:solidFill>
                  <a:srgbClr val="CADCFC"/>
                </a:solidFill>
                <a:latin typeface="Calibri" pitchFamily="34" charset="0"/>
                <a:ea typeface="Calibri" pitchFamily="34" charset="-122"/>
                <a:cs typeface="Calibri" pitchFamily="34" charset="-120"/>
              </a:rPr>
              <a:t>Solid legal foundations, legitimate aims and established case</a:t>
            </a:r>
            <a:endParaRPr lang="en-US" sz="1700" dirty="0"/>
          </a:p>
        </p:txBody>
      </p:sp>
      <p:sp>
        <p:nvSpPr>
          <p:cNvPr id="8" name="Text 5"/>
          <p:cNvSpPr/>
          <p:nvPr/>
        </p:nvSpPr>
        <p:spPr>
          <a:xfrm>
            <a:off x="914400" y="2463800"/>
            <a:ext cx="10332720" cy="2743200"/>
          </a:xfrm>
          <a:prstGeom prst="rect">
            <a:avLst/>
          </a:prstGeom>
          <a:noFill/>
          <a:ln/>
        </p:spPr>
        <p:txBody>
          <a:bodyPr wrap="square" lIns="0" tIns="0" rIns="0" bIns="0" rtlCol="0" anchor="t"/>
          <a:lstStyle/>
          <a:p>
            <a:pPr marL="228600" indent="-228600">
              <a:spcAft>
                <a:spcPts val="1200"/>
              </a:spcAft>
              <a:buSzPct val="100000"/>
              <a:buChar char="•"/>
            </a:pPr>
            <a:endParaRPr lang="en-US" dirty="0">
              <a:solidFill>
                <a:srgbClr val="FFFFFF"/>
              </a:solidFill>
              <a:latin typeface="Calibri" pitchFamily="34" charset="0"/>
              <a:ea typeface="Calibri" pitchFamily="34" charset="-122"/>
              <a:cs typeface="Calibri" pitchFamily="34" charset="-120"/>
            </a:endParaRPr>
          </a:p>
          <a:p>
            <a:pPr>
              <a:spcAft>
                <a:spcPts val="1200"/>
              </a:spcAft>
              <a:buSzPct val="100000"/>
            </a:pPr>
            <a:r>
              <a:rPr lang="en-US" b="1" dirty="0">
                <a:solidFill>
                  <a:srgbClr val="FFFFFF"/>
                </a:solidFill>
                <a:latin typeface="Cambria" panose="02040503050406030204" pitchFamily="18" charset="0"/>
                <a:ea typeface="Cambria" panose="02040503050406030204" pitchFamily="18" charset="0"/>
                <a:cs typeface="Calibri" pitchFamily="34" charset="-120"/>
              </a:rPr>
              <a:t>Three weaknesses</a:t>
            </a:r>
            <a:r>
              <a:rPr lang="en-US" dirty="0">
                <a:solidFill>
                  <a:srgbClr val="FFFFFF"/>
                </a:solidFill>
                <a:latin typeface="Calibri" pitchFamily="34" charset="0"/>
                <a:ea typeface="Calibri" pitchFamily="34" charset="-122"/>
                <a:cs typeface="Calibri" pitchFamily="34" charset="-120"/>
              </a:rPr>
              <a:t>: </a:t>
            </a:r>
          </a:p>
          <a:p>
            <a:pPr marL="685800" lvl="1" indent="-228600">
              <a:spcAft>
                <a:spcPts val="1200"/>
              </a:spcAft>
              <a:buSzPct val="100000"/>
              <a:buChar char="•"/>
            </a:pPr>
            <a:r>
              <a:rPr lang="en-US" dirty="0">
                <a:solidFill>
                  <a:srgbClr val="FFFFFF"/>
                </a:solidFill>
                <a:latin typeface="Calibri" pitchFamily="34" charset="0"/>
                <a:ea typeface="Calibri" pitchFamily="34" charset="-122"/>
                <a:cs typeface="Calibri" pitchFamily="34" charset="-120"/>
              </a:rPr>
              <a:t>mandatory vs default · existing contracts · uneven infrastructure burden</a:t>
            </a:r>
            <a:endParaRPr lang="en-US" dirty="0"/>
          </a:p>
          <a:p>
            <a:pPr>
              <a:spcAft>
                <a:spcPts val="1200"/>
              </a:spcAft>
              <a:buSzPct val="100000"/>
            </a:pPr>
            <a:r>
              <a:rPr lang="en-US" b="1" dirty="0">
                <a:solidFill>
                  <a:srgbClr val="FFFFFF"/>
                </a:solidFill>
                <a:latin typeface="Cambria" panose="02040503050406030204" pitchFamily="18" charset="0"/>
                <a:ea typeface="Cambria" panose="02040503050406030204" pitchFamily="18" charset="0"/>
                <a:cs typeface="Calibri" pitchFamily="34" charset="-120"/>
              </a:rPr>
              <a:t>Three recommendations</a:t>
            </a:r>
            <a:r>
              <a:rPr lang="en-US" dirty="0">
                <a:solidFill>
                  <a:srgbClr val="FFFFFF"/>
                </a:solidFill>
                <a:latin typeface="Calibri" pitchFamily="34" charset="0"/>
                <a:ea typeface="Calibri" pitchFamily="34" charset="-122"/>
                <a:cs typeface="Calibri" pitchFamily="34" charset="-120"/>
              </a:rPr>
              <a:t>: </a:t>
            </a:r>
          </a:p>
          <a:p>
            <a:pPr marL="685800" lvl="1" indent="-228600">
              <a:spcAft>
                <a:spcPts val="1200"/>
              </a:spcAft>
              <a:buSzPct val="100000"/>
              <a:buChar char="•"/>
            </a:pPr>
            <a:r>
              <a:rPr lang="en-US" dirty="0">
                <a:solidFill>
                  <a:srgbClr val="FFFFFF"/>
                </a:solidFill>
                <a:latin typeface="Calibri" pitchFamily="34" charset="0"/>
                <a:ea typeface="Calibri" pitchFamily="34" charset="-122"/>
                <a:cs typeface="Calibri" pitchFamily="34" charset="-120"/>
              </a:rPr>
              <a:t>clarify the default rule · protect existing contracts · graduated implementation and financial support</a:t>
            </a:r>
          </a:p>
          <a:p>
            <a:pPr marL="228600" indent="-228600">
              <a:spcAft>
                <a:spcPts val="1200"/>
              </a:spcAft>
              <a:buSzPct val="100000"/>
              <a:buChar char="•"/>
            </a:pPr>
            <a:endParaRPr lang="en-US" sz="1600" dirty="0"/>
          </a:p>
          <a:p>
            <a:pPr marL="228600" indent="-228600">
              <a:spcAft>
                <a:spcPts val="1200"/>
              </a:spcAft>
              <a:buSzPct val="100000"/>
              <a:buChar char="•"/>
            </a:pPr>
            <a:endParaRPr lang="en-US" sz="1600" i="1" dirty="0"/>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1295C"/>
        </a:solidFill>
        <a:effectLst/>
      </p:bgPr>
    </p:bg>
    <p:spTree>
      <p:nvGrpSpPr>
        <p:cNvPr id="1" name="">
          <a:extLst>
            <a:ext uri="{FF2B5EF4-FFF2-40B4-BE49-F238E27FC236}">
              <a16:creationId xmlns:a16="http://schemas.microsoft.com/office/drawing/2014/main" id="{A6C923D8-AAD1-3A45-CFA4-42541286D10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2DB3808-3C12-8A32-364B-AB6E550081DC}"/>
              </a:ext>
            </a:extLst>
          </p:cNvPr>
          <p:cNvSpPr/>
          <p:nvPr/>
        </p:nvSpPr>
        <p:spPr>
          <a:xfrm>
            <a:off x="-1674948" y="4415247"/>
            <a:ext cx="4572000" cy="4572000"/>
          </a:xfrm>
          <a:prstGeom prst="ellipse">
            <a:avLst/>
          </a:prstGeom>
          <a:solidFill>
            <a:srgbClr val="065A82">
              <a:alpha val="45000"/>
            </a:srgbClr>
          </a:solidFill>
          <a:ln/>
        </p:spPr>
        <p:txBody>
          <a:bodyPr/>
          <a:lstStyle/>
          <a:p>
            <a:endParaRPr lang="nl-BE"/>
          </a:p>
        </p:txBody>
      </p:sp>
      <p:sp>
        <p:nvSpPr>
          <p:cNvPr id="3" name="Shape 1">
            <a:extLst>
              <a:ext uri="{FF2B5EF4-FFF2-40B4-BE49-F238E27FC236}">
                <a16:creationId xmlns:a16="http://schemas.microsoft.com/office/drawing/2014/main" id="{819CFA95-B77A-2DE4-2622-F4B5459ED318}"/>
              </a:ext>
            </a:extLst>
          </p:cNvPr>
          <p:cNvSpPr/>
          <p:nvPr/>
        </p:nvSpPr>
        <p:spPr>
          <a:xfrm>
            <a:off x="10058400" y="-1463040"/>
            <a:ext cx="3840480" cy="3840480"/>
          </a:xfrm>
          <a:prstGeom prst="ellipse">
            <a:avLst/>
          </a:prstGeom>
          <a:solidFill>
            <a:srgbClr val="1C7293">
              <a:alpha val="42000"/>
            </a:srgbClr>
          </a:solidFill>
          <a:ln/>
        </p:spPr>
        <p:txBody>
          <a:bodyPr/>
          <a:lstStyle/>
          <a:p>
            <a:endParaRPr lang="nl-BE"/>
          </a:p>
        </p:txBody>
      </p:sp>
      <p:sp>
        <p:nvSpPr>
          <p:cNvPr id="6" name="Text 3">
            <a:extLst>
              <a:ext uri="{FF2B5EF4-FFF2-40B4-BE49-F238E27FC236}">
                <a16:creationId xmlns:a16="http://schemas.microsoft.com/office/drawing/2014/main" id="{D9ADEED8-B94B-AB2F-1C9A-C90524B77D9B}"/>
              </a:ext>
            </a:extLst>
          </p:cNvPr>
          <p:cNvSpPr/>
          <p:nvPr/>
        </p:nvSpPr>
        <p:spPr>
          <a:xfrm>
            <a:off x="1920240" y="658368"/>
            <a:ext cx="8229600" cy="914400"/>
          </a:xfrm>
          <a:prstGeom prst="rect">
            <a:avLst/>
          </a:prstGeom>
          <a:noFill/>
          <a:ln/>
        </p:spPr>
        <p:txBody>
          <a:bodyPr wrap="square" lIns="0" tIns="0" rIns="0" bIns="0" rtlCol="0" anchor="ctr"/>
          <a:lstStyle/>
          <a:p>
            <a:pPr marL="0" indent="0">
              <a:buNone/>
            </a:pPr>
            <a:endParaRPr lang="en-US" sz="3600" dirty="0"/>
          </a:p>
        </p:txBody>
      </p:sp>
      <p:sp>
        <p:nvSpPr>
          <p:cNvPr id="7" name="Text 4">
            <a:extLst>
              <a:ext uri="{FF2B5EF4-FFF2-40B4-BE49-F238E27FC236}">
                <a16:creationId xmlns:a16="http://schemas.microsoft.com/office/drawing/2014/main" id="{956FC461-00A3-0748-F881-8F1D70E7B7AA}"/>
              </a:ext>
            </a:extLst>
          </p:cNvPr>
          <p:cNvSpPr/>
          <p:nvPr/>
        </p:nvSpPr>
        <p:spPr>
          <a:xfrm>
            <a:off x="868680" y="1828800"/>
            <a:ext cx="10424160" cy="457200"/>
          </a:xfrm>
          <a:prstGeom prst="rect">
            <a:avLst/>
          </a:prstGeom>
          <a:noFill/>
          <a:ln/>
        </p:spPr>
        <p:txBody>
          <a:bodyPr wrap="square" lIns="0" tIns="0" rIns="0" bIns="0" rtlCol="0" anchor="ctr"/>
          <a:lstStyle/>
          <a:p>
            <a:pPr marL="0" indent="0">
              <a:buNone/>
            </a:pPr>
            <a:endParaRPr lang="en-US" sz="1700" dirty="0"/>
          </a:p>
        </p:txBody>
      </p:sp>
      <p:sp>
        <p:nvSpPr>
          <p:cNvPr id="8" name="Text 5">
            <a:extLst>
              <a:ext uri="{FF2B5EF4-FFF2-40B4-BE49-F238E27FC236}">
                <a16:creationId xmlns:a16="http://schemas.microsoft.com/office/drawing/2014/main" id="{B931B191-587F-D8D8-F6B9-9F68CCB85012}"/>
              </a:ext>
            </a:extLst>
          </p:cNvPr>
          <p:cNvSpPr/>
          <p:nvPr/>
        </p:nvSpPr>
        <p:spPr>
          <a:xfrm>
            <a:off x="914400" y="2463800"/>
            <a:ext cx="10332720" cy="2743200"/>
          </a:xfrm>
          <a:prstGeom prst="rect">
            <a:avLst/>
          </a:prstGeom>
          <a:noFill/>
          <a:ln/>
        </p:spPr>
        <p:txBody>
          <a:bodyPr wrap="square" lIns="0" tIns="0" rIns="0" bIns="0" rtlCol="0" anchor="t"/>
          <a:lstStyle/>
          <a:p>
            <a:pPr marL="228600" indent="-228600">
              <a:spcAft>
                <a:spcPts val="1200"/>
              </a:spcAft>
              <a:buSzPct val="100000"/>
              <a:buChar char="•"/>
            </a:pPr>
            <a:endParaRPr lang="en-US" sz="1600" dirty="0"/>
          </a:p>
          <a:p>
            <a:pPr marL="228600" indent="-228600">
              <a:spcAft>
                <a:spcPts val="1200"/>
              </a:spcAft>
              <a:buSzPct val="100000"/>
              <a:buChar char="•"/>
            </a:pPr>
            <a:endParaRPr lang="en-US" sz="1600" dirty="0"/>
          </a:p>
          <a:p>
            <a:pPr algn="ctr">
              <a:spcAft>
                <a:spcPts val="1200"/>
              </a:spcAft>
              <a:buSzPct val="100000"/>
            </a:pPr>
            <a:r>
              <a:rPr lang="en-US" sz="2000" b="1" i="1" dirty="0">
                <a:solidFill>
                  <a:srgbClr val="CADCFC"/>
                </a:solidFill>
                <a:latin typeface="Calibri" pitchFamily="34" charset="0"/>
                <a:ea typeface="Calibri" pitchFamily="34" charset="-122"/>
                <a:cs typeface="Calibri" pitchFamily="34" charset="-120"/>
              </a:rPr>
              <a:t>Legal tender is a legislative privilege — it deserves legislation equal to its ambition</a:t>
            </a:r>
            <a:endParaRPr lang="en-US" sz="2000" i="1" dirty="0"/>
          </a:p>
        </p:txBody>
      </p:sp>
      <p:sp>
        <p:nvSpPr>
          <p:cNvPr id="9" name="Text 6">
            <a:extLst>
              <a:ext uri="{FF2B5EF4-FFF2-40B4-BE49-F238E27FC236}">
                <a16:creationId xmlns:a16="http://schemas.microsoft.com/office/drawing/2014/main" id="{EEADF14E-0AD1-32DC-0018-47B50D963791}"/>
              </a:ext>
            </a:extLst>
          </p:cNvPr>
          <p:cNvSpPr/>
          <p:nvPr/>
        </p:nvSpPr>
        <p:spPr>
          <a:xfrm>
            <a:off x="914400" y="5806440"/>
            <a:ext cx="1033272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Thank you – I look forward to your questions.</a:t>
            </a:r>
            <a:endParaRPr lang="en-US" sz="1600" dirty="0"/>
          </a:p>
        </p:txBody>
      </p:sp>
    </p:spTree>
    <p:extLst>
      <p:ext uri="{BB962C8B-B14F-4D97-AF65-F5344CB8AC3E}">
        <p14:creationId xmlns:p14="http://schemas.microsoft.com/office/powerpoint/2010/main" val="2572982504"/>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3126</Words>
  <Application>Microsoft Macintosh PowerPoint</Application>
  <PresentationFormat>Widescreen</PresentationFormat>
  <Paragraphs>142</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Legal Tender Status of the Digital Euro</dc:title>
  <dc:subject>PptxGenJS Presentation</dc:subject>
  <dc:creator>Anouchka De Jaegere</dc:creator>
  <cp:lastModifiedBy>MEISEL Pamela</cp:lastModifiedBy>
  <cp:revision>2</cp:revision>
  <dcterms:created xsi:type="dcterms:W3CDTF">2026-06-15T10:02:42Z</dcterms:created>
  <dcterms:modified xsi:type="dcterms:W3CDTF">2026-09-15T11:23:49Z</dcterms:modified>
</cp:coreProperties>
</file>