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0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141732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LL.M. PAPER DEFENCE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92024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7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NOT ALL NO-POACH</a:t>
            </a:r>
            <a:endParaRPr lang="en-US" sz="37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7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AGREEMENTS ARE ALIKE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685800" y="38862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i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Rethinking the by-object approach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85800" y="516636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00" b="1" kern="0" spc="1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Emma Verreydt</a:t>
            </a:r>
            <a:endParaRPr lang="en-US" sz="13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00" kern="0" spc="1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 — David Hull</a:t>
            </a:r>
            <a:endParaRPr lang="en-US" sz="13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00" kern="0" spc="1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Université libre de Bruxelles · 2025–2026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928117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8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Harmful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85800" y="228600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firms quietly agree not to hire each other's staff. Competition for the worker disappears.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74904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Wages stagnate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Mobility falls</a:t>
            </a:r>
            <a:endParaRPr lang="en-US" sz="17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for talent weakens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766560" y="2651760"/>
            <a:ext cx="1554480" cy="1051560"/>
          </a:xfrm>
          <a:prstGeom prst="roundRect">
            <a:avLst>
              <a:gd name="adj" fmla="val 6957"/>
            </a:avLst>
          </a:prstGeom>
          <a:solidFill>
            <a:srgbClr val="3A2F5C"/>
          </a:solidFill>
          <a:ln w="15875">
            <a:solidFill>
              <a:srgbClr val="B9B1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766560" y="33375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08660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54380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00100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0058400" y="2651760"/>
            <a:ext cx="1554480" cy="1051560"/>
          </a:xfrm>
          <a:prstGeom prst="roundRect">
            <a:avLst>
              <a:gd name="adj" fmla="val 6957"/>
            </a:avLst>
          </a:prstGeom>
          <a:solidFill>
            <a:srgbClr val="3A2F5C"/>
          </a:solidFill>
          <a:ln w="15875">
            <a:solidFill>
              <a:srgbClr val="B9B1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0" y="33375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B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037844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083564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292840" y="2880360"/>
            <a:ext cx="164592" cy="164592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321040" y="3182112"/>
            <a:ext cx="1737360" cy="0"/>
          </a:xfrm>
          <a:prstGeom prst="line">
            <a:avLst/>
          </a:prstGeom>
          <a:noFill/>
          <a:ln w="25400">
            <a:solidFill>
              <a:srgbClr val="B9B1C9"/>
            </a:solidFill>
            <a:prstDash val="dash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052560" y="2907792"/>
            <a:ext cx="320040" cy="548640"/>
          </a:xfrm>
          <a:prstGeom prst="line">
            <a:avLst/>
          </a:prstGeom>
          <a:noFill/>
          <a:ln w="508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052560" y="3456432"/>
            <a:ext cx="320040" cy="0"/>
          </a:xfrm>
          <a:prstGeom prst="line">
            <a:avLst/>
          </a:prstGeom>
          <a:noFill/>
          <a:ln w="508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66560" y="3977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no-poach: the move is blocked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ARGUMENT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146304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0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Enforcement is right.
</a:t>
            </a:r>
            <a:r>
              <a:rPr lang="en-US" sz="4000" b="1" kern="0" spc="100" dirty="0">
                <a:solidFill>
                  <a:srgbClr val="E0894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tool is too blunt.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85800" y="356616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7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no-poach agreement lands in one by-object box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502920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Too broad — and after </a:t>
            </a:r>
            <a:r>
              <a:rPr lang="en-US" sz="1900" i="1" kern="0" spc="100" dirty="0" err="1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Tondela</a:t>
            </a:r>
            <a:r>
              <a:rPr lang="en-US" sz="1900" i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, too uncertain.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955280" y="1920240"/>
            <a:ext cx="3520440" cy="3291840"/>
          </a:xfrm>
          <a:prstGeom prst="rect">
            <a:avLst/>
          </a:prstGeom>
          <a:solidFill>
            <a:srgbClr val="1C1530"/>
          </a:solidFill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955280" y="2057400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“BY OBJECT”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0" y="256032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0" y="25603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No-hire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829800" y="256032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829800" y="25603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Non-solicit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29600" y="333756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29600" y="333756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Sector-wide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829800" y="333756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829800" y="333756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Bilateral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0" y="411480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29600" y="411480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Reciprocal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829800" y="4114800"/>
            <a:ext cx="1463040" cy="566928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29800" y="411480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Ancillary?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CONTEXT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8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Three moves in two years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1371600" y="3749040"/>
            <a:ext cx="9418320" cy="0"/>
          </a:xfrm>
          <a:prstGeom prst="line">
            <a:avLst/>
          </a:prstGeom>
          <a:noFill/>
          <a:ln w="25400">
            <a:solidFill>
              <a:srgbClr val="5B4F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801368" y="3630168"/>
            <a:ext cx="237744" cy="237744"/>
          </a:xfrm>
          <a:prstGeom prst="ellipse">
            <a:avLst/>
          </a:prstGeom>
          <a:solidFill>
            <a:srgbClr val="E0894B"/>
          </a:solidFill>
          <a:ln w="1905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26974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2024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548640" y="4069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Brief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45262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no-poach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by object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16168" y="3630168"/>
            <a:ext cx="237744" cy="237744"/>
          </a:xfrm>
          <a:prstGeom prst="ellipse">
            <a:avLst/>
          </a:prstGeom>
          <a:solidFill>
            <a:srgbClr val="E0894B"/>
          </a:solidFill>
          <a:ln w="1905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26974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2025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663440" y="4069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Hero &amp; Glovo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63440" y="45262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€329m fine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0030968" y="3630168"/>
            <a:ext cx="237744" cy="237744"/>
          </a:xfrm>
          <a:prstGeom prst="ellipse">
            <a:avLst/>
          </a:prstGeom>
          <a:solidFill>
            <a:srgbClr val="E0894B"/>
          </a:solidFill>
          <a:ln w="1905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61120" y="26974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kern="0" spc="100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2026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778240" y="4069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Tondela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778240" y="45262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CJEU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judgment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1 · THE </a:t>
            </a:r>
            <a:r>
              <a:rPr lang="en-US" sz="14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POLICY BRIEF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6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box for everything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85800" y="2194560"/>
            <a:ext cx="4297680" cy="3017520"/>
          </a:xfrm>
          <a:prstGeom prst="rect">
            <a:avLst/>
          </a:prstGeom>
          <a:solidFill>
            <a:srgbClr val="1C1530"/>
          </a:solidFill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005840" y="2743200"/>
            <a:ext cx="1600200" cy="640080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2743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No-hire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0" y="2743200"/>
            <a:ext cx="1600200" cy="640080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0" y="2743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Non-solicit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05840" y="3749040"/>
            <a:ext cx="1600200" cy="640080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7490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Bilateral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0" y="3749040"/>
            <a:ext cx="1600200" cy="640080"/>
          </a:xfrm>
          <a:prstGeom prst="roundRect">
            <a:avLst>
              <a:gd name="adj" fmla="val 50000"/>
            </a:avLst>
          </a:prstGeom>
          <a:solidFill>
            <a:srgbClr val="3A2F5C"/>
          </a:solidFill>
          <a:ln w="12700">
            <a:solidFill>
              <a:srgbClr val="E08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43200" y="37490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Sector-wide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" y="4617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B9B1C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“No influence”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577840" y="2286000"/>
            <a:ext cx="5852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Brief says these differences have no influence on by-object status.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577840" y="365760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</a:t>
            </a:r>
            <a:r>
              <a:rPr lang="en-US" sz="1800" i="1" dirty="0">
                <a:solidFill>
                  <a:srgbClr val="EFB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Budapest Bank</a:t>
            </a: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demands reliable experience that </a:t>
            </a:r>
            <a:r>
              <a:rPr lang="en-US" sz="1800" i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type</a:t>
            </a: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agreement is harmful by its nature.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577840" y="502920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49456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1722608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2 · DELIVERY HERO &amp; GLOVO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kern="0" spc="100" dirty="0">
                <a:solidFill>
                  <a:srgbClr val="E0894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“even though”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85800" y="3383280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its own words, the Commission found harm “even though” the clause was only a non-solicit obligation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321040" y="2286000"/>
            <a:ext cx="3154680" cy="2651760"/>
          </a:xfrm>
          <a:prstGeom prst="roundRect">
            <a:avLst>
              <a:gd name="adj" fmla="val 4138"/>
            </a:avLst>
          </a:prstGeom>
          <a:solidFill>
            <a:srgbClr val="1C1530"/>
          </a:solidFill>
          <a:ln w="12700">
            <a:solidFill>
              <a:srgbClr val="5B4F7A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321040" y="27432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€329m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8321040" y="36576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 · June 2025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21040" y="4160520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500" i="1" dirty="0">
                <a:solidFill>
                  <a:srgbClr val="EFB07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Context carried the finding.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49456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1722608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 · TONDELA (2026)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kern="0" spc="400" dirty="0">
                <a:solidFill>
                  <a:srgbClr val="E0894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UNLESS</a:t>
            </a:r>
            <a:endParaRPr lang="en-US" sz="7600" dirty="0"/>
          </a:p>
        </p:txBody>
      </p:sp>
      <p:sp>
        <p:nvSpPr>
          <p:cNvPr id="6" name="Text 4"/>
          <p:cNvSpPr/>
          <p:nvPr/>
        </p:nvSpPr>
        <p:spPr>
          <a:xfrm>
            <a:off x="685800" y="3383280"/>
            <a:ext cx="603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8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object — unless context shows otherwise..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512064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955280" y="2103120"/>
            <a:ext cx="3291840" cy="0"/>
          </a:xfrm>
          <a:prstGeom prst="line">
            <a:avLst/>
          </a:prstGeom>
          <a:noFill/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955280" y="2103120"/>
            <a:ext cx="0" cy="2743200"/>
          </a:xfrm>
          <a:prstGeom prst="line">
            <a:avLst/>
          </a:prstGeom>
          <a:noFill/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955280" y="4846320"/>
            <a:ext cx="3291840" cy="0"/>
          </a:xfrm>
          <a:prstGeom prst="line">
            <a:avLst/>
          </a:prstGeom>
          <a:noFill/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247120" y="2103120"/>
            <a:ext cx="0" cy="914400"/>
          </a:xfrm>
          <a:prstGeom prst="line">
            <a:avLst/>
          </a:prstGeom>
          <a:noFill/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1247120" y="3931920"/>
            <a:ext cx="0" cy="914400"/>
          </a:xfrm>
          <a:prstGeom prst="line">
            <a:avLst/>
          </a:prstGeom>
          <a:noFill/>
          <a:ln w="25400">
            <a:solidFill>
              <a:srgbClr val="F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95528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“by object”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0241280" y="3429000"/>
            <a:ext cx="182880" cy="182880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0652760" y="3429000"/>
            <a:ext cx="182880" cy="182880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1064240" y="3429000"/>
            <a:ext cx="182880" cy="182880"/>
          </a:xfrm>
          <a:prstGeom prst="ellipse">
            <a:avLst/>
          </a:prstGeom>
          <a:solidFill>
            <a:srgbClr val="EFB0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0607040" y="3520440"/>
            <a:ext cx="1143000" cy="0"/>
          </a:xfrm>
          <a:prstGeom prst="line">
            <a:avLst/>
          </a:prstGeom>
          <a:noFill/>
          <a:ln w="44450">
            <a:solidFill>
              <a:srgbClr val="E0894B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49456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1722608" y="457200"/>
            <a:ext cx="22860" cy="310896"/>
          </a:xfrm>
          <a:prstGeom prst="rect">
            <a:avLst/>
          </a:prstGeom>
          <a:solidFill>
            <a:srgbClr val="B9B1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WAY FORWARD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8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Two steps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685800" y="2468880"/>
            <a:ext cx="5074920" cy="3200400"/>
          </a:xfrm>
          <a:prstGeom prst="roundRect">
            <a:avLst>
              <a:gd name="adj" fmla="val 3429"/>
            </a:avLst>
          </a:prstGeom>
          <a:solidFill>
            <a:srgbClr val="1C1530"/>
          </a:solidFill>
          <a:ln w="12700">
            <a:solidFill>
              <a:srgbClr val="5B4F7A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43000" y="2926080"/>
            <a:ext cx="914400" cy="914400"/>
          </a:xfrm>
          <a:prstGeom prst="ellipse">
            <a:avLst/>
          </a:prstGeom>
          <a:solidFill>
            <a:srgbClr val="E089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assets/ic_fl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456" y="3145536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43000" y="40690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Empirical study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43000" y="4617720"/>
            <a:ext cx="4160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evidence the Brief lacks — when do no-hire and non-solicit clauses really differ?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446520" y="2468880"/>
            <a:ext cx="5074920" cy="3200400"/>
          </a:xfrm>
          <a:prstGeom prst="roundRect">
            <a:avLst>
              <a:gd name="adj" fmla="val 3429"/>
            </a:avLst>
          </a:prstGeom>
          <a:solidFill>
            <a:srgbClr val="1C1530"/>
          </a:solidFill>
          <a:ln w="12700">
            <a:solidFill>
              <a:srgbClr val="5B4F7A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903720" y="2926080"/>
            <a:ext cx="914400" cy="914400"/>
          </a:xfrm>
          <a:prstGeom prst="ellipse">
            <a:avLst/>
          </a:prstGeom>
          <a:solidFill>
            <a:srgbClr val="E089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assets/ic_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176" y="3145536"/>
            <a:ext cx="475488" cy="4754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903720" y="40690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Formal guidelines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6903720" y="4617720"/>
            <a:ext cx="4160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 and authoritative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5669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E08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SHARPER CATEGORY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600" b="1" kern="0" spc="1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Differentiate the box</a:t>
            </a:r>
            <a:endParaRPr lang="en-US" sz="3600" dirty="0"/>
          </a:p>
        </p:txBody>
      </p:sp>
      <p:pic>
        <p:nvPicPr>
          <p:cNvPr id="6" name="Image 0" descr="assets/b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286000"/>
            <a:ext cx="10817352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23774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1C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RESTRICTION BY OBJECT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680960" y="2377440"/>
            <a:ext cx="3630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kern="0" spc="100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EFFECTS ANALYSIS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85800" y="3200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FB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Standalone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480560" y="3401568"/>
            <a:ext cx="3200400" cy="0"/>
          </a:xfrm>
          <a:prstGeom prst="line">
            <a:avLst/>
          </a:prstGeom>
          <a:noFill/>
          <a:ln w="19050">
            <a:solidFill>
              <a:srgbClr val="5B4F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680960" y="3200400"/>
            <a:ext cx="3822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Ancillary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85800" y="376732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FB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No-hire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480560" y="3968496"/>
            <a:ext cx="3200400" cy="0"/>
          </a:xfrm>
          <a:prstGeom prst="line">
            <a:avLst/>
          </a:prstGeom>
          <a:noFill/>
          <a:ln w="19050">
            <a:solidFill>
              <a:srgbClr val="5B4F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80960" y="3767328"/>
            <a:ext cx="3822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Non-solicit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85800" y="433425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FB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Sector-wide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480560" y="4535424"/>
            <a:ext cx="3200400" cy="0"/>
          </a:xfrm>
          <a:prstGeom prst="line">
            <a:avLst/>
          </a:prstGeom>
          <a:noFill/>
          <a:ln w="19050">
            <a:solidFill>
              <a:srgbClr val="5B4F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680960" y="4334256"/>
            <a:ext cx="3822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4E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Bilateral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17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85800" y="5897880"/>
            <a:ext cx="10817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0" y="2468880"/>
            <a:ext cx="121916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kern="0" spc="800" dirty="0">
                <a:solidFill>
                  <a:srgbClr val="F4EDE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THANK YOU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0" y="379476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kern="0" spc="300" dirty="0">
                <a:solidFill>
                  <a:srgbClr val="B9B1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welcome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0" y="57607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307</Words>
  <Application>Microsoft Macintosh PowerPoint</Application>
  <PresentationFormat>Widescreen</PresentationFormat>
  <Paragraphs>87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 All No-Poach Agreements Are Alike</dc:title>
  <dc:subject>PptxGenJS Presentation</dc:subject>
  <dc:creator>Emma Verreydt</dc:creator>
  <cp:lastModifiedBy>MEISEL Pamela</cp:lastModifiedBy>
  <cp:revision>3</cp:revision>
  <dcterms:created xsi:type="dcterms:W3CDTF">2026-06-14T20:42:44Z</dcterms:created>
  <dcterms:modified xsi:type="dcterms:W3CDTF">2026-09-15T11:27:18Z</dcterms:modified>
</cp:coreProperties>
</file>