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6_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5143500" cy="9144000"/>
  <p:embeddedFontLst>
    <p:embeddedFont>
      <p:font typeface="Merriweather Bold" pitchFamily="2" charset="77"/>
      <p:regular r:id="rId13"/>
      <p:bold r:id="rId14"/>
    </p:embeddedFont>
    <p:embeddedFont>
      <p:font typeface="Open Sans" panose="020B0606030504020204" pitchFamily="34" charset="0"/>
      <p:regular r:id="rId15"/>
      <p:bold r:id="rId16"/>
      <p:italic r:id="rId17"/>
      <p:boldItalic r:id="rId1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BF3C7A-DE94-45B4-7062-2BBA1DFE98D2}" name="SIRONI Giulio" initials="GS" userId="S::giulio.sironi@ulb.be::3fa6438d-69a0-4267-82f0-5777bbf159b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E8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711A8E-E85C-4702-9653-49505E25CFAD}" v="3" dt="2026-06-15T06:26:29.2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8"/>
    <p:restoredTop sz="94610"/>
  </p:normalViewPr>
  <p:slideViewPr>
    <p:cSldViewPr snapToGrid="0" snapToObjects="1">
      <p:cViewPr varScale="1">
        <p:scale>
          <a:sx n="155" d="100"/>
          <a:sy n="155" d="100"/>
        </p:scale>
        <p:origin x="42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font" Target="fonts/font3.fntdata"/><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comments/modernComment_106_0.xml><?xml version="1.0" encoding="utf-8"?>
<p188:cmLst xmlns:a="http://schemas.openxmlformats.org/drawingml/2006/main" xmlns:r="http://schemas.openxmlformats.org/officeDocument/2006/relationships" xmlns:p188="http://schemas.microsoft.com/office/powerpoint/2018/8/main">
  <p188:cm id="{A53A2A5B-DAA3-4A73-B826-38FC0FA21F31}" authorId="{BFBF3C7A-DE94-45B4-7062-2BBA1DFE98D2}" status="resolved" created="2026-06-14T16:50:52.628" complete="100000">
    <ac:deMkLst xmlns:ac="http://schemas.microsoft.com/office/drawing/2013/main/command">
      <pc:docMk xmlns:pc="http://schemas.microsoft.com/office/powerpoint/2013/main/command"/>
      <pc:sldMk xmlns:pc="http://schemas.microsoft.com/office/powerpoint/2013/main/command" cId="0" sldId="262"/>
      <ac:spMk id="10" creationId="{00000000-0000-0000-0000-000000000000}"/>
    </ac:deMkLst>
    <p188:txBody>
      <a:bodyPr/>
      <a:lstStyle/>
      <a:p>
        <a:r>
          <a:rPr lang="it-IT"/>
          <a:t>Fare elenco puntato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9529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FFFFFF"/>
          </a:solidFill>
          <a:ln/>
        </p:spPr>
        <p:txBody>
          <a:bodyPr/>
          <a:lstStyle/>
          <a:p>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06_0.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4" name="Text 2"/>
          <p:cNvSpPr/>
          <p:nvPr/>
        </p:nvSpPr>
        <p:spPr>
          <a:xfrm>
            <a:off x="496117" y="2188335"/>
            <a:ext cx="8151763" cy="885974"/>
          </a:xfrm>
          <a:prstGeom prst="rect">
            <a:avLst/>
          </a:prstGeom>
          <a:noFill/>
          <a:ln/>
        </p:spPr>
        <p:txBody>
          <a:bodyPr wrap="square" lIns="0" tIns="0" rIns="0" bIns="0" rtlCol="0" anchor="t">
            <a:normAutofit/>
          </a:bodyPr>
          <a:lstStyle/>
          <a:p>
            <a:pPr marL="0" indent="0" algn="ctr">
              <a:lnSpc>
                <a:spcPct val="104000"/>
              </a:lnSpc>
              <a:buNone/>
            </a:pPr>
            <a:r>
              <a:rPr lang="en-US" sz="2750" b="1" dirty="0">
                <a:solidFill>
                  <a:srgbClr val="403C4E"/>
                </a:solidFill>
                <a:latin typeface="Merriweather Bold" pitchFamily="34" charset="0"/>
                <a:ea typeface="Merriweather Bold" pitchFamily="34" charset="-122"/>
                <a:cs typeface="Merriweather Bold" pitchFamily="34" charset="-120"/>
              </a:rPr>
              <a:t>Can Arbitration under Article 25 DSU Replace the WTO Appellate Body?</a:t>
            </a:r>
            <a:endParaRPr lang="en-US" sz="2750" dirty="0"/>
          </a:p>
        </p:txBody>
      </p:sp>
      <p:sp>
        <p:nvSpPr>
          <p:cNvPr id="5" name="Text 3"/>
          <p:cNvSpPr/>
          <p:nvPr/>
        </p:nvSpPr>
        <p:spPr>
          <a:xfrm>
            <a:off x="406065" y="3993492"/>
            <a:ext cx="8608963" cy="226814"/>
          </a:xfrm>
          <a:prstGeom prst="rect">
            <a:avLst/>
          </a:prstGeom>
          <a:noFill/>
          <a:ln/>
        </p:spPr>
        <p:txBody>
          <a:bodyPr wrap="none" lIns="0" tIns="0" rIns="0" bIns="0" rtlCol="0" anchor="t"/>
          <a:lstStyle/>
          <a:p>
            <a:pPr marL="0" indent="0" algn="ctr">
              <a:lnSpc>
                <a:spcPct val="133000"/>
              </a:lnSpc>
              <a:buNone/>
            </a:pPr>
            <a:r>
              <a:rPr lang="en-US" sz="1100" dirty="0">
                <a:solidFill>
                  <a:srgbClr val="403C4E"/>
                </a:solidFill>
                <a:latin typeface="Open Sans" pitchFamily="34" charset="0"/>
                <a:ea typeface="Open Sans" pitchFamily="34" charset="-122"/>
                <a:cs typeface="Open Sans" pitchFamily="34" charset="-120"/>
              </a:rPr>
              <a:t>Giulio Sironi · Supervisor: Professor David Luff · Academic Year 2025/2026</a:t>
            </a:r>
            <a:endParaRPr lang="en-US" sz="1100" dirty="0"/>
          </a:p>
        </p:txBody>
      </p:sp>
      <p:pic>
        <p:nvPicPr>
          <p:cNvPr id="7" name="Immagine 6">
            <a:extLst>
              <a:ext uri="{FF2B5EF4-FFF2-40B4-BE49-F238E27FC236}">
                <a16:creationId xmlns:a16="http://schemas.microsoft.com/office/drawing/2014/main" id="{7DE0504B-6DC8-B882-3EA0-CFA577D35BF3}"/>
              </a:ext>
            </a:extLst>
          </p:cNvPr>
          <p:cNvPicPr>
            <a:picLocks noChangeAspect="1"/>
          </p:cNvPicPr>
          <p:nvPr/>
        </p:nvPicPr>
        <p:blipFill>
          <a:blip r:embed="rId3"/>
          <a:stretch>
            <a:fillRect/>
          </a:stretch>
        </p:blipFill>
        <p:spPr>
          <a:xfrm>
            <a:off x="3097603" y="357717"/>
            <a:ext cx="2948793" cy="14116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4" name="Text 2"/>
          <p:cNvSpPr/>
          <p:nvPr/>
        </p:nvSpPr>
        <p:spPr>
          <a:xfrm>
            <a:off x="394022" y="901787"/>
            <a:ext cx="6155010" cy="442987"/>
          </a:xfrm>
          <a:prstGeom prst="rect">
            <a:avLst/>
          </a:prstGeom>
          <a:noFill/>
          <a:ln/>
        </p:spPr>
        <p:txBody>
          <a:bodyPr wrap="none" lIns="0" tIns="0" rIns="0" bIns="0" rtlCol="0" anchor="t"/>
          <a:lstStyle/>
          <a:p>
            <a:pPr marL="0" indent="0">
              <a:lnSpc>
                <a:spcPct val="104000"/>
              </a:lnSpc>
              <a:buNone/>
            </a:pPr>
            <a:r>
              <a:rPr lang="en-US" sz="2750" b="1" dirty="0">
                <a:solidFill>
                  <a:srgbClr val="403C4E"/>
                </a:solidFill>
                <a:latin typeface="Merriweather Bold" pitchFamily="34" charset="0"/>
                <a:ea typeface="Merriweather Bold" pitchFamily="34" charset="-122"/>
                <a:cs typeface="Merriweather Bold" pitchFamily="34" charset="-120"/>
              </a:rPr>
              <a:t>The Main Issue</a:t>
            </a:r>
            <a:endParaRPr lang="en-US" sz="2750" dirty="0"/>
          </a:p>
        </p:txBody>
      </p:sp>
      <p:sp>
        <p:nvSpPr>
          <p:cNvPr id="5" name="Shape 3"/>
          <p:cNvSpPr/>
          <p:nvPr/>
        </p:nvSpPr>
        <p:spPr>
          <a:xfrm>
            <a:off x="394022" y="1545255"/>
            <a:ext cx="8095830" cy="2586384"/>
          </a:xfrm>
          <a:prstGeom prst="roundRect">
            <a:avLst>
              <a:gd name="adj" fmla="val 5778"/>
            </a:avLst>
          </a:prstGeom>
          <a:solidFill>
            <a:srgbClr val="FFAD94"/>
          </a:solidFill>
          <a:ln/>
        </p:spPr>
        <p:txBody>
          <a:bodyPr/>
          <a:lstStyle/>
          <a:p>
            <a:endParaRPr lang="it-IT"/>
          </a:p>
        </p:txBody>
      </p:sp>
      <p:sp>
        <p:nvSpPr>
          <p:cNvPr id="7" name="Text 5"/>
          <p:cNvSpPr/>
          <p:nvPr/>
        </p:nvSpPr>
        <p:spPr>
          <a:xfrm>
            <a:off x="535780" y="2299611"/>
            <a:ext cx="7855597" cy="1989970"/>
          </a:xfrm>
          <a:prstGeom prst="rect">
            <a:avLst/>
          </a:prstGeom>
          <a:noFill/>
          <a:ln/>
        </p:spPr>
        <p:txBody>
          <a:bodyPr wrap="square" lIns="0" tIns="0" rIns="0" bIns="0" rtlCol="0" anchor="t">
            <a:normAutofit/>
          </a:bodyPr>
          <a:lstStyle/>
          <a:p>
            <a:pPr marL="0" indent="0" algn="just">
              <a:lnSpc>
                <a:spcPct val="133000"/>
              </a:lnSpc>
              <a:buNone/>
            </a:pPr>
            <a:r>
              <a:rPr lang="en-US" sz="1600" dirty="0">
                <a:solidFill>
                  <a:srgbClr val="000000"/>
                </a:solidFill>
                <a:latin typeface="Open Sans" pitchFamily="34" charset="0"/>
                <a:ea typeface="Open Sans" pitchFamily="34" charset="-122"/>
                <a:cs typeface="Open Sans" pitchFamily="34" charset="-120"/>
              </a:rPr>
              <a:t>Since December 2019, the WTO Appellate Body has been paralyzed, unable to hear appeals due to blocked U.S. appointments. Appealed panel reports are left in a legal limbo, a phenomenon known as </a:t>
            </a:r>
            <a:r>
              <a:rPr lang="en-US" sz="1600" i="1" dirty="0">
                <a:solidFill>
                  <a:srgbClr val="000000"/>
                </a:solidFill>
                <a:latin typeface="Open Sans" pitchFamily="34" charset="0"/>
                <a:ea typeface="Open Sans" pitchFamily="34" charset="-122"/>
                <a:cs typeface="Open Sans" pitchFamily="34" charset="-120"/>
              </a:rPr>
              <a:t>"appeal into the void."</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4" name="Text 2"/>
          <p:cNvSpPr/>
          <p:nvPr/>
        </p:nvSpPr>
        <p:spPr>
          <a:xfrm>
            <a:off x="521643" y="695548"/>
            <a:ext cx="8513490" cy="366861"/>
          </a:xfrm>
          <a:prstGeom prst="rect">
            <a:avLst/>
          </a:prstGeom>
          <a:noFill/>
          <a:ln/>
        </p:spPr>
        <p:txBody>
          <a:bodyPr wrap="none" lIns="0" tIns="0" rIns="0" bIns="0" rtlCol="0" anchor="t"/>
          <a:lstStyle/>
          <a:p>
            <a:pPr marL="0" indent="0" algn="l">
              <a:lnSpc>
                <a:spcPct val="104000"/>
              </a:lnSpc>
              <a:buNone/>
            </a:pPr>
            <a:r>
              <a:rPr lang="en-US" sz="2300" b="1" dirty="0">
                <a:solidFill>
                  <a:srgbClr val="403C4E"/>
                </a:solidFill>
                <a:latin typeface="Merriweather Bold" pitchFamily="34" charset="0"/>
                <a:ea typeface="Merriweather Bold" pitchFamily="34" charset="-122"/>
                <a:cs typeface="Merriweather Bold" pitchFamily="34" charset="-120"/>
              </a:rPr>
              <a:t>The Original Two-Tier WTO Dispute Settlement System</a:t>
            </a:r>
            <a:endParaRPr lang="en-US" sz="2300" dirty="0"/>
          </a:p>
        </p:txBody>
      </p:sp>
      <p:pic>
        <p:nvPicPr>
          <p:cNvPr id="5" name="Image 0" descr="preencoded.png"/>
          <p:cNvPicPr>
            <a:picLocks noChangeAspect="1"/>
          </p:cNvPicPr>
          <p:nvPr/>
        </p:nvPicPr>
        <p:blipFill>
          <a:blip r:embed="rId3"/>
          <a:stretch>
            <a:fillRect/>
          </a:stretch>
        </p:blipFill>
        <p:spPr>
          <a:xfrm>
            <a:off x="171285" y="1520237"/>
            <a:ext cx="8259254" cy="2927715"/>
          </a:xfrm>
          <a:prstGeom prst="rect">
            <a:avLst/>
          </a:prstGeom>
        </p:spPr>
      </p:pic>
      <p:sp>
        <p:nvSpPr>
          <p:cNvPr id="6" name="Text 3"/>
          <p:cNvSpPr/>
          <p:nvPr/>
        </p:nvSpPr>
        <p:spPr>
          <a:xfrm>
            <a:off x="545341" y="2388320"/>
            <a:ext cx="1791954" cy="223994"/>
          </a:xfrm>
          <a:prstGeom prst="rect">
            <a:avLst/>
          </a:prstGeom>
          <a:noFill/>
          <a:ln/>
        </p:spPr>
        <p:txBody>
          <a:bodyPr wrap="none" lIns="0" tIns="0" rIns="0" bIns="0" rtlCol="0" anchor="t"/>
          <a:lstStyle/>
          <a:p>
            <a:pPr marL="0" indent="0" algn="r">
              <a:lnSpc>
                <a:spcPct val="104000"/>
              </a:lnSpc>
              <a:buNone/>
            </a:pPr>
            <a:r>
              <a:rPr lang="en-US" sz="1400" b="1" dirty="0">
                <a:solidFill>
                  <a:srgbClr val="403C4E"/>
                </a:solidFill>
                <a:latin typeface="Merriweather Bold" pitchFamily="34" charset="0"/>
                <a:ea typeface="Merriweather Bold" pitchFamily="34" charset="-122"/>
                <a:cs typeface="Merriweather Bold" pitchFamily="34" charset="-120"/>
              </a:rPr>
              <a:t>Panels</a:t>
            </a:r>
            <a:endParaRPr lang="en-US" sz="1400" dirty="0"/>
          </a:p>
        </p:txBody>
      </p:sp>
      <p:sp>
        <p:nvSpPr>
          <p:cNvPr id="7" name="Text 4"/>
          <p:cNvSpPr/>
          <p:nvPr/>
        </p:nvSpPr>
        <p:spPr>
          <a:xfrm>
            <a:off x="521448" y="2676029"/>
            <a:ext cx="1815846" cy="327529"/>
          </a:xfrm>
          <a:prstGeom prst="rect">
            <a:avLst/>
          </a:prstGeom>
          <a:noFill/>
          <a:ln/>
        </p:spPr>
        <p:txBody>
          <a:bodyPr wrap="square" lIns="0" tIns="0" rIns="0" bIns="0" rtlCol="0" anchor="t">
            <a:normAutofit/>
          </a:bodyPr>
          <a:lstStyle/>
          <a:p>
            <a:pPr marL="0" indent="0" algn="just">
              <a:lnSpc>
                <a:spcPct val="95000"/>
              </a:lnSpc>
              <a:buNone/>
            </a:pPr>
            <a:r>
              <a:rPr lang="en-US" sz="1100" dirty="0">
                <a:solidFill>
                  <a:srgbClr val="403C4E"/>
                </a:solidFill>
                <a:latin typeface="Open Sans" pitchFamily="34" charset="0"/>
                <a:ea typeface="Open Sans" pitchFamily="34" charset="-122"/>
                <a:cs typeface="Open Sans" pitchFamily="34" charset="-120"/>
              </a:rPr>
              <a:t>Ad hoc bodies examining factual and legal issues</a:t>
            </a:r>
            <a:endParaRPr lang="en-US" sz="1100" dirty="0"/>
          </a:p>
        </p:txBody>
      </p:sp>
      <p:sp>
        <p:nvSpPr>
          <p:cNvPr id="8" name="Text 5"/>
          <p:cNvSpPr/>
          <p:nvPr/>
        </p:nvSpPr>
        <p:spPr>
          <a:xfrm>
            <a:off x="6263664" y="3017495"/>
            <a:ext cx="1791954" cy="223994"/>
          </a:xfrm>
          <a:prstGeom prst="rect">
            <a:avLst/>
          </a:prstGeom>
          <a:noFill/>
          <a:ln/>
        </p:spPr>
        <p:txBody>
          <a:bodyPr wrap="none" lIns="0" tIns="0" rIns="0" bIns="0" rtlCol="0" anchor="t"/>
          <a:lstStyle/>
          <a:p>
            <a:pPr marL="0" indent="0" algn="l">
              <a:lnSpc>
                <a:spcPct val="104000"/>
              </a:lnSpc>
              <a:buNone/>
            </a:pPr>
            <a:r>
              <a:rPr lang="en-US" sz="1400" b="1" dirty="0">
                <a:solidFill>
                  <a:srgbClr val="403C4E"/>
                </a:solidFill>
                <a:latin typeface="Merriweather Bold" pitchFamily="34" charset="0"/>
                <a:ea typeface="Merriweather Bold" pitchFamily="34" charset="-122"/>
                <a:cs typeface="Merriweather Bold" pitchFamily="34" charset="-120"/>
              </a:rPr>
              <a:t>Appellate Body</a:t>
            </a:r>
            <a:endParaRPr lang="en-US" sz="1400" dirty="0"/>
          </a:p>
        </p:txBody>
      </p:sp>
      <p:sp>
        <p:nvSpPr>
          <p:cNvPr id="9" name="Text 6"/>
          <p:cNvSpPr/>
          <p:nvPr/>
        </p:nvSpPr>
        <p:spPr>
          <a:xfrm>
            <a:off x="6263664" y="3305203"/>
            <a:ext cx="1975131" cy="327529"/>
          </a:xfrm>
          <a:prstGeom prst="rect">
            <a:avLst/>
          </a:prstGeom>
          <a:noFill/>
          <a:ln/>
        </p:spPr>
        <p:txBody>
          <a:bodyPr wrap="square" lIns="0" tIns="0" rIns="0" bIns="0" rtlCol="0" anchor="t">
            <a:normAutofit/>
          </a:bodyPr>
          <a:lstStyle/>
          <a:p>
            <a:pPr marL="0" indent="0" algn="just">
              <a:lnSpc>
                <a:spcPct val="95000"/>
              </a:lnSpc>
              <a:buNone/>
            </a:pPr>
            <a:r>
              <a:rPr lang="en-US" sz="1100" dirty="0">
                <a:solidFill>
                  <a:srgbClr val="403C4E"/>
                </a:solidFill>
                <a:latin typeface="Open Sans" pitchFamily="34" charset="0"/>
                <a:ea typeface="Open Sans" pitchFamily="34" charset="-122"/>
                <a:cs typeface="Open Sans" pitchFamily="34" charset="-120"/>
              </a:rPr>
              <a:t>Standing 7-members body reviewing issues of law only</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4" name="Text 2"/>
          <p:cNvSpPr/>
          <p:nvPr/>
        </p:nvSpPr>
        <p:spPr>
          <a:xfrm>
            <a:off x="496119" y="1188913"/>
            <a:ext cx="6393656" cy="442987"/>
          </a:xfrm>
          <a:prstGeom prst="rect">
            <a:avLst/>
          </a:prstGeom>
          <a:noFill/>
          <a:ln/>
        </p:spPr>
        <p:txBody>
          <a:bodyPr wrap="none" lIns="0" tIns="0" rIns="0" bIns="0" rtlCol="0" anchor="t"/>
          <a:lstStyle/>
          <a:p>
            <a:pPr marL="0" indent="0" algn="l">
              <a:lnSpc>
                <a:spcPct val="104000"/>
              </a:lnSpc>
              <a:buNone/>
            </a:pPr>
            <a:r>
              <a:rPr lang="en-US" sz="2750" b="1" dirty="0">
                <a:solidFill>
                  <a:srgbClr val="403C4E"/>
                </a:solidFill>
                <a:latin typeface="Merriweather Bold" pitchFamily="34" charset="0"/>
                <a:ea typeface="Merriweather Bold" pitchFamily="34" charset="-122"/>
                <a:cs typeface="Merriweather Bold" pitchFamily="34" charset="-120"/>
              </a:rPr>
              <a:t>Why the Appellate Body Collapsed</a:t>
            </a:r>
            <a:endParaRPr lang="en-US" sz="27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7069" y="1844501"/>
            <a:ext cx="2641774" cy="2442642"/>
          </a:xfrm>
          <a:prstGeom prst="rect">
            <a:avLst/>
          </a:prstGeom>
        </p:spPr>
      </p:pic>
      <p:sp>
        <p:nvSpPr>
          <p:cNvPr id="6" name="Text 3"/>
          <p:cNvSpPr/>
          <p:nvPr/>
        </p:nvSpPr>
        <p:spPr>
          <a:xfrm>
            <a:off x="714077" y="2005310"/>
            <a:ext cx="2000176" cy="221456"/>
          </a:xfrm>
          <a:prstGeom prst="rect">
            <a:avLst/>
          </a:prstGeom>
          <a:noFill/>
          <a:ln/>
        </p:spPr>
        <p:txBody>
          <a:bodyPr wrap="none" lIns="0" tIns="0" rIns="0" bIns="0" rtlCol="0" anchor="t"/>
          <a:lstStyle/>
          <a:p>
            <a:pPr marL="0" indent="0" algn="l">
              <a:lnSpc>
                <a:spcPct val="104000"/>
              </a:lnSpc>
              <a:buNone/>
            </a:pPr>
            <a:r>
              <a:rPr lang="en-US" sz="1350" b="1" dirty="0">
                <a:solidFill>
                  <a:srgbClr val="403C4E"/>
                </a:solidFill>
                <a:latin typeface="Merriweather Bold" pitchFamily="34" charset="0"/>
                <a:ea typeface="Merriweather Bold" pitchFamily="34" charset="-122"/>
                <a:cs typeface="Merriweather Bold" pitchFamily="34" charset="-120"/>
              </a:rPr>
              <a:t>Blocked Appointments</a:t>
            </a:r>
            <a:endParaRPr lang="en-US" sz="1350" dirty="0"/>
          </a:p>
        </p:txBody>
      </p:sp>
      <p:sp>
        <p:nvSpPr>
          <p:cNvPr id="7" name="Text 4"/>
          <p:cNvSpPr/>
          <p:nvPr/>
        </p:nvSpPr>
        <p:spPr>
          <a:xfrm>
            <a:off x="714077" y="2311822"/>
            <a:ext cx="2243956" cy="1814513"/>
          </a:xfrm>
          <a:prstGeom prst="rect">
            <a:avLst/>
          </a:prstGeom>
          <a:noFill/>
          <a:ln/>
        </p:spPr>
        <p:txBody>
          <a:bodyPr wrap="square" lIns="0" tIns="0" rIns="0" bIns="0" rtlCol="0" anchor="t">
            <a:normAutofit/>
          </a:bodyPr>
          <a:lstStyle/>
          <a:p>
            <a:pPr marL="0" indent="0" algn="just">
              <a:lnSpc>
                <a:spcPct val="133000"/>
              </a:lnSpc>
              <a:buNone/>
            </a:pPr>
            <a:r>
              <a:rPr lang="en-US" sz="1100" dirty="0">
                <a:solidFill>
                  <a:srgbClr val="403C4E"/>
                </a:solidFill>
                <a:latin typeface="Open Sans" pitchFamily="34" charset="0"/>
                <a:ea typeface="Open Sans" pitchFamily="34" charset="-122"/>
                <a:cs typeface="Open Sans" pitchFamily="34" charset="-120"/>
              </a:rPr>
              <a:t>The United States systematically blocked the appointment of new AB members, exploiting the consensus requirement under the DSU. By December 2019, the AB fell below the minimum number of members required to function.</a:t>
            </a:r>
            <a:endParaRPr lang="en-US" sz="11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41551" y="1844501"/>
            <a:ext cx="2641774" cy="2442642"/>
          </a:xfrm>
          <a:prstGeom prst="rect">
            <a:avLst/>
          </a:prstGeom>
        </p:spPr>
      </p:pic>
      <p:sp>
        <p:nvSpPr>
          <p:cNvPr id="9" name="Text 5"/>
          <p:cNvSpPr/>
          <p:nvPr/>
        </p:nvSpPr>
        <p:spPr>
          <a:xfrm>
            <a:off x="3478560" y="2005310"/>
            <a:ext cx="1772022" cy="221456"/>
          </a:xfrm>
          <a:prstGeom prst="rect">
            <a:avLst/>
          </a:prstGeom>
          <a:noFill/>
          <a:ln/>
        </p:spPr>
        <p:txBody>
          <a:bodyPr wrap="none" lIns="0" tIns="0" rIns="0" bIns="0" rtlCol="0" anchor="t"/>
          <a:lstStyle/>
          <a:p>
            <a:pPr marL="0" indent="0" algn="l">
              <a:lnSpc>
                <a:spcPct val="104000"/>
              </a:lnSpc>
              <a:buNone/>
            </a:pPr>
            <a:r>
              <a:rPr lang="en-US" sz="1350" b="1" dirty="0">
                <a:solidFill>
                  <a:srgbClr val="403C4E"/>
                </a:solidFill>
                <a:latin typeface="Merriweather Bold" pitchFamily="34" charset="0"/>
                <a:ea typeface="Merriweather Bold" pitchFamily="34" charset="-122"/>
                <a:cs typeface="Merriweather Bold" pitchFamily="34" charset="-120"/>
              </a:rPr>
              <a:t>Procedural Delays</a:t>
            </a:r>
            <a:endParaRPr lang="en-US" sz="1350" dirty="0"/>
          </a:p>
        </p:txBody>
      </p:sp>
      <p:sp>
        <p:nvSpPr>
          <p:cNvPr id="10" name="Text 6"/>
          <p:cNvSpPr/>
          <p:nvPr/>
        </p:nvSpPr>
        <p:spPr>
          <a:xfrm>
            <a:off x="3478560" y="2311822"/>
            <a:ext cx="2243956" cy="1134070"/>
          </a:xfrm>
          <a:prstGeom prst="rect">
            <a:avLst/>
          </a:prstGeom>
          <a:noFill/>
          <a:ln/>
        </p:spPr>
        <p:txBody>
          <a:bodyPr wrap="square" lIns="0" tIns="0" rIns="0" bIns="0" rtlCol="0" anchor="t">
            <a:normAutofit/>
          </a:bodyPr>
          <a:lstStyle/>
          <a:p>
            <a:pPr marL="0" indent="0" algn="just">
              <a:lnSpc>
                <a:spcPct val="133000"/>
              </a:lnSpc>
              <a:buNone/>
            </a:pPr>
            <a:r>
              <a:rPr lang="en-US" sz="1100" dirty="0">
                <a:solidFill>
                  <a:srgbClr val="403C4E"/>
                </a:solidFill>
                <a:latin typeface="Open Sans" pitchFamily="34" charset="0"/>
                <a:ea typeface="Open Sans" pitchFamily="34" charset="-122"/>
                <a:cs typeface="Open Sans" pitchFamily="34" charset="-120"/>
              </a:rPr>
              <a:t>Appellate proceedings repeatedly exceeded the 60–90-day deadline under Art. 17.5 DSU, weakening the efficiency and credibility of the system over time.</a:t>
            </a:r>
            <a:endParaRPr lang="en-US" sz="11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06033" y="1844501"/>
            <a:ext cx="2641774" cy="2442642"/>
          </a:xfrm>
          <a:prstGeom prst="rect">
            <a:avLst/>
          </a:prstGeom>
        </p:spPr>
      </p:pic>
      <p:sp>
        <p:nvSpPr>
          <p:cNvPr id="12" name="Text 7"/>
          <p:cNvSpPr/>
          <p:nvPr/>
        </p:nvSpPr>
        <p:spPr>
          <a:xfrm>
            <a:off x="6243042" y="2005310"/>
            <a:ext cx="1772022" cy="221456"/>
          </a:xfrm>
          <a:prstGeom prst="rect">
            <a:avLst/>
          </a:prstGeom>
          <a:noFill/>
          <a:ln/>
        </p:spPr>
        <p:txBody>
          <a:bodyPr wrap="none" lIns="0" tIns="0" rIns="0" bIns="0" rtlCol="0" anchor="t"/>
          <a:lstStyle/>
          <a:p>
            <a:pPr marL="0" indent="0" algn="l">
              <a:lnSpc>
                <a:spcPct val="104000"/>
              </a:lnSpc>
              <a:buNone/>
            </a:pPr>
            <a:r>
              <a:rPr lang="en-US" sz="1350" b="1" dirty="0">
                <a:solidFill>
                  <a:srgbClr val="403C4E"/>
                </a:solidFill>
                <a:latin typeface="Merriweather Bold" pitchFamily="34" charset="0"/>
                <a:ea typeface="Merriweather Bold" pitchFamily="34" charset="-122"/>
                <a:cs typeface="Merriweather Bold" pitchFamily="34" charset="-120"/>
              </a:rPr>
              <a:t>Judicial Overreach/Activism</a:t>
            </a:r>
            <a:endParaRPr lang="en-US" sz="1350" dirty="0"/>
          </a:p>
        </p:txBody>
      </p:sp>
      <p:sp>
        <p:nvSpPr>
          <p:cNvPr id="13" name="Text 8"/>
          <p:cNvSpPr/>
          <p:nvPr/>
        </p:nvSpPr>
        <p:spPr>
          <a:xfrm>
            <a:off x="6243042" y="2311822"/>
            <a:ext cx="2243956" cy="1587698"/>
          </a:xfrm>
          <a:prstGeom prst="rect">
            <a:avLst/>
          </a:prstGeom>
          <a:noFill/>
          <a:ln/>
        </p:spPr>
        <p:txBody>
          <a:bodyPr wrap="square" lIns="0" tIns="0" rIns="0" bIns="0" rtlCol="0" anchor="t">
            <a:normAutofit/>
          </a:bodyPr>
          <a:lstStyle/>
          <a:p>
            <a:pPr marL="0" indent="0" algn="just">
              <a:lnSpc>
                <a:spcPct val="133000"/>
              </a:lnSpc>
              <a:buNone/>
            </a:pPr>
            <a:r>
              <a:rPr lang="en-US" sz="1100" dirty="0">
                <a:solidFill>
                  <a:srgbClr val="403C4E"/>
                </a:solidFill>
                <a:latin typeface="Open Sans" pitchFamily="34" charset="0"/>
                <a:ea typeface="Open Sans" pitchFamily="34" charset="-122"/>
                <a:cs typeface="Open Sans" pitchFamily="34" charset="-120"/>
              </a:rPr>
              <a:t>The U.S. criticized the AB for issuing advisory opinions, expanding its interpretative role beyond the DSU and blurring the line between legal and factual review.</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5" name="Text 3"/>
          <p:cNvSpPr/>
          <p:nvPr/>
        </p:nvSpPr>
        <p:spPr>
          <a:xfrm>
            <a:off x="614421" y="1829489"/>
            <a:ext cx="1758553" cy="162669"/>
          </a:xfrm>
          <a:prstGeom prst="rect">
            <a:avLst/>
          </a:prstGeom>
          <a:noFill/>
          <a:ln/>
        </p:spPr>
        <p:txBody>
          <a:bodyPr wrap="none" lIns="0" tIns="0" rIns="0" bIns="0" rtlCol="0" anchor="t"/>
          <a:lstStyle/>
          <a:p>
            <a:pPr marL="0" indent="0" algn="l">
              <a:lnSpc>
                <a:spcPct val="104000"/>
              </a:lnSpc>
              <a:buNone/>
            </a:pPr>
            <a:r>
              <a:rPr lang="en-US" sz="1400" b="1" dirty="0">
                <a:solidFill>
                  <a:srgbClr val="403C4E"/>
                </a:solidFill>
                <a:latin typeface="Merriweather Bold" pitchFamily="34" charset="0"/>
                <a:ea typeface="Merriweather Bold" pitchFamily="34" charset="-122"/>
                <a:cs typeface="Merriweather Bold" pitchFamily="34" charset="-120"/>
              </a:rPr>
              <a:t>The Mechanism</a:t>
            </a:r>
            <a:endParaRPr lang="en-US" sz="1400" dirty="0"/>
          </a:p>
        </p:txBody>
      </p:sp>
      <p:sp>
        <p:nvSpPr>
          <p:cNvPr id="6" name="Text 4"/>
          <p:cNvSpPr/>
          <p:nvPr/>
        </p:nvSpPr>
        <p:spPr>
          <a:xfrm>
            <a:off x="614421" y="2035568"/>
            <a:ext cx="3510513" cy="830032"/>
          </a:xfrm>
          <a:prstGeom prst="rect">
            <a:avLst/>
          </a:prstGeom>
          <a:noFill/>
          <a:ln/>
        </p:spPr>
        <p:txBody>
          <a:bodyPr wrap="square" lIns="0" tIns="0" rIns="0" bIns="0" rtlCol="0" anchor="t">
            <a:normAutofit/>
          </a:bodyPr>
          <a:lstStyle/>
          <a:p>
            <a:pPr marL="0" indent="0" algn="l">
              <a:lnSpc>
                <a:spcPct val="116000"/>
              </a:lnSpc>
              <a:buNone/>
            </a:pPr>
            <a:r>
              <a:rPr lang="en-US" sz="1000" dirty="0">
                <a:solidFill>
                  <a:srgbClr val="403C4E"/>
                </a:solidFill>
                <a:latin typeface="Open Sans" pitchFamily="34" charset="0"/>
                <a:ea typeface="Open Sans" pitchFamily="34" charset="-122"/>
                <a:cs typeface="Open Sans" pitchFamily="34" charset="-120"/>
              </a:rPr>
              <a:t>Under Art. 16.4 DSU, a panel report </a:t>
            </a:r>
            <a:r>
              <a:rPr lang="en-US" sz="1000" b="1" dirty="0">
                <a:solidFill>
                  <a:srgbClr val="403C4E"/>
                </a:solidFill>
                <a:latin typeface="Open Sans" pitchFamily="34" charset="0"/>
                <a:ea typeface="Open Sans" pitchFamily="34" charset="-122"/>
                <a:cs typeface="Open Sans" pitchFamily="34" charset="-120"/>
              </a:rPr>
              <a:t>cannot be adopted</a:t>
            </a:r>
            <a:r>
              <a:rPr lang="en-US" sz="1000" dirty="0">
                <a:solidFill>
                  <a:srgbClr val="403C4E"/>
                </a:solidFill>
                <a:latin typeface="Open Sans" pitchFamily="34" charset="0"/>
                <a:ea typeface="Open Sans" pitchFamily="34" charset="-122"/>
                <a:cs typeface="Open Sans" pitchFamily="34" charset="-120"/>
              </a:rPr>
              <a:t> if appealed. With no functioning AB, such appeals cannot be completed — leaving reports permanently suspended and complainants without enforceable rulings.</a:t>
            </a:r>
            <a:endParaRPr lang="en-US" sz="1000" dirty="0"/>
          </a:p>
        </p:txBody>
      </p:sp>
      <p:sp>
        <p:nvSpPr>
          <p:cNvPr id="7" name="Shape 5"/>
          <p:cNvSpPr/>
          <p:nvPr/>
        </p:nvSpPr>
        <p:spPr>
          <a:xfrm>
            <a:off x="614421" y="2787904"/>
            <a:ext cx="3464793" cy="12948"/>
          </a:xfrm>
          <a:prstGeom prst="roundRect">
            <a:avLst>
              <a:gd name="adj" fmla="val 337708"/>
            </a:avLst>
          </a:prstGeom>
          <a:solidFill>
            <a:srgbClr val="403C4E">
              <a:alpha val="50000"/>
            </a:srgbClr>
          </a:solidFill>
          <a:ln/>
        </p:spPr>
        <p:txBody>
          <a:bodyPr/>
          <a:lstStyle/>
          <a:p>
            <a:endParaRPr lang="it-IT"/>
          </a:p>
        </p:txBody>
      </p:sp>
      <p:sp>
        <p:nvSpPr>
          <p:cNvPr id="8" name="Text 6"/>
          <p:cNvSpPr/>
          <p:nvPr/>
        </p:nvSpPr>
        <p:spPr>
          <a:xfrm>
            <a:off x="615034" y="2865600"/>
            <a:ext cx="1758553" cy="162669"/>
          </a:xfrm>
          <a:prstGeom prst="rect">
            <a:avLst/>
          </a:prstGeom>
          <a:noFill/>
          <a:ln/>
        </p:spPr>
        <p:txBody>
          <a:bodyPr wrap="none" lIns="0" tIns="0" rIns="0" bIns="0" rtlCol="0" anchor="t"/>
          <a:lstStyle/>
          <a:p>
            <a:pPr marL="0" indent="0" algn="l">
              <a:lnSpc>
                <a:spcPct val="104000"/>
              </a:lnSpc>
              <a:buNone/>
            </a:pPr>
            <a:r>
              <a:rPr lang="en-US" sz="1400" b="1" dirty="0">
                <a:solidFill>
                  <a:srgbClr val="403C4E"/>
                </a:solidFill>
                <a:latin typeface="Merriweather Bold" pitchFamily="34" charset="0"/>
                <a:ea typeface="Merriweather Bold" pitchFamily="34" charset="-122"/>
                <a:cs typeface="Merriweather Bold" pitchFamily="34" charset="-120"/>
              </a:rPr>
              <a:t>Strategic Incentive</a:t>
            </a:r>
            <a:endParaRPr lang="en-US" sz="1400" dirty="0"/>
          </a:p>
        </p:txBody>
      </p:sp>
      <p:sp>
        <p:nvSpPr>
          <p:cNvPr id="9" name="Text 7"/>
          <p:cNvSpPr/>
          <p:nvPr/>
        </p:nvSpPr>
        <p:spPr>
          <a:xfrm>
            <a:off x="614421" y="3093388"/>
            <a:ext cx="3546098" cy="830032"/>
          </a:xfrm>
          <a:prstGeom prst="rect">
            <a:avLst/>
          </a:prstGeom>
          <a:noFill/>
          <a:ln/>
        </p:spPr>
        <p:txBody>
          <a:bodyPr wrap="square" lIns="0" tIns="0" rIns="0" bIns="0" rtlCol="0" anchor="t">
            <a:normAutofit/>
          </a:bodyPr>
          <a:lstStyle/>
          <a:p>
            <a:pPr marL="0" indent="0" algn="l">
              <a:lnSpc>
                <a:spcPct val="116000"/>
              </a:lnSpc>
              <a:buNone/>
            </a:pPr>
            <a:r>
              <a:rPr lang="en-US" sz="1000" dirty="0">
                <a:solidFill>
                  <a:srgbClr val="403C4E"/>
                </a:solidFill>
                <a:latin typeface="Open Sans" pitchFamily="34" charset="0"/>
                <a:ea typeface="Open Sans" pitchFamily="34" charset="-122"/>
                <a:cs typeface="Open Sans" pitchFamily="34" charset="-120"/>
              </a:rPr>
              <a:t>Respondents now have a strong incentive to appeal into the void to avoid compliance obligations — undermining the binding and predictable framework the DSU was designed to provide.</a:t>
            </a:r>
            <a:endParaRPr lang="en-US" sz="1000" dirty="0"/>
          </a:p>
        </p:txBody>
      </p:sp>
      <p:pic>
        <p:nvPicPr>
          <p:cNvPr id="10" name="Image 0" descr="preencoded.png"/>
          <p:cNvPicPr>
            <a:picLocks noChangeAspect="1"/>
          </p:cNvPicPr>
          <p:nvPr/>
        </p:nvPicPr>
        <p:blipFill>
          <a:blip r:embed="rId3"/>
          <a:stretch>
            <a:fillRect/>
          </a:stretch>
        </p:blipFill>
        <p:spPr>
          <a:xfrm>
            <a:off x="4160519" y="537141"/>
            <a:ext cx="4606359" cy="4606359"/>
          </a:xfrm>
          <a:prstGeom prst="rect">
            <a:avLst/>
          </a:prstGeom>
        </p:spPr>
      </p:pic>
      <p:sp>
        <p:nvSpPr>
          <p:cNvPr id="4" name="Text 2"/>
          <p:cNvSpPr/>
          <p:nvPr/>
        </p:nvSpPr>
        <p:spPr>
          <a:xfrm>
            <a:off x="816896" y="745251"/>
            <a:ext cx="5972845" cy="325338"/>
          </a:xfrm>
          <a:prstGeom prst="rect">
            <a:avLst/>
          </a:prstGeom>
          <a:noFill/>
          <a:ln/>
        </p:spPr>
        <p:txBody>
          <a:bodyPr wrap="none" lIns="0" tIns="0" rIns="0" bIns="0" rtlCol="0" anchor="t"/>
          <a:lstStyle/>
          <a:p>
            <a:pPr marL="0" indent="0" algn="l">
              <a:lnSpc>
                <a:spcPct val="104000"/>
              </a:lnSpc>
              <a:buNone/>
            </a:pPr>
            <a:r>
              <a:rPr lang="en-US" sz="2000" b="1" dirty="0">
                <a:solidFill>
                  <a:srgbClr val="403C4E"/>
                </a:solidFill>
                <a:latin typeface="Merriweather Bold" pitchFamily="34" charset="0"/>
                <a:ea typeface="Merriweather Bold" pitchFamily="34" charset="-122"/>
                <a:cs typeface="Merriweather Bold" pitchFamily="34" charset="-120"/>
              </a:rPr>
              <a:t>"Appeal into the Void": Legal Consequences</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4" name="Text 2"/>
          <p:cNvSpPr/>
          <p:nvPr/>
        </p:nvSpPr>
        <p:spPr>
          <a:xfrm>
            <a:off x="496119" y="693539"/>
            <a:ext cx="8491612" cy="415305"/>
          </a:xfrm>
          <a:prstGeom prst="rect">
            <a:avLst/>
          </a:prstGeom>
          <a:noFill/>
          <a:ln/>
        </p:spPr>
        <p:txBody>
          <a:bodyPr wrap="none" lIns="0" tIns="0" rIns="0" bIns="0" rtlCol="0" anchor="t"/>
          <a:lstStyle/>
          <a:p>
            <a:pPr marL="0" indent="0" algn="l">
              <a:lnSpc>
                <a:spcPct val="104000"/>
              </a:lnSpc>
              <a:buNone/>
            </a:pPr>
            <a:r>
              <a:rPr lang="en-US" sz="2600" b="1" dirty="0">
                <a:solidFill>
                  <a:srgbClr val="403C4E"/>
                </a:solidFill>
                <a:latin typeface="Merriweather Bold" pitchFamily="34" charset="0"/>
                <a:ea typeface="Merriweather Bold" pitchFamily="34" charset="-122"/>
                <a:cs typeface="Merriweather Bold" pitchFamily="34" charset="-120"/>
              </a:rPr>
              <a:t>Article 25 DSU: Legal Basis for Appeal Arbitration</a:t>
            </a:r>
            <a:endParaRPr lang="en-US" sz="2600" dirty="0"/>
          </a:p>
        </p:txBody>
      </p:sp>
      <p:sp>
        <p:nvSpPr>
          <p:cNvPr id="5" name="Shape 3"/>
          <p:cNvSpPr/>
          <p:nvPr/>
        </p:nvSpPr>
        <p:spPr>
          <a:xfrm>
            <a:off x="496119" y="1295698"/>
            <a:ext cx="4013597" cy="969690"/>
          </a:xfrm>
          <a:prstGeom prst="roundRect">
            <a:avLst>
              <a:gd name="adj" fmla="val 5757"/>
            </a:avLst>
          </a:prstGeom>
          <a:solidFill>
            <a:srgbClr val="FFD8CC"/>
          </a:solidFill>
          <a:ln w="4763">
            <a:solidFill>
              <a:srgbClr val="E5BEB2"/>
            </a:solidFill>
            <a:prstDash val="solid"/>
          </a:ln>
        </p:spPr>
        <p:txBody>
          <a:bodyPr/>
          <a:lstStyle/>
          <a:p>
            <a:endParaRPr lang="it-IT"/>
          </a:p>
        </p:txBody>
      </p:sp>
      <p:sp>
        <p:nvSpPr>
          <p:cNvPr id="6" name="Text 4"/>
          <p:cNvSpPr/>
          <p:nvPr/>
        </p:nvSpPr>
        <p:spPr>
          <a:xfrm>
            <a:off x="633785" y="1433364"/>
            <a:ext cx="1661294" cy="207690"/>
          </a:xfrm>
          <a:prstGeom prst="rect">
            <a:avLst/>
          </a:prstGeom>
          <a:noFill/>
          <a:ln/>
        </p:spPr>
        <p:txBody>
          <a:bodyPr wrap="none" lIns="0" tIns="0" rIns="0" bIns="0" rtlCol="0" anchor="t"/>
          <a:lstStyle/>
          <a:p>
            <a:pPr marL="0" indent="0" algn="l">
              <a:lnSpc>
                <a:spcPct val="104000"/>
              </a:lnSpc>
              <a:buNone/>
            </a:pPr>
            <a:r>
              <a:rPr lang="en-US" sz="1300" b="1" dirty="0">
                <a:solidFill>
                  <a:srgbClr val="403C4E"/>
                </a:solidFill>
                <a:latin typeface="Merriweather Bold" pitchFamily="34" charset="0"/>
                <a:ea typeface="Merriweather Bold" pitchFamily="34" charset="-122"/>
                <a:cs typeface="Merriweather Bold" pitchFamily="34" charset="-120"/>
              </a:rPr>
              <a:t>Art. 25.1 — Scope</a:t>
            </a:r>
            <a:endParaRPr lang="en-US" sz="1300" dirty="0"/>
          </a:p>
        </p:txBody>
      </p:sp>
      <p:sp>
        <p:nvSpPr>
          <p:cNvPr id="7" name="Text 5"/>
          <p:cNvSpPr/>
          <p:nvPr/>
        </p:nvSpPr>
        <p:spPr>
          <a:xfrm>
            <a:off x="633785" y="1715765"/>
            <a:ext cx="3738265" cy="411956"/>
          </a:xfrm>
          <a:prstGeom prst="rect">
            <a:avLst/>
          </a:prstGeom>
          <a:noFill/>
          <a:ln/>
        </p:spPr>
        <p:txBody>
          <a:bodyPr wrap="square" lIns="0" tIns="0" rIns="0" bIns="0" rtlCol="0" anchor="t">
            <a:normAutofit/>
          </a:bodyPr>
          <a:lstStyle/>
          <a:p>
            <a:pPr marL="0" indent="0" algn="just">
              <a:lnSpc>
                <a:spcPct val="129000"/>
              </a:lnSpc>
              <a:buNone/>
            </a:pPr>
            <a:r>
              <a:rPr lang="en-US" sz="1000" dirty="0">
                <a:solidFill>
                  <a:srgbClr val="403C4E"/>
                </a:solidFill>
                <a:latin typeface="Open Sans" pitchFamily="34" charset="0"/>
                <a:ea typeface="Open Sans" pitchFamily="34" charset="-122"/>
                <a:cs typeface="Open Sans" pitchFamily="34" charset="-120"/>
              </a:rPr>
              <a:t>Expeditious arbitration may facilitate resolution of disputes within the WTO framework.</a:t>
            </a:r>
            <a:endParaRPr lang="en-US" sz="1000" dirty="0"/>
          </a:p>
        </p:txBody>
      </p:sp>
      <p:sp>
        <p:nvSpPr>
          <p:cNvPr id="8" name="Shape 6"/>
          <p:cNvSpPr/>
          <p:nvPr/>
        </p:nvSpPr>
        <p:spPr>
          <a:xfrm>
            <a:off x="4634285" y="1295698"/>
            <a:ext cx="4013597" cy="969690"/>
          </a:xfrm>
          <a:prstGeom prst="roundRect">
            <a:avLst>
              <a:gd name="adj" fmla="val 5757"/>
            </a:avLst>
          </a:prstGeom>
          <a:solidFill>
            <a:srgbClr val="FFD8CC"/>
          </a:solidFill>
          <a:ln w="4763">
            <a:solidFill>
              <a:srgbClr val="E5BEB2"/>
            </a:solidFill>
            <a:prstDash val="solid"/>
          </a:ln>
        </p:spPr>
        <p:txBody>
          <a:bodyPr/>
          <a:lstStyle/>
          <a:p>
            <a:endParaRPr lang="it-IT"/>
          </a:p>
        </p:txBody>
      </p:sp>
      <p:sp>
        <p:nvSpPr>
          <p:cNvPr id="9" name="Text 7"/>
          <p:cNvSpPr/>
          <p:nvPr/>
        </p:nvSpPr>
        <p:spPr>
          <a:xfrm>
            <a:off x="4771951" y="1433364"/>
            <a:ext cx="1661294" cy="207690"/>
          </a:xfrm>
          <a:prstGeom prst="rect">
            <a:avLst/>
          </a:prstGeom>
          <a:noFill/>
          <a:ln/>
        </p:spPr>
        <p:txBody>
          <a:bodyPr wrap="none" lIns="0" tIns="0" rIns="0" bIns="0" rtlCol="0" anchor="t"/>
          <a:lstStyle/>
          <a:p>
            <a:pPr marL="0" indent="0" algn="l">
              <a:lnSpc>
                <a:spcPct val="104000"/>
              </a:lnSpc>
              <a:buNone/>
            </a:pPr>
            <a:r>
              <a:rPr lang="en-US" sz="1300" b="1" dirty="0">
                <a:solidFill>
                  <a:srgbClr val="403C4E"/>
                </a:solidFill>
                <a:latin typeface="Merriweather Bold" pitchFamily="34" charset="0"/>
                <a:ea typeface="Merriweather Bold" pitchFamily="34" charset="-122"/>
                <a:cs typeface="Merriweather Bold" pitchFamily="34" charset="-120"/>
              </a:rPr>
              <a:t>Art. 25.2 — Consent</a:t>
            </a:r>
            <a:endParaRPr lang="en-US" sz="1300" dirty="0"/>
          </a:p>
        </p:txBody>
      </p:sp>
      <p:sp>
        <p:nvSpPr>
          <p:cNvPr id="10" name="Text 8"/>
          <p:cNvSpPr/>
          <p:nvPr/>
        </p:nvSpPr>
        <p:spPr>
          <a:xfrm>
            <a:off x="4771951" y="1715765"/>
            <a:ext cx="3738265" cy="411956"/>
          </a:xfrm>
          <a:prstGeom prst="rect">
            <a:avLst/>
          </a:prstGeom>
          <a:noFill/>
          <a:ln/>
        </p:spPr>
        <p:txBody>
          <a:bodyPr wrap="square" lIns="0" tIns="0" rIns="0" bIns="0" rtlCol="0" anchor="t">
            <a:normAutofit/>
          </a:bodyPr>
          <a:lstStyle/>
          <a:p>
            <a:pPr marL="0" indent="0" algn="just">
              <a:lnSpc>
                <a:spcPct val="129000"/>
              </a:lnSpc>
              <a:buNone/>
            </a:pPr>
            <a:r>
              <a:rPr lang="en-US" sz="1000" dirty="0">
                <a:solidFill>
                  <a:srgbClr val="403C4E"/>
                </a:solidFill>
                <a:latin typeface="Open Sans" pitchFamily="34" charset="0"/>
                <a:ea typeface="Open Sans" pitchFamily="34" charset="-122"/>
                <a:cs typeface="Open Sans" pitchFamily="34" charset="-120"/>
              </a:rPr>
              <a:t>Recourse requires mutual agreement of the parties, who also define the procedures to be followed.</a:t>
            </a:r>
            <a:endParaRPr lang="en-US" sz="1000" dirty="0"/>
          </a:p>
        </p:txBody>
      </p:sp>
      <p:sp>
        <p:nvSpPr>
          <p:cNvPr id="11" name="Shape 9"/>
          <p:cNvSpPr/>
          <p:nvPr/>
        </p:nvSpPr>
        <p:spPr>
          <a:xfrm>
            <a:off x="496119" y="2389956"/>
            <a:ext cx="4013597" cy="1175668"/>
          </a:xfrm>
          <a:prstGeom prst="roundRect">
            <a:avLst>
              <a:gd name="adj" fmla="val 4748"/>
            </a:avLst>
          </a:prstGeom>
          <a:solidFill>
            <a:srgbClr val="FFD8CC"/>
          </a:solidFill>
          <a:ln w="4763">
            <a:solidFill>
              <a:srgbClr val="E5BEB2"/>
            </a:solidFill>
            <a:prstDash val="solid"/>
          </a:ln>
        </p:spPr>
        <p:txBody>
          <a:bodyPr/>
          <a:lstStyle/>
          <a:p>
            <a:endParaRPr lang="it-IT"/>
          </a:p>
        </p:txBody>
      </p:sp>
      <p:sp>
        <p:nvSpPr>
          <p:cNvPr id="12" name="Text 10"/>
          <p:cNvSpPr/>
          <p:nvPr/>
        </p:nvSpPr>
        <p:spPr>
          <a:xfrm>
            <a:off x="633785" y="2527622"/>
            <a:ext cx="2163887" cy="207690"/>
          </a:xfrm>
          <a:prstGeom prst="rect">
            <a:avLst/>
          </a:prstGeom>
          <a:noFill/>
          <a:ln/>
        </p:spPr>
        <p:txBody>
          <a:bodyPr wrap="none" lIns="0" tIns="0" rIns="0" bIns="0" rtlCol="0" anchor="t"/>
          <a:lstStyle/>
          <a:p>
            <a:pPr marL="0" indent="0" algn="l">
              <a:lnSpc>
                <a:spcPct val="104000"/>
              </a:lnSpc>
              <a:buNone/>
            </a:pPr>
            <a:r>
              <a:rPr lang="en-US" sz="1300" b="1" dirty="0">
                <a:solidFill>
                  <a:srgbClr val="403C4E"/>
                </a:solidFill>
                <a:latin typeface="Merriweather Bold" pitchFamily="34" charset="0"/>
                <a:ea typeface="Merriweather Bold" pitchFamily="34" charset="-122"/>
                <a:cs typeface="Merriweather Bold" pitchFamily="34" charset="-120"/>
              </a:rPr>
              <a:t>Art. 25.3 — Binding Award</a:t>
            </a:r>
            <a:endParaRPr lang="en-US" sz="1300" dirty="0"/>
          </a:p>
        </p:txBody>
      </p:sp>
      <p:sp>
        <p:nvSpPr>
          <p:cNvPr id="13" name="Text 11"/>
          <p:cNvSpPr/>
          <p:nvPr/>
        </p:nvSpPr>
        <p:spPr>
          <a:xfrm>
            <a:off x="633785" y="2810024"/>
            <a:ext cx="3738265" cy="411956"/>
          </a:xfrm>
          <a:prstGeom prst="rect">
            <a:avLst/>
          </a:prstGeom>
          <a:noFill/>
          <a:ln/>
        </p:spPr>
        <p:txBody>
          <a:bodyPr wrap="square" lIns="0" tIns="0" rIns="0" bIns="0" rtlCol="0" anchor="t">
            <a:normAutofit/>
          </a:bodyPr>
          <a:lstStyle/>
          <a:p>
            <a:pPr marL="0" indent="0" algn="just">
              <a:lnSpc>
                <a:spcPct val="129000"/>
              </a:lnSpc>
              <a:buNone/>
            </a:pPr>
            <a:r>
              <a:rPr lang="en-US" sz="1000" dirty="0">
                <a:solidFill>
                  <a:srgbClr val="403C4E"/>
                </a:solidFill>
                <a:latin typeface="Open Sans" pitchFamily="34" charset="0"/>
                <a:ea typeface="Open Sans" pitchFamily="34" charset="-122"/>
                <a:cs typeface="Open Sans" pitchFamily="34" charset="-120"/>
              </a:rPr>
              <a:t>Parties must abide by the award, which is notified to the DSB, integrating arbitration into the WTO legal order.</a:t>
            </a:r>
            <a:endParaRPr lang="en-US" sz="1000" dirty="0"/>
          </a:p>
        </p:txBody>
      </p:sp>
      <p:sp>
        <p:nvSpPr>
          <p:cNvPr id="14" name="Shape 12"/>
          <p:cNvSpPr/>
          <p:nvPr/>
        </p:nvSpPr>
        <p:spPr>
          <a:xfrm>
            <a:off x="4634285" y="2389956"/>
            <a:ext cx="4013597" cy="1175668"/>
          </a:xfrm>
          <a:prstGeom prst="roundRect">
            <a:avLst>
              <a:gd name="adj" fmla="val 4748"/>
            </a:avLst>
          </a:prstGeom>
          <a:solidFill>
            <a:srgbClr val="FFD8CC"/>
          </a:solidFill>
          <a:ln w="4763">
            <a:solidFill>
              <a:srgbClr val="E5BEB2"/>
            </a:solidFill>
            <a:prstDash val="solid"/>
          </a:ln>
        </p:spPr>
        <p:txBody>
          <a:bodyPr/>
          <a:lstStyle/>
          <a:p>
            <a:endParaRPr lang="it-IT"/>
          </a:p>
        </p:txBody>
      </p:sp>
      <p:sp>
        <p:nvSpPr>
          <p:cNvPr id="15" name="Text 13"/>
          <p:cNvSpPr/>
          <p:nvPr/>
        </p:nvSpPr>
        <p:spPr>
          <a:xfrm>
            <a:off x="4771951" y="2527622"/>
            <a:ext cx="2018184" cy="207690"/>
          </a:xfrm>
          <a:prstGeom prst="rect">
            <a:avLst/>
          </a:prstGeom>
          <a:noFill/>
          <a:ln/>
        </p:spPr>
        <p:txBody>
          <a:bodyPr wrap="none" lIns="0" tIns="0" rIns="0" bIns="0" rtlCol="0" anchor="t"/>
          <a:lstStyle/>
          <a:p>
            <a:pPr marL="0" indent="0" algn="l">
              <a:lnSpc>
                <a:spcPct val="104000"/>
              </a:lnSpc>
              <a:buNone/>
            </a:pPr>
            <a:r>
              <a:rPr lang="en-US" sz="1300" b="1" dirty="0">
                <a:solidFill>
                  <a:srgbClr val="403C4E"/>
                </a:solidFill>
                <a:latin typeface="Merriweather Bold" pitchFamily="34" charset="0"/>
                <a:ea typeface="Merriweather Bold" pitchFamily="34" charset="-122"/>
                <a:cs typeface="Merriweather Bold" pitchFamily="34" charset="-120"/>
              </a:rPr>
              <a:t>Art. 25.4 — Enforcement</a:t>
            </a:r>
            <a:endParaRPr lang="en-US" sz="1300" dirty="0"/>
          </a:p>
        </p:txBody>
      </p:sp>
      <p:sp>
        <p:nvSpPr>
          <p:cNvPr id="16" name="Text 14"/>
          <p:cNvSpPr/>
          <p:nvPr/>
        </p:nvSpPr>
        <p:spPr>
          <a:xfrm>
            <a:off x="4771951" y="2810024"/>
            <a:ext cx="3738265" cy="617934"/>
          </a:xfrm>
          <a:prstGeom prst="rect">
            <a:avLst/>
          </a:prstGeom>
          <a:noFill/>
          <a:ln/>
        </p:spPr>
        <p:txBody>
          <a:bodyPr wrap="square" lIns="0" tIns="0" rIns="0" bIns="0" rtlCol="0" anchor="t">
            <a:normAutofit/>
          </a:bodyPr>
          <a:lstStyle/>
          <a:p>
            <a:pPr marL="0" indent="0" algn="l">
              <a:lnSpc>
                <a:spcPct val="129000"/>
              </a:lnSpc>
              <a:buNone/>
            </a:pPr>
            <a:r>
              <a:rPr lang="en-US" sz="1000" dirty="0">
                <a:solidFill>
                  <a:srgbClr val="403C4E"/>
                </a:solidFill>
                <a:latin typeface="Open Sans" pitchFamily="34" charset="0"/>
                <a:ea typeface="Open Sans" pitchFamily="34" charset="-122"/>
                <a:cs typeface="Open Sans" pitchFamily="34" charset="-120"/>
              </a:rPr>
              <a:t>Arts. 21 and 22 DSU on implementation and retaliation apply </a:t>
            </a:r>
            <a:r>
              <a:rPr lang="en-US" sz="1000" i="1" dirty="0">
                <a:solidFill>
                  <a:srgbClr val="403C4E"/>
                </a:solidFill>
                <a:latin typeface="Open Sans" pitchFamily="34" charset="0"/>
                <a:ea typeface="Open Sans" pitchFamily="34" charset="-122"/>
                <a:cs typeface="Open Sans" pitchFamily="34" charset="-120"/>
              </a:rPr>
              <a:t>mutatis mutandis</a:t>
            </a:r>
            <a:r>
              <a:rPr lang="en-US" sz="1000" dirty="0">
                <a:solidFill>
                  <a:srgbClr val="403C4E"/>
                </a:solidFill>
                <a:latin typeface="Open Sans" pitchFamily="34" charset="0"/>
                <a:ea typeface="Open Sans" pitchFamily="34" charset="-122"/>
                <a:cs typeface="Open Sans" pitchFamily="34" charset="-120"/>
              </a:rPr>
              <a:t>, ensuring binding force equivalent to adopted reports.</a:t>
            </a:r>
            <a:endParaRPr lang="en-US" sz="1000" dirty="0"/>
          </a:p>
        </p:txBody>
      </p:sp>
      <p:sp>
        <p:nvSpPr>
          <p:cNvPr id="17" name="Shape 15"/>
          <p:cNvSpPr/>
          <p:nvPr/>
        </p:nvSpPr>
        <p:spPr>
          <a:xfrm>
            <a:off x="496119" y="3705747"/>
            <a:ext cx="8151763" cy="615180"/>
          </a:xfrm>
          <a:prstGeom prst="roundRect">
            <a:avLst>
              <a:gd name="adj" fmla="val 6145"/>
            </a:avLst>
          </a:prstGeom>
          <a:solidFill>
            <a:srgbClr val="B6D6FC"/>
          </a:solidFill>
          <a:ln/>
        </p:spPr>
        <p:txBody>
          <a:bodyPr/>
          <a:lstStyle/>
          <a:p>
            <a:endParaRPr lang="it-IT"/>
          </a:p>
        </p:txBody>
      </p:sp>
      <p:pic>
        <p:nvPicPr>
          <p:cNvPr id="18" name="Image 0" descr="preencoded.png"/>
          <p:cNvPicPr>
            <a:picLocks noChangeAspect="1"/>
          </p:cNvPicPr>
          <p:nvPr/>
        </p:nvPicPr>
        <p:blipFill>
          <a:blip r:embed="rId3"/>
          <a:stretch>
            <a:fillRect/>
          </a:stretch>
        </p:blipFill>
        <p:spPr>
          <a:xfrm>
            <a:off x="629022" y="3893641"/>
            <a:ext cx="166092" cy="132904"/>
          </a:xfrm>
          <a:prstGeom prst="rect">
            <a:avLst/>
          </a:prstGeom>
        </p:spPr>
      </p:pic>
      <p:sp>
        <p:nvSpPr>
          <p:cNvPr id="19" name="Text 16"/>
          <p:cNvSpPr/>
          <p:nvPr/>
        </p:nvSpPr>
        <p:spPr>
          <a:xfrm>
            <a:off x="928018" y="3851002"/>
            <a:ext cx="7586960" cy="617934"/>
          </a:xfrm>
          <a:prstGeom prst="rect">
            <a:avLst/>
          </a:prstGeom>
          <a:noFill/>
          <a:ln/>
        </p:spPr>
        <p:txBody>
          <a:bodyPr wrap="square" lIns="0" tIns="0" rIns="0" bIns="0" rtlCol="0" anchor="t">
            <a:normAutofit/>
          </a:bodyPr>
          <a:lstStyle/>
          <a:p>
            <a:pPr marL="0" indent="0" algn="l">
              <a:lnSpc>
                <a:spcPct val="129000"/>
              </a:lnSpc>
              <a:buNone/>
            </a:pPr>
            <a:r>
              <a:rPr lang="en-US" sz="1000" dirty="0">
                <a:solidFill>
                  <a:srgbClr val="000000"/>
                </a:solidFill>
                <a:latin typeface="Open Sans" pitchFamily="34" charset="0"/>
                <a:ea typeface="Open Sans" pitchFamily="34" charset="-122"/>
                <a:cs typeface="Open Sans" pitchFamily="34" charset="-120"/>
              </a:rPr>
              <a:t>Originally conceived as a flexible alternative, Art. 25 DSU gained new significance post-2019 as a legal basis for appellate arbitration</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4" name="Text 2"/>
          <p:cNvSpPr/>
          <p:nvPr/>
        </p:nvSpPr>
        <p:spPr>
          <a:xfrm>
            <a:off x="496119" y="695846"/>
            <a:ext cx="7133779" cy="415305"/>
          </a:xfrm>
          <a:prstGeom prst="rect">
            <a:avLst/>
          </a:prstGeom>
          <a:noFill/>
          <a:ln/>
        </p:spPr>
        <p:txBody>
          <a:bodyPr wrap="none" lIns="0" tIns="0" rIns="0" bIns="0" rtlCol="0" anchor="t"/>
          <a:lstStyle/>
          <a:p>
            <a:pPr marL="0" indent="0" algn="l">
              <a:lnSpc>
                <a:spcPct val="104000"/>
              </a:lnSpc>
              <a:buNone/>
            </a:pPr>
            <a:r>
              <a:rPr lang="en-US" sz="2600" b="1" dirty="0">
                <a:solidFill>
                  <a:srgbClr val="403C4E"/>
                </a:solidFill>
                <a:latin typeface="Merriweather Bold" pitchFamily="34" charset="0"/>
                <a:ea typeface="Merriweather Bold" pitchFamily="34" charset="-122"/>
                <a:cs typeface="Merriweather Bold" pitchFamily="34" charset="-120"/>
              </a:rPr>
              <a:t>The MPIA: A Structured Interim Solution</a:t>
            </a:r>
            <a:endParaRPr lang="en-US" sz="2600" dirty="0"/>
          </a:p>
        </p:txBody>
      </p:sp>
      <p:sp>
        <p:nvSpPr>
          <p:cNvPr id="5" name="Text 3"/>
          <p:cNvSpPr/>
          <p:nvPr/>
        </p:nvSpPr>
        <p:spPr>
          <a:xfrm>
            <a:off x="496119" y="1422574"/>
            <a:ext cx="2118494" cy="207690"/>
          </a:xfrm>
          <a:prstGeom prst="rect">
            <a:avLst/>
          </a:prstGeom>
          <a:noFill/>
          <a:ln/>
        </p:spPr>
        <p:txBody>
          <a:bodyPr wrap="none" lIns="0" tIns="0" rIns="0" bIns="0" rtlCol="0" anchor="t"/>
          <a:lstStyle/>
          <a:p>
            <a:pPr marL="0" indent="0" algn="l">
              <a:lnSpc>
                <a:spcPct val="104000"/>
              </a:lnSpc>
              <a:buNone/>
            </a:pPr>
            <a:r>
              <a:rPr lang="en-US" sz="1300" b="1" dirty="0">
                <a:solidFill>
                  <a:srgbClr val="403C4E"/>
                </a:solidFill>
                <a:latin typeface="Merriweather Bold" pitchFamily="34" charset="0"/>
                <a:ea typeface="Merriweather Bold" pitchFamily="34" charset="-122"/>
                <a:cs typeface="Merriweather Bold" pitchFamily="34" charset="-120"/>
              </a:rPr>
              <a:t>What Is the MPIA?</a:t>
            </a:r>
            <a:endParaRPr lang="en-US" sz="1300" dirty="0"/>
          </a:p>
        </p:txBody>
      </p:sp>
      <p:sp>
        <p:nvSpPr>
          <p:cNvPr id="6" name="Text 4"/>
          <p:cNvSpPr/>
          <p:nvPr/>
        </p:nvSpPr>
        <p:spPr>
          <a:xfrm>
            <a:off x="496119" y="1754832"/>
            <a:ext cx="3913808" cy="1029891"/>
          </a:xfrm>
          <a:prstGeom prst="rect">
            <a:avLst/>
          </a:prstGeom>
          <a:noFill/>
          <a:ln/>
        </p:spPr>
        <p:txBody>
          <a:bodyPr wrap="square" lIns="0" tIns="0" rIns="0" bIns="0" rtlCol="0" anchor="t">
            <a:normAutofit/>
          </a:bodyPr>
          <a:lstStyle/>
          <a:p>
            <a:pPr marL="0" indent="0" algn="just">
              <a:lnSpc>
                <a:spcPct val="129000"/>
              </a:lnSpc>
              <a:buNone/>
            </a:pPr>
            <a:r>
              <a:rPr lang="en-US" sz="1000" dirty="0">
                <a:solidFill>
                  <a:srgbClr val="403C4E"/>
                </a:solidFill>
                <a:latin typeface="Open Sans" pitchFamily="34" charset="0"/>
                <a:ea typeface="Open Sans" pitchFamily="34" charset="-122"/>
                <a:cs typeface="Open Sans" pitchFamily="34" charset="-120"/>
              </a:rPr>
              <a:t>The Multi-Party Interim Appeal Arbitration Arrangement is a pre-committed framework through which participating Members agree to use Art. 25 DSU for appellate review in disputes among themselves, pending the AB's restoration.</a:t>
            </a:r>
            <a:endParaRPr lang="en-US" sz="1000" dirty="0"/>
          </a:p>
        </p:txBody>
      </p:sp>
      <p:sp>
        <p:nvSpPr>
          <p:cNvPr id="7" name="Shape 5"/>
          <p:cNvSpPr/>
          <p:nvPr/>
        </p:nvSpPr>
        <p:spPr>
          <a:xfrm>
            <a:off x="496119" y="2958033"/>
            <a:ext cx="3913808" cy="16594"/>
          </a:xfrm>
          <a:prstGeom prst="roundRect">
            <a:avLst>
              <a:gd name="adj" fmla="val 336392"/>
            </a:avLst>
          </a:prstGeom>
          <a:solidFill>
            <a:srgbClr val="403C4E">
              <a:alpha val="50000"/>
            </a:srgbClr>
          </a:solidFill>
          <a:ln/>
        </p:spPr>
        <p:txBody>
          <a:bodyPr/>
          <a:lstStyle/>
          <a:p>
            <a:endParaRPr lang="it-IT"/>
          </a:p>
        </p:txBody>
      </p:sp>
      <p:sp>
        <p:nvSpPr>
          <p:cNvPr id="8" name="Text 6"/>
          <p:cNvSpPr/>
          <p:nvPr/>
        </p:nvSpPr>
        <p:spPr>
          <a:xfrm>
            <a:off x="496119" y="3147938"/>
            <a:ext cx="2118494" cy="207690"/>
          </a:xfrm>
          <a:prstGeom prst="rect">
            <a:avLst/>
          </a:prstGeom>
          <a:noFill/>
          <a:ln/>
        </p:spPr>
        <p:txBody>
          <a:bodyPr wrap="none" lIns="0" tIns="0" rIns="0" bIns="0" rtlCol="0" anchor="t"/>
          <a:lstStyle/>
          <a:p>
            <a:pPr marL="0" indent="0" algn="l">
              <a:lnSpc>
                <a:spcPct val="104000"/>
              </a:lnSpc>
              <a:buNone/>
            </a:pPr>
            <a:r>
              <a:rPr lang="en-US" sz="1300" b="1" dirty="0">
                <a:solidFill>
                  <a:srgbClr val="403C4E"/>
                </a:solidFill>
                <a:latin typeface="Merriweather Bold" pitchFamily="34" charset="0"/>
                <a:ea typeface="Merriweather Bold" pitchFamily="34" charset="-122"/>
                <a:cs typeface="Merriweather Bold" pitchFamily="34" charset="-120"/>
              </a:rPr>
              <a:t>Key Features</a:t>
            </a:r>
            <a:endParaRPr lang="en-US" sz="1300" dirty="0"/>
          </a:p>
        </p:txBody>
      </p:sp>
      <p:sp>
        <p:nvSpPr>
          <p:cNvPr id="9" name="Text 7"/>
          <p:cNvSpPr/>
          <p:nvPr/>
        </p:nvSpPr>
        <p:spPr>
          <a:xfrm>
            <a:off x="496119" y="3480197"/>
            <a:ext cx="3913808" cy="954732"/>
          </a:xfrm>
          <a:prstGeom prst="rect">
            <a:avLst/>
          </a:prstGeom>
          <a:noFill/>
          <a:ln/>
        </p:spPr>
        <p:txBody>
          <a:bodyPr wrap="square" lIns="0" tIns="0" rIns="0" bIns="0" rtlCol="0" anchor="t">
            <a:normAutofit/>
          </a:bodyPr>
          <a:lstStyle/>
          <a:p>
            <a:pPr marL="342900" indent="-342900">
              <a:lnSpc>
                <a:spcPct val="129000"/>
              </a:lnSpc>
              <a:buSzPct val="100000"/>
              <a:buFontTx/>
              <a:buChar char="•"/>
            </a:pPr>
            <a:r>
              <a:rPr lang="en-US" sz="1000" dirty="0">
                <a:solidFill>
                  <a:srgbClr val="403C4E"/>
                </a:solidFill>
                <a:latin typeface="Open Sans" pitchFamily="34" charset="0"/>
                <a:ea typeface="Open Sans" pitchFamily="34" charset="-122"/>
                <a:cs typeface="Open Sans" pitchFamily="34" charset="-120"/>
              </a:rPr>
              <a:t>Standardized procedures and 90-day deadline (Annex I)</a:t>
            </a:r>
            <a:endParaRPr lang="en-US" sz="1000" dirty="0"/>
          </a:p>
          <a:p>
            <a:pPr marL="342900" indent="-342900" algn="l">
              <a:lnSpc>
                <a:spcPct val="129000"/>
              </a:lnSpc>
              <a:buSzPct val="100000"/>
              <a:buChar char="•"/>
            </a:pPr>
            <a:r>
              <a:rPr lang="en-US" sz="1000" dirty="0">
                <a:solidFill>
                  <a:srgbClr val="403C4E"/>
                </a:solidFill>
                <a:latin typeface="Open Sans" pitchFamily="34" charset="0"/>
                <a:ea typeface="Open Sans" pitchFamily="34" charset="-122"/>
                <a:cs typeface="Open Sans" pitchFamily="34" charset="-120"/>
              </a:rPr>
              <a:t>Pre-established pool of arbitrators (Annex II)</a:t>
            </a:r>
            <a:endParaRPr lang="en-US" sz="1000" dirty="0"/>
          </a:p>
          <a:p>
            <a:pPr marL="342900" indent="-342900" algn="l">
              <a:lnSpc>
                <a:spcPct val="129000"/>
              </a:lnSpc>
              <a:buSzPct val="100000"/>
              <a:buChar char="•"/>
            </a:pPr>
            <a:r>
              <a:rPr lang="en-US" sz="1000" dirty="0">
                <a:solidFill>
                  <a:srgbClr val="403C4E"/>
                </a:solidFill>
                <a:latin typeface="Open Sans" pitchFamily="34" charset="0"/>
                <a:ea typeface="Open Sans" pitchFamily="34" charset="-122"/>
                <a:cs typeface="Open Sans" pitchFamily="34" charset="-120"/>
              </a:rPr>
              <a:t>Scope limited to participating Members only</a:t>
            </a:r>
            <a:endParaRPr lang="en-US" sz="1000" dirty="0"/>
          </a:p>
        </p:txBody>
      </p:sp>
      <p:sp>
        <p:nvSpPr>
          <p:cNvPr id="10" name="Shape 8"/>
          <p:cNvSpPr/>
          <p:nvPr/>
        </p:nvSpPr>
        <p:spPr>
          <a:xfrm>
            <a:off x="4643214" y="1298005"/>
            <a:ext cx="4105052" cy="2906850"/>
          </a:xfrm>
          <a:prstGeom prst="roundRect">
            <a:avLst>
              <a:gd name="adj" fmla="val 2771"/>
            </a:avLst>
          </a:prstGeom>
          <a:solidFill>
            <a:srgbClr val="FFAD94"/>
          </a:solidFill>
          <a:ln/>
        </p:spPr>
        <p:txBody>
          <a:bodyPr/>
          <a:lstStyle/>
          <a:p>
            <a:endParaRPr lang="it-IT"/>
          </a:p>
        </p:txBody>
      </p:sp>
      <p:sp>
        <p:nvSpPr>
          <p:cNvPr id="11" name="Text 9"/>
          <p:cNvSpPr/>
          <p:nvPr/>
        </p:nvSpPr>
        <p:spPr>
          <a:xfrm>
            <a:off x="4776118" y="1422574"/>
            <a:ext cx="2552849" cy="207690"/>
          </a:xfrm>
          <a:prstGeom prst="rect">
            <a:avLst/>
          </a:prstGeom>
          <a:noFill/>
          <a:ln/>
        </p:spPr>
        <p:txBody>
          <a:bodyPr wrap="none" lIns="0" tIns="0" rIns="0" bIns="0" rtlCol="0" anchor="t"/>
          <a:lstStyle/>
          <a:p>
            <a:pPr marL="0" indent="0" algn="l">
              <a:lnSpc>
                <a:spcPct val="104000"/>
              </a:lnSpc>
              <a:buNone/>
            </a:pPr>
            <a:r>
              <a:rPr lang="en-US" sz="1300" b="1" dirty="0">
                <a:solidFill>
                  <a:srgbClr val="403C4E"/>
                </a:solidFill>
                <a:latin typeface="Merriweather Bold" pitchFamily="34" charset="0"/>
                <a:cs typeface="Merriweather Bold" pitchFamily="34" charset="-120"/>
              </a:rPr>
              <a:t>Appeal Arbitration in practice</a:t>
            </a:r>
            <a:endParaRPr lang="en-US" sz="1300" dirty="0"/>
          </a:p>
        </p:txBody>
      </p:sp>
      <p:sp>
        <p:nvSpPr>
          <p:cNvPr id="13" name="Shape 11"/>
          <p:cNvSpPr/>
          <p:nvPr/>
        </p:nvSpPr>
        <p:spPr>
          <a:xfrm>
            <a:off x="4776118" y="1981944"/>
            <a:ext cx="1857301" cy="14288"/>
          </a:xfrm>
          <a:prstGeom prst="rect">
            <a:avLst/>
          </a:prstGeom>
          <a:solidFill>
            <a:srgbClr val="FFAD94"/>
          </a:solidFill>
          <a:ln/>
        </p:spPr>
        <p:txBody>
          <a:bodyPr/>
          <a:lstStyle/>
          <a:p>
            <a:endParaRPr lang="it-IT"/>
          </a:p>
        </p:txBody>
      </p:sp>
      <p:sp>
        <p:nvSpPr>
          <p:cNvPr id="14" name="Text 12"/>
          <p:cNvSpPr/>
          <p:nvPr/>
        </p:nvSpPr>
        <p:spPr>
          <a:xfrm>
            <a:off x="4784043" y="1754832"/>
            <a:ext cx="1857301" cy="623069"/>
          </a:xfrm>
          <a:prstGeom prst="rect">
            <a:avLst/>
          </a:prstGeom>
          <a:noFill/>
          <a:ln/>
        </p:spPr>
        <p:txBody>
          <a:bodyPr wrap="square" lIns="0" tIns="0" rIns="0" bIns="0" rtlCol="0" anchor="t">
            <a:normAutofit/>
          </a:bodyPr>
          <a:lstStyle/>
          <a:p>
            <a:pPr marL="0" indent="0" algn="l">
              <a:lnSpc>
                <a:spcPct val="104000"/>
              </a:lnSpc>
              <a:buNone/>
            </a:pPr>
            <a:r>
              <a:rPr lang="en-US" sz="1300" b="1" dirty="0">
                <a:solidFill>
                  <a:srgbClr val="000000"/>
                </a:solidFill>
                <a:latin typeface="Merriweather Bold" pitchFamily="34" charset="0"/>
                <a:ea typeface="Merriweather Bold" pitchFamily="34" charset="-122"/>
                <a:cs typeface="Merriweather Bold" pitchFamily="34" charset="-120"/>
              </a:rPr>
              <a:t>DS583 — Turkey–Pharmaceuticals (2022)</a:t>
            </a:r>
            <a:endParaRPr lang="en-US" sz="1300" dirty="0"/>
          </a:p>
        </p:txBody>
      </p:sp>
      <p:sp>
        <p:nvSpPr>
          <p:cNvPr id="15" name="Text 13"/>
          <p:cNvSpPr/>
          <p:nvPr/>
        </p:nvSpPr>
        <p:spPr>
          <a:xfrm>
            <a:off x="6438528" y="1776933"/>
            <a:ext cx="2062535" cy="617934"/>
          </a:xfrm>
          <a:prstGeom prst="rect">
            <a:avLst/>
          </a:prstGeom>
          <a:noFill/>
          <a:ln/>
        </p:spPr>
        <p:txBody>
          <a:bodyPr wrap="square" lIns="0" tIns="0" rIns="0" bIns="0" rtlCol="0" anchor="t">
            <a:normAutofit/>
          </a:bodyPr>
          <a:lstStyle/>
          <a:p>
            <a:pPr marL="0" indent="0" algn="l">
              <a:lnSpc>
                <a:spcPct val="129000"/>
              </a:lnSpc>
              <a:buNone/>
            </a:pPr>
            <a:r>
              <a:rPr lang="en-US" sz="1000" dirty="0">
                <a:solidFill>
                  <a:srgbClr val="000000"/>
                </a:solidFill>
                <a:latin typeface="Open Sans" pitchFamily="34" charset="0"/>
                <a:ea typeface="Open Sans" pitchFamily="34" charset="-122"/>
                <a:cs typeface="Open Sans" pitchFamily="34" charset="-120"/>
              </a:rPr>
              <a:t>First Art. 25 appellate arbitration</a:t>
            </a:r>
            <a:endParaRPr lang="en-US" sz="1000" dirty="0"/>
          </a:p>
        </p:txBody>
      </p:sp>
      <p:sp>
        <p:nvSpPr>
          <p:cNvPr id="17" name="Shape 15"/>
          <p:cNvSpPr/>
          <p:nvPr/>
        </p:nvSpPr>
        <p:spPr>
          <a:xfrm>
            <a:off x="6757988" y="1981944"/>
            <a:ext cx="1857375" cy="14288"/>
          </a:xfrm>
          <a:prstGeom prst="rect">
            <a:avLst/>
          </a:prstGeom>
          <a:solidFill>
            <a:srgbClr val="FFAD94"/>
          </a:solidFill>
          <a:ln/>
        </p:spPr>
        <p:txBody>
          <a:bodyPr/>
          <a:lstStyle/>
          <a:p>
            <a:endParaRPr lang="it-IT"/>
          </a:p>
        </p:txBody>
      </p:sp>
      <p:sp>
        <p:nvSpPr>
          <p:cNvPr id="18" name="Text 16"/>
          <p:cNvSpPr/>
          <p:nvPr/>
        </p:nvSpPr>
        <p:spPr>
          <a:xfrm>
            <a:off x="4784043" y="2605013"/>
            <a:ext cx="1857375" cy="415379"/>
          </a:xfrm>
          <a:prstGeom prst="rect">
            <a:avLst/>
          </a:prstGeom>
          <a:noFill/>
          <a:ln/>
        </p:spPr>
        <p:txBody>
          <a:bodyPr wrap="square" lIns="0" tIns="0" rIns="0" bIns="0" rtlCol="0" anchor="t">
            <a:normAutofit/>
          </a:bodyPr>
          <a:lstStyle/>
          <a:p>
            <a:pPr marL="0" indent="0" algn="l">
              <a:lnSpc>
                <a:spcPct val="104000"/>
              </a:lnSpc>
              <a:buNone/>
            </a:pPr>
            <a:r>
              <a:rPr lang="en-US" sz="1300" b="1" dirty="0">
                <a:solidFill>
                  <a:srgbClr val="000000"/>
                </a:solidFill>
                <a:latin typeface="Merriweather Bold" pitchFamily="34" charset="0"/>
                <a:ea typeface="Merriweather Bold" pitchFamily="34" charset="-122"/>
                <a:cs typeface="Merriweather Bold" pitchFamily="34" charset="-120"/>
              </a:rPr>
              <a:t>DS591 — Colombia–Frozen Fries (2022)</a:t>
            </a:r>
            <a:endParaRPr lang="en-US" sz="1300" dirty="0"/>
          </a:p>
        </p:txBody>
      </p:sp>
      <p:sp>
        <p:nvSpPr>
          <p:cNvPr id="19" name="Text 17"/>
          <p:cNvSpPr/>
          <p:nvPr/>
        </p:nvSpPr>
        <p:spPr>
          <a:xfrm>
            <a:off x="6633419" y="2602557"/>
            <a:ext cx="2014462" cy="411956"/>
          </a:xfrm>
          <a:prstGeom prst="rect">
            <a:avLst/>
          </a:prstGeom>
          <a:noFill/>
          <a:ln/>
        </p:spPr>
        <p:txBody>
          <a:bodyPr wrap="square" lIns="0" tIns="0" rIns="0" bIns="0" rtlCol="0" anchor="t">
            <a:normAutofit/>
          </a:bodyPr>
          <a:lstStyle/>
          <a:p>
            <a:pPr marL="0" indent="0" algn="l">
              <a:lnSpc>
                <a:spcPct val="129000"/>
              </a:lnSpc>
              <a:buNone/>
            </a:pPr>
            <a:r>
              <a:rPr lang="en-US" sz="1000" dirty="0">
                <a:solidFill>
                  <a:srgbClr val="000000"/>
                </a:solidFill>
                <a:latin typeface="Open Sans" pitchFamily="34" charset="0"/>
                <a:ea typeface="Open Sans" pitchFamily="34" charset="-122"/>
                <a:cs typeface="Open Sans" pitchFamily="34" charset="-120"/>
              </a:rPr>
              <a:t>First MPIA-based award</a:t>
            </a:r>
            <a:endParaRPr lang="en-US" sz="1000" dirty="0"/>
          </a:p>
        </p:txBody>
      </p:sp>
      <p:sp>
        <p:nvSpPr>
          <p:cNvPr id="21" name="Shape 19"/>
          <p:cNvSpPr/>
          <p:nvPr/>
        </p:nvSpPr>
        <p:spPr>
          <a:xfrm>
            <a:off x="4776118" y="3878312"/>
            <a:ext cx="3839245" cy="14288"/>
          </a:xfrm>
          <a:prstGeom prst="rect">
            <a:avLst/>
          </a:prstGeom>
          <a:solidFill>
            <a:srgbClr val="FFAD94"/>
          </a:solidFill>
          <a:ln/>
        </p:spPr>
        <p:txBody>
          <a:bodyPr/>
          <a:lstStyle/>
          <a:p>
            <a:endParaRPr lang="it-IT"/>
          </a:p>
        </p:txBody>
      </p:sp>
      <p:sp>
        <p:nvSpPr>
          <p:cNvPr id="22" name="Text 20"/>
          <p:cNvSpPr/>
          <p:nvPr/>
        </p:nvSpPr>
        <p:spPr>
          <a:xfrm>
            <a:off x="4789867" y="3232249"/>
            <a:ext cx="2346739" cy="665336"/>
          </a:xfrm>
          <a:prstGeom prst="rect">
            <a:avLst/>
          </a:prstGeom>
          <a:noFill/>
          <a:ln/>
        </p:spPr>
        <p:txBody>
          <a:bodyPr wrap="none" lIns="0" tIns="0" rIns="0" bIns="0" rtlCol="0" anchor="t"/>
          <a:lstStyle/>
          <a:p>
            <a:pPr marL="0" indent="0" algn="l">
              <a:lnSpc>
                <a:spcPct val="104000"/>
              </a:lnSpc>
              <a:buNone/>
            </a:pPr>
            <a:r>
              <a:rPr lang="en-US" sz="1300" b="1" dirty="0">
                <a:solidFill>
                  <a:srgbClr val="000000"/>
                </a:solidFill>
                <a:latin typeface="Merriweather Bold" pitchFamily="34" charset="0"/>
                <a:ea typeface="Merriweather Bold" pitchFamily="34" charset="-122"/>
                <a:cs typeface="Merriweather Bold" pitchFamily="34" charset="-120"/>
              </a:rPr>
              <a:t>DS611 — China–</a:t>
            </a:r>
          </a:p>
          <a:p>
            <a:pPr marL="0" indent="0" algn="l">
              <a:lnSpc>
                <a:spcPct val="104000"/>
              </a:lnSpc>
              <a:buNone/>
            </a:pPr>
            <a:r>
              <a:rPr lang="en-US" sz="1300" b="1" dirty="0">
                <a:solidFill>
                  <a:srgbClr val="000000"/>
                </a:solidFill>
                <a:latin typeface="Merriweather Bold" pitchFamily="34" charset="0"/>
                <a:ea typeface="Merriweather Bold" pitchFamily="34" charset="-122"/>
                <a:cs typeface="Merriweather Bold" pitchFamily="34" charset="-120"/>
              </a:rPr>
              <a:t>IP Rights (2025)</a:t>
            </a:r>
            <a:endParaRPr lang="en-US" sz="1300" dirty="0"/>
          </a:p>
        </p:txBody>
      </p:sp>
      <p:sp>
        <p:nvSpPr>
          <p:cNvPr id="23" name="Text 21"/>
          <p:cNvSpPr/>
          <p:nvPr/>
        </p:nvSpPr>
        <p:spPr>
          <a:xfrm>
            <a:off x="6299225" y="3255763"/>
            <a:ext cx="3839245" cy="205978"/>
          </a:xfrm>
          <a:prstGeom prst="rect">
            <a:avLst/>
          </a:prstGeom>
          <a:noFill/>
          <a:ln/>
        </p:spPr>
        <p:txBody>
          <a:bodyPr wrap="none" lIns="0" tIns="0" rIns="0" bIns="0" rtlCol="0" anchor="t"/>
          <a:lstStyle/>
          <a:p>
            <a:pPr marL="0" indent="0" algn="l">
              <a:lnSpc>
                <a:spcPct val="129000"/>
              </a:lnSpc>
              <a:buNone/>
            </a:pPr>
            <a:r>
              <a:rPr lang="en-US" sz="1000" dirty="0">
                <a:solidFill>
                  <a:srgbClr val="000000"/>
                </a:solidFill>
                <a:latin typeface="Open Sans" pitchFamily="34" charset="0"/>
                <a:ea typeface="Open Sans" pitchFamily="34" charset="-122"/>
                <a:cs typeface="Open Sans" pitchFamily="34" charset="-120"/>
              </a:rPr>
              <a:t>Second MPIA-based award </a:t>
            </a:r>
            <a:endParaRPr lang="en-US" sz="1000" dirty="0"/>
          </a:p>
        </p:txBody>
      </p:sp>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4" name="Text 2"/>
          <p:cNvSpPr/>
          <p:nvPr/>
        </p:nvSpPr>
        <p:spPr>
          <a:xfrm>
            <a:off x="496119" y="766837"/>
            <a:ext cx="8151763" cy="885974"/>
          </a:xfrm>
          <a:prstGeom prst="rect">
            <a:avLst/>
          </a:prstGeom>
          <a:noFill/>
          <a:ln/>
        </p:spPr>
        <p:txBody>
          <a:bodyPr wrap="square" lIns="0" tIns="0" rIns="0" bIns="0" rtlCol="0" anchor="t">
            <a:normAutofit/>
          </a:bodyPr>
          <a:lstStyle/>
          <a:p>
            <a:pPr marL="0" indent="0" algn="l">
              <a:lnSpc>
                <a:spcPct val="104000"/>
              </a:lnSpc>
              <a:buNone/>
            </a:pPr>
            <a:r>
              <a:rPr lang="en-US" sz="2750" b="1" dirty="0">
                <a:solidFill>
                  <a:srgbClr val="403C4E"/>
                </a:solidFill>
                <a:latin typeface="Merriweather Bold" pitchFamily="34" charset="0"/>
                <a:ea typeface="Merriweather Bold" pitchFamily="34" charset="-122"/>
                <a:cs typeface="Merriweather Bold" pitchFamily="34" charset="-120"/>
              </a:rPr>
              <a:t>Does the MPIA Address the Criticisms Against the AB?</a:t>
            </a:r>
            <a:endParaRPr lang="en-US" sz="27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6119" y="1865412"/>
            <a:ext cx="354360" cy="354360"/>
          </a:xfrm>
          <a:prstGeom prst="rect">
            <a:avLst/>
          </a:prstGeom>
        </p:spPr>
      </p:pic>
      <p:sp>
        <p:nvSpPr>
          <p:cNvPr id="6" name="Text 3"/>
          <p:cNvSpPr/>
          <p:nvPr/>
        </p:nvSpPr>
        <p:spPr>
          <a:xfrm>
            <a:off x="496119" y="2396951"/>
            <a:ext cx="1879922" cy="221456"/>
          </a:xfrm>
          <a:prstGeom prst="rect">
            <a:avLst/>
          </a:prstGeom>
          <a:noFill/>
          <a:ln/>
        </p:spPr>
        <p:txBody>
          <a:bodyPr wrap="none" lIns="0" tIns="0" rIns="0" bIns="0" rtlCol="0" anchor="t"/>
          <a:lstStyle/>
          <a:p>
            <a:pPr marL="0" indent="0" algn="l">
              <a:lnSpc>
                <a:spcPct val="104000"/>
              </a:lnSpc>
              <a:buNone/>
            </a:pPr>
            <a:r>
              <a:rPr lang="en-US" sz="1350" b="1" dirty="0">
                <a:solidFill>
                  <a:srgbClr val="403C4E"/>
                </a:solidFill>
                <a:latin typeface="Merriweather Bold" pitchFamily="34" charset="0"/>
                <a:ea typeface="Merriweather Bold" pitchFamily="34" charset="-122"/>
                <a:cs typeface="Merriweather Bold" pitchFamily="34" charset="-120"/>
              </a:rPr>
              <a:t>Procedural Timelines</a:t>
            </a:r>
            <a:endParaRPr lang="en-US" sz="1350" dirty="0"/>
          </a:p>
        </p:txBody>
      </p:sp>
      <p:sp>
        <p:nvSpPr>
          <p:cNvPr id="7" name="Text 4"/>
          <p:cNvSpPr/>
          <p:nvPr/>
        </p:nvSpPr>
        <p:spPr>
          <a:xfrm>
            <a:off x="496119" y="2703463"/>
            <a:ext cx="2599134" cy="907256"/>
          </a:xfrm>
          <a:prstGeom prst="rect">
            <a:avLst/>
          </a:prstGeom>
          <a:noFill/>
          <a:ln/>
        </p:spPr>
        <p:txBody>
          <a:bodyPr wrap="square" lIns="0" tIns="0" rIns="0" bIns="0" rtlCol="0" anchor="t">
            <a:normAutofit/>
          </a:bodyPr>
          <a:lstStyle/>
          <a:p>
            <a:pPr marL="0" indent="0" algn="just">
              <a:lnSpc>
                <a:spcPct val="133000"/>
              </a:lnSpc>
              <a:buNone/>
            </a:pPr>
            <a:r>
              <a:rPr lang="en-US" sz="1100" dirty="0">
                <a:solidFill>
                  <a:srgbClr val="403C4E"/>
                </a:solidFill>
                <a:latin typeface="Open Sans" pitchFamily="34" charset="0"/>
                <a:ea typeface="Open Sans" pitchFamily="34" charset="-122"/>
                <a:cs typeface="Open Sans" pitchFamily="34" charset="-120"/>
              </a:rPr>
              <a:t>The MPIA explicitly targets a 90-day deadline for awards, directly responding to the AB's chronic delays under Art. 17.5 DSU.</a:t>
            </a:r>
            <a:endParaRPr lang="en-US" sz="11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72433" y="1865412"/>
            <a:ext cx="354360" cy="354360"/>
          </a:xfrm>
          <a:prstGeom prst="rect">
            <a:avLst/>
          </a:prstGeom>
        </p:spPr>
      </p:pic>
      <p:sp>
        <p:nvSpPr>
          <p:cNvPr id="9" name="Text 5"/>
          <p:cNvSpPr/>
          <p:nvPr/>
        </p:nvSpPr>
        <p:spPr>
          <a:xfrm>
            <a:off x="3272433" y="2396951"/>
            <a:ext cx="1772022" cy="221456"/>
          </a:xfrm>
          <a:prstGeom prst="rect">
            <a:avLst/>
          </a:prstGeom>
          <a:noFill/>
          <a:ln/>
        </p:spPr>
        <p:txBody>
          <a:bodyPr wrap="none" lIns="0" tIns="0" rIns="0" bIns="0" rtlCol="0" anchor="t"/>
          <a:lstStyle/>
          <a:p>
            <a:pPr marL="0" indent="0" algn="l">
              <a:lnSpc>
                <a:spcPct val="104000"/>
              </a:lnSpc>
              <a:buNone/>
            </a:pPr>
            <a:r>
              <a:rPr lang="en-US" sz="1350" b="1" dirty="0">
                <a:solidFill>
                  <a:srgbClr val="403C4E"/>
                </a:solidFill>
                <a:latin typeface="Merriweather Bold" pitchFamily="34" charset="0"/>
                <a:ea typeface="Merriweather Bold" pitchFamily="34" charset="-122"/>
                <a:cs typeface="Merriweather Bold" pitchFamily="34" charset="-120"/>
              </a:rPr>
              <a:t>Scope of Reasoning</a:t>
            </a:r>
            <a:endParaRPr lang="en-US" sz="1350" dirty="0"/>
          </a:p>
        </p:txBody>
      </p:sp>
      <p:sp>
        <p:nvSpPr>
          <p:cNvPr id="10" name="Text 6"/>
          <p:cNvSpPr/>
          <p:nvPr/>
        </p:nvSpPr>
        <p:spPr>
          <a:xfrm>
            <a:off x="3272433" y="2703463"/>
            <a:ext cx="2599134" cy="907256"/>
          </a:xfrm>
          <a:prstGeom prst="rect">
            <a:avLst/>
          </a:prstGeom>
          <a:noFill/>
          <a:ln/>
        </p:spPr>
        <p:txBody>
          <a:bodyPr wrap="square" lIns="0" tIns="0" rIns="0" bIns="0" rtlCol="0" anchor="t">
            <a:normAutofit/>
          </a:bodyPr>
          <a:lstStyle/>
          <a:p>
            <a:pPr marL="0" indent="0" algn="just">
              <a:lnSpc>
                <a:spcPct val="133000"/>
              </a:lnSpc>
              <a:buNone/>
            </a:pPr>
            <a:r>
              <a:rPr lang="en-US" sz="1100" dirty="0">
                <a:solidFill>
                  <a:srgbClr val="403C4E"/>
                </a:solidFill>
                <a:latin typeface="Open Sans" pitchFamily="34" charset="0"/>
                <a:ea typeface="Open Sans" pitchFamily="34" charset="-122"/>
                <a:cs typeface="Open Sans" pitchFamily="34" charset="-120"/>
              </a:rPr>
              <a:t>Arbitrators are encouraged to focus exclusively on issues necessary to resolve the dispute, reducing the risk of advisory or superfluous reasoning.</a:t>
            </a:r>
            <a:endParaRPr lang="en-US" sz="11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48747" y="1865412"/>
            <a:ext cx="354360" cy="354360"/>
          </a:xfrm>
          <a:prstGeom prst="rect">
            <a:avLst/>
          </a:prstGeom>
        </p:spPr>
      </p:pic>
      <p:sp>
        <p:nvSpPr>
          <p:cNvPr id="12" name="Text 7"/>
          <p:cNvSpPr/>
          <p:nvPr/>
        </p:nvSpPr>
        <p:spPr>
          <a:xfrm>
            <a:off x="6048747" y="2396951"/>
            <a:ext cx="1810569" cy="221456"/>
          </a:xfrm>
          <a:prstGeom prst="rect">
            <a:avLst/>
          </a:prstGeom>
          <a:noFill/>
          <a:ln/>
        </p:spPr>
        <p:txBody>
          <a:bodyPr wrap="none" lIns="0" tIns="0" rIns="0" bIns="0" rtlCol="0" anchor="t"/>
          <a:lstStyle/>
          <a:p>
            <a:pPr marL="0" indent="0" algn="l">
              <a:lnSpc>
                <a:spcPct val="104000"/>
              </a:lnSpc>
              <a:buNone/>
            </a:pPr>
            <a:r>
              <a:rPr lang="en-US" sz="1350" b="1" dirty="0">
                <a:solidFill>
                  <a:srgbClr val="403C4E"/>
                </a:solidFill>
                <a:latin typeface="Merriweather Bold" pitchFamily="34" charset="0"/>
                <a:ea typeface="Merriweather Bold" pitchFamily="34" charset="-122"/>
                <a:cs typeface="Merriweather Bold" pitchFamily="34" charset="-120"/>
              </a:rPr>
              <a:t>Procedural Economy</a:t>
            </a:r>
            <a:endParaRPr lang="en-US" sz="1350" dirty="0"/>
          </a:p>
        </p:txBody>
      </p:sp>
      <p:sp>
        <p:nvSpPr>
          <p:cNvPr id="13" name="Text 8"/>
          <p:cNvSpPr/>
          <p:nvPr/>
        </p:nvSpPr>
        <p:spPr>
          <a:xfrm>
            <a:off x="6048747" y="2703463"/>
            <a:ext cx="2599134" cy="907256"/>
          </a:xfrm>
          <a:prstGeom prst="rect">
            <a:avLst/>
          </a:prstGeom>
          <a:noFill/>
          <a:ln/>
        </p:spPr>
        <p:txBody>
          <a:bodyPr wrap="square" lIns="0" tIns="0" rIns="0" bIns="0" rtlCol="0" anchor="t">
            <a:normAutofit/>
          </a:bodyPr>
          <a:lstStyle/>
          <a:p>
            <a:pPr marL="0" indent="0" algn="just">
              <a:lnSpc>
                <a:spcPct val="133000"/>
              </a:lnSpc>
              <a:buNone/>
            </a:pPr>
            <a:r>
              <a:rPr lang="en-US" sz="1100" dirty="0">
                <a:solidFill>
                  <a:srgbClr val="403C4E"/>
                </a:solidFill>
                <a:latin typeface="Open Sans" pitchFamily="34" charset="0"/>
                <a:ea typeface="Open Sans" pitchFamily="34" charset="-122"/>
                <a:cs typeface="Open Sans" pitchFamily="34" charset="-120"/>
              </a:rPr>
              <a:t>Page limits, time limits and streamlined hearing rules address concerns about excessive procedural complexity.</a:t>
            </a:r>
            <a:endParaRPr lang="en-US" sz="1100" dirty="0"/>
          </a:p>
        </p:txBody>
      </p:sp>
      <p:sp>
        <p:nvSpPr>
          <p:cNvPr id="14" name="Shape 9"/>
          <p:cNvSpPr/>
          <p:nvPr/>
        </p:nvSpPr>
        <p:spPr>
          <a:xfrm>
            <a:off x="496120" y="4300474"/>
            <a:ext cx="7951530" cy="453628"/>
          </a:xfrm>
          <a:prstGeom prst="roundRect">
            <a:avLst>
              <a:gd name="adj" fmla="val 7638"/>
            </a:avLst>
          </a:prstGeom>
          <a:solidFill>
            <a:srgbClr val="FFC4B3"/>
          </a:solidFill>
          <a:ln/>
        </p:spPr>
        <p:txBody>
          <a:bodyPr/>
          <a:lstStyle/>
          <a:p>
            <a:endParaRPr lang="it-IT"/>
          </a:p>
        </p:txBody>
      </p:sp>
      <p:pic>
        <p:nvPicPr>
          <p:cNvPr id="15" name="Image 3" descr="preencoded.png"/>
          <p:cNvPicPr>
            <a:picLocks noChangeAspect="1"/>
          </p:cNvPicPr>
          <p:nvPr/>
        </p:nvPicPr>
        <p:blipFill>
          <a:blip r:embed="rId6"/>
          <a:stretch>
            <a:fillRect/>
          </a:stretch>
        </p:blipFill>
        <p:spPr>
          <a:xfrm>
            <a:off x="659231" y="4451519"/>
            <a:ext cx="177180" cy="141759"/>
          </a:xfrm>
          <a:prstGeom prst="rect">
            <a:avLst/>
          </a:prstGeom>
        </p:spPr>
      </p:pic>
      <p:sp>
        <p:nvSpPr>
          <p:cNvPr id="16" name="Text 10"/>
          <p:cNvSpPr/>
          <p:nvPr/>
        </p:nvSpPr>
        <p:spPr>
          <a:xfrm>
            <a:off x="956816" y="4413807"/>
            <a:ext cx="7549307" cy="453628"/>
          </a:xfrm>
          <a:prstGeom prst="rect">
            <a:avLst/>
          </a:prstGeom>
          <a:noFill/>
          <a:ln/>
        </p:spPr>
        <p:txBody>
          <a:bodyPr wrap="square" lIns="0" tIns="0" rIns="0" bIns="0" rtlCol="0" anchor="t">
            <a:normAutofit/>
          </a:bodyPr>
          <a:lstStyle/>
          <a:p>
            <a:pPr marL="0" indent="0" algn="l">
              <a:lnSpc>
                <a:spcPct val="133000"/>
              </a:lnSpc>
              <a:buNone/>
            </a:pPr>
            <a:r>
              <a:rPr lang="en-US" sz="1100" b="1" dirty="0">
                <a:solidFill>
                  <a:srgbClr val="000000"/>
                </a:solidFill>
                <a:latin typeface="Open Sans" pitchFamily="34" charset="0"/>
                <a:ea typeface="Open Sans" pitchFamily="34" charset="-122"/>
                <a:cs typeface="Open Sans" pitchFamily="34" charset="-120"/>
              </a:rPr>
              <a:t>Caveat:</a:t>
            </a:r>
            <a:r>
              <a:rPr lang="en-US" sz="1100" dirty="0">
                <a:solidFill>
                  <a:srgbClr val="000000"/>
                </a:solidFill>
                <a:latin typeface="Open Sans" pitchFamily="34" charset="0"/>
                <a:ea typeface="Open Sans" pitchFamily="34" charset="-122"/>
                <a:cs typeface="Open Sans" pitchFamily="34" charset="-120"/>
              </a:rPr>
              <a:t> The small number of concluded proceedings means conclusions remain preliminary.</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5" name="Image 0" descr="preencoded.png"/>
          <p:cNvPicPr>
            <a:picLocks noChangeAspect="1"/>
          </p:cNvPicPr>
          <p:nvPr/>
        </p:nvPicPr>
        <p:blipFill>
          <a:blip r:embed="rId3"/>
          <a:stretch>
            <a:fillRect/>
          </a:stretch>
        </p:blipFill>
        <p:spPr>
          <a:xfrm>
            <a:off x="246185" y="1120140"/>
            <a:ext cx="4023360" cy="4023360"/>
          </a:xfrm>
          <a:prstGeom prst="rect">
            <a:avLst/>
          </a:prstGeom>
        </p:spPr>
      </p:pic>
      <p:sp>
        <p:nvSpPr>
          <p:cNvPr id="6" name="Text 3"/>
          <p:cNvSpPr/>
          <p:nvPr/>
        </p:nvSpPr>
        <p:spPr>
          <a:xfrm>
            <a:off x="4695527" y="1831479"/>
            <a:ext cx="1700659" cy="152251"/>
          </a:xfrm>
          <a:prstGeom prst="rect">
            <a:avLst/>
          </a:prstGeom>
          <a:noFill/>
          <a:ln/>
        </p:spPr>
        <p:txBody>
          <a:bodyPr wrap="none" lIns="0" tIns="0" rIns="0" bIns="0" rtlCol="0" anchor="t"/>
          <a:lstStyle/>
          <a:p>
            <a:pPr marL="0" indent="0" algn="l">
              <a:lnSpc>
                <a:spcPct val="104000"/>
              </a:lnSpc>
              <a:buNone/>
            </a:pPr>
            <a:r>
              <a:rPr lang="en-US" sz="950" b="1" dirty="0">
                <a:solidFill>
                  <a:srgbClr val="403C4E"/>
                </a:solidFill>
                <a:latin typeface="Merriweather Bold" pitchFamily="34" charset="0"/>
                <a:ea typeface="Merriweather Bold" pitchFamily="34" charset="-122"/>
                <a:cs typeface="Merriweather Bold" pitchFamily="34" charset="-120"/>
              </a:rPr>
              <a:t>The Core Distinction</a:t>
            </a:r>
            <a:endParaRPr lang="en-US" sz="950" dirty="0"/>
          </a:p>
        </p:txBody>
      </p:sp>
      <p:sp>
        <p:nvSpPr>
          <p:cNvPr id="7" name="Text 4"/>
          <p:cNvSpPr/>
          <p:nvPr/>
        </p:nvSpPr>
        <p:spPr>
          <a:xfrm>
            <a:off x="4695527" y="2050703"/>
            <a:ext cx="3243635" cy="394692"/>
          </a:xfrm>
          <a:prstGeom prst="rect">
            <a:avLst/>
          </a:prstGeom>
          <a:noFill/>
          <a:ln/>
        </p:spPr>
        <p:txBody>
          <a:bodyPr wrap="square" lIns="0" tIns="0" rIns="0" bIns="0" rtlCol="0" anchor="t">
            <a:normAutofit/>
          </a:bodyPr>
          <a:lstStyle/>
          <a:p>
            <a:pPr marL="0" indent="0" algn="just">
              <a:lnSpc>
                <a:spcPct val="113000"/>
              </a:lnSpc>
              <a:buNone/>
            </a:pPr>
            <a:r>
              <a:rPr lang="en-US" sz="750" dirty="0">
                <a:solidFill>
                  <a:srgbClr val="403C4E"/>
                </a:solidFill>
                <a:latin typeface="Open Sans" pitchFamily="34" charset="0"/>
                <a:ea typeface="Open Sans" pitchFamily="34" charset="-122"/>
                <a:cs typeface="Open Sans" pitchFamily="34" charset="-120"/>
              </a:rPr>
              <a:t>Article 25 DSU can replace a function: reviewing legal issues after the panel stage- It cannot restore the institution that originally performed that function.</a:t>
            </a:r>
            <a:endParaRPr lang="en-US" sz="750" dirty="0"/>
          </a:p>
        </p:txBody>
      </p:sp>
      <p:sp>
        <p:nvSpPr>
          <p:cNvPr id="8" name="Shape 5"/>
          <p:cNvSpPr/>
          <p:nvPr/>
        </p:nvSpPr>
        <p:spPr>
          <a:xfrm>
            <a:off x="4695527" y="2545110"/>
            <a:ext cx="3243635" cy="12129"/>
          </a:xfrm>
          <a:prstGeom prst="roundRect">
            <a:avLst>
              <a:gd name="adj" fmla="val 337500"/>
            </a:avLst>
          </a:prstGeom>
          <a:solidFill>
            <a:srgbClr val="403C4E">
              <a:alpha val="50000"/>
            </a:srgbClr>
          </a:solidFill>
          <a:ln/>
        </p:spPr>
        <p:txBody>
          <a:bodyPr/>
          <a:lstStyle/>
          <a:p>
            <a:endParaRPr lang="it-IT"/>
          </a:p>
        </p:txBody>
      </p:sp>
      <p:sp>
        <p:nvSpPr>
          <p:cNvPr id="9" name="Text 6"/>
          <p:cNvSpPr/>
          <p:nvPr/>
        </p:nvSpPr>
        <p:spPr>
          <a:xfrm>
            <a:off x="4695527" y="2656954"/>
            <a:ext cx="2028602" cy="152251"/>
          </a:xfrm>
          <a:prstGeom prst="rect">
            <a:avLst/>
          </a:prstGeom>
          <a:noFill/>
          <a:ln/>
        </p:spPr>
        <p:txBody>
          <a:bodyPr wrap="none" lIns="0" tIns="0" rIns="0" bIns="0" rtlCol="0" anchor="t"/>
          <a:lstStyle/>
          <a:p>
            <a:pPr marL="0" indent="0" algn="l">
              <a:lnSpc>
                <a:spcPct val="104000"/>
              </a:lnSpc>
              <a:buNone/>
            </a:pPr>
            <a:r>
              <a:rPr lang="en-US" sz="950" b="1" dirty="0">
                <a:solidFill>
                  <a:srgbClr val="403C4E"/>
                </a:solidFill>
                <a:latin typeface="Merriweather Bold" pitchFamily="34" charset="0"/>
                <a:ea typeface="Merriweather Bold" pitchFamily="34" charset="-122"/>
                <a:cs typeface="Merriweather Bold" pitchFamily="34" charset="-120"/>
              </a:rPr>
              <a:t>Fragmentation in Practice</a:t>
            </a:r>
            <a:endParaRPr lang="en-US" sz="950" dirty="0"/>
          </a:p>
        </p:txBody>
      </p:sp>
      <p:sp>
        <p:nvSpPr>
          <p:cNvPr id="10" name="Text 7"/>
          <p:cNvSpPr/>
          <p:nvPr/>
        </p:nvSpPr>
        <p:spPr>
          <a:xfrm>
            <a:off x="4695527" y="2876178"/>
            <a:ext cx="3243635" cy="526256"/>
          </a:xfrm>
          <a:prstGeom prst="rect">
            <a:avLst/>
          </a:prstGeom>
          <a:noFill/>
          <a:ln/>
        </p:spPr>
        <p:txBody>
          <a:bodyPr wrap="square" lIns="0" tIns="0" rIns="0" bIns="0" rtlCol="0" anchor="t">
            <a:normAutofit/>
          </a:bodyPr>
          <a:lstStyle/>
          <a:p>
            <a:pPr marL="0" indent="0" algn="just">
              <a:lnSpc>
                <a:spcPct val="113000"/>
              </a:lnSpc>
              <a:buNone/>
            </a:pPr>
            <a:r>
              <a:rPr lang="en-US" sz="750" dirty="0">
                <a:solidFill>
                  <a:srgbClr val="403C4E"/>
                </a:solidFill>
                <a:latin typeface="Open Sans" pitchFamily="34" charset="0"/>
                <a:ea typeface="Open Sans" pitchFamily="34" charset="-122"/>
                <a:cs typeface="Open Sans" pitchFamily="34" charset="-120"/>
              </a:rPr>
              <a:t>MPIA Members such as China and the EU have simultaneously used appellate arbitration in some disputes while filing appeals into the void in others (e.g., DS558, DS618), depending solely on whether the opposing party participates in the MPIA.</a:t>
            </a:r>
            <a:endParaRPr lang="en-US" sz="750" dirty="0"/>
          </a:p>
        </p:txBody>
      </p:sp>
      <p:sp>
        <p:nvSpPr>
          <p:cNvPr id="11" name="Shape 8"/>
          <p:cNvSpPr/>
          <p:nvPr/>
        </p:nvSpPr>
        <p:spPr>
          <a:xfrm>
            <a:off x="4695527" y="3502149"/>
            <a:ext cx="3243635" cy="12129"/>
          </a:xfrm>
          <a:prstGeom prst="roundRect">
            <a:avLst>
              <a:gd name="adj" fmla="val 337500"/>
            </a:avLst>
          </a:prstGeom>
          <a:solidFill>
            <a:srgbClr val="403C4E">
              <a:alpha val="50000"/>
            </a:srgbClr>
          </a:solidFill>
          <a:ln/>
        </p:spPr>
        <p:txBody>
          <a:bodyPr/>
          <a:lstStyle/>
          <a:p>
            <a:endParaRPr lang="it-IT"/>
          </a:p>
        </p:txBody>
      </p:sp>
      <p:sp>
        <p:nvSpPr>
          <p:cNvPr id="12" name="Text 9"/>
          <p:cNvSpPr/>
          <p:nvPr/>
        </p:nvSpPr>
        <p:spPr>
          <a:xfrm>
            <a:off x="4695527" y="3613993"/>
            <a:ext cx="2138214" cy="152251"/>
          </a:xfrm>
          <a:prstGeom prst="rect">
            <a:avLst/>
          </a:prstGeom>
          <a:noFill/>
          <a:ln/>
        </p:spPr>
        <p:txBody>
          <a:bodyPr wrap="none" lIns="0" tIns="0" rIns="0" bIns="0" rtlCol="0" anchor="t"/>
          <a:lstStyle/>
          <a:p>
            <a:pPr marL="0" indent="0" algn="l">
              <a:lnSpc>
                <a:spcPct val="104000"/>
              </a:lnSpc>
              <a:buNone/>
            </a:pPr>
            <a:r>
              <a:rPr lang="en-US" sz="950" b="1" dirty="0">
                <a:solidFill>
                  <a:srgbClr val="403C4E"/>
                </a:solidFill>
                <a:latin typeface="Merriweather Bold" pitchFamily="34" charset="0"/>
                <a:ea typeface="Merriweather Bold" pitchFamily="34" charset="-122"/>
                <a:cs typeface="Merriweather Bold" pitchFamily="34" charset="-120"/>
              </a:rPr>
              <a:t>Alternative: Majority Voting</a:t>
            </a:r>
            <a:endParaRPr lang="en-US" sz="950" dirty="0"/>
          </a:p>
        </p:txBody>
      </p:sp>
      <p:sp>
        <p:nvSpPr>
          <p:cNvPr id="13" name="Text 10"/>
          <p:cNvSpPr/>
          <p:nvPr/>
        </p:nvSpPr>
        <p:spPr>
          <a:xfrm>
            <a:off x="4695527" y="3833217"/>
            <a:ext cx="3243635" cy="394692"/>
          </a:xfrm>
          <a:prstGeom prst="rect">
            <a:avLst/>
          </a:prstGeom>
          <a:noFill/>
          <a:ln/>
        </p:spPr>
        <p:txBody>
          <a:bodyPr wrap="square" lIns="0" tIns="0" rIns="0" bIns="0" rtlCol="0" anchor="t">
            <a:normAutofit/>
          </a:bodyPr>
          <a:lstStyle/>
          <a:p>
            <a:pPr marL="0" indent="0" algn="just">
              <a:lnSpc>
                <a:spcPct val="113000"/>
              </a:lnSpc>
              <a:buNone/>
            </a:pPr>
            <a:r>
              <a:rPr lang="en-US" sz="750" dirty="0">
                <a:solidFill>
                  <a:srgbClr val="403C4E"/>
                </a:solidFill>
                <a:latin typeface="Open Sans" pitchFamily="34" charset="0"/>
                <a:ea typeface="Open Sans" pitchFamily="34" charset="-122"/>
                <a:cs typeface="Open Sans" pitchFamily="34" charset="-120"/>
              </a:rPr>
              <a:t>Some scholars propose appointing AB members by majority vote under Art. IX:1 of the Marrakesh Agreement, restoring the permanent institution rather than substituting it with consensual arbitration.</a:t>
            </a:r>
            <a:endParaRPr lang="en-US" sz="750" dirty="0"/>
          </a:p>
        </p:txBody>
      </p:sp>
      <p:sp>
        <p:nvSpPr>
          <p:cNvPr id="4" name="Text 2"/>
          <p:cNvSpPr/>
          <p:nvPr/>
        </p:nvSpPr>
        <p:spPr>
          <a:xfrm>
            <a:off x="1209452" y="619720"/>
            <a:ext cx="6725022" cy="609005"/>
          </a:xfrm>
          <a:prstGeom prst="rect">
            <a:avLst/>
          </a:prstGeom>
          <a:noFill/>
          <a:ln/>
        </p:spPr>
        <p:txBody>
          <a:bodyPr wrap="square" lIns="0" tIns="0" rIns="0" bIns="0" rtlCol="0" anchor="t">
            <a:normAutofit/>
          </a:bodyPr>
          <a:lstStyle/>
          <a:p>
            <a:pPr marL="0" indent="0" algn="l">
              <a:lnSpc>
                <a:spcPct val="104000"/>
              </a:lnSpc>
              <a:buNone/>
            </a:pPr>
            <a:r>
              <a:rPr lang="en-US" sz="1900" b="1" dirty="0">
                <a:solidFill>
                  <a:srgbClr val="403C4E"/>
                </a:solidFill>
                <a:latin typeface="Merriweather Bold" pitchFamily="34" charset="0"/>
                <a:ea typeface="Merriweather Bold" pitchFamily="34" charset="-122"/>
                <a:cs typeface="Merriweather Bold" pitchFamily="34" charset="-120"/>
              </a:rPr>
              <a:t>Structural Limits: Why Article 25 and MPIA Cannot Fully Replace the AB</a:t>
            </a:r>
            <a:endParaRPr lang="en-US" sz="1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4" name="Text 2"/>
          <p:cNvSpPr/>
          <p:nvPr/>
        </p:nvSpPr>
        <p:spPr>
          <a:xfrm>
            <a:off x="496119" y="918567"/>
            <a:ext cx="8234363" cy="442987"/>
          </a:xfrm>
          <a:prstGeom prst="rect">
            <a:avLst/>
          </a:prstGeom>
          <a:noFill/>
          <a:ln/>
        </p:spPr>
        <p:txBody>
          <a:bodyPr wrap="none" lIns="0" tIns="0" rIns="0" bIns="0" rtlCol="0" anchor="t"/>
          <a:lstStyle/>
          <a:p>
            <a:pPr marL="0" indent="0" algn="l">
              <a:lnSpc>
                <a:spcPct val="104000"/>
              </a:lnSpc>
              <a:buNone/>
            </a:pPr>
            <a:r>
              <a:rPr lang="en-US" sz="2750" b="1" dirty="0">
                <a:solidFill>
                  <a:srgbClr val="403C4E"/>
                </a:solidFill>
                <a:latin typeface="Merriweather Bold" pitchFamily="34" charset="0"/>
                <a:ea typeface="Merriweather Bold" pitchFamily="34" charset="-122"/>
                <a:cs typeface="Merriweather Bold" pitchFamily="34" charset="-120"/>
              </a:rPr>
              <a:t>Interim Response, Not Institutional Solution</a:t>
            </a:r>
            <a:endParaRPr lang="en-US" sz="2750" dirty="0"/>
          </a:p>
        </p:txBody>
      </p:sp>
      <p:sp>
        <p:nvSpPr>
          <p:cNvPr id="5" name="Shape 3"/>
          <p:cNvSpPr/>
          <p:nvPr/>
        </p:nvSpPr>
        <p:spPr>
          <a:xfrm>
            <a:off x="496119" y="1574155"/>
            <a:ext cx="8151763" cy="1655490"/>
          </a:xfrm>
          <a:prstGeom prst="roundRect">
            <a:avLst>
              <a:gd name="adj" fmla="val 3597"/>
            </a:avLst>
          </a:prstGeom>
          <a:solidFill>
            <a:srgbClr val="FFD8CC"/>
          </a:solidFill>
          <a:ln w="4763">
            <a:solidFill>
              <a:srgbClr val="E5BEB2"/>
            </a:solidFill>
            <a:prstDash val="solid"/>
          </a:ln>
        </p:spPr>
        <p:txBody>
          <a:bodyPr/>
          <a:lstStyle/>
          <a:p>
            <a:endParaRPr lang="it-IT"/>
          </a:p>
        </p:txBody>
      </p:sp>
      <p:sp>
        <p:nvSpPr>
          <p:cNvPr id="6" name="Shape 4"/>
          <p:cNvSpPr/>
          <p:nvPr/>
        </p:nvSpPr>
        <p:spPr>
          <a:xfrm>
            <a:off x="500881" y="1578918"/>
            <a:ext cx="4071119" cy="1645965"/>
          </a:xfrm>
          <a:prstGeom prst="rect">
            <a:avLst/>
          </a:prstGeom>
          <a:solidFill>
            <a:srgbClr val="FFD8CC"/>
          </a:solidFill>
          <a:ln/>
        </p:spPr>
        <p:txBody>
          <a:bodyPr/>
          <a:lstStyle/>
          <a:p>
            <a:endParaRPr lang="it-IT"/>
          </a:p>
        </p:txBody>
      </p:sp>
      <p:sp>
        <p:nvSpPr>
          <p:cNvPr id="7" name="Text 5"/>
          <p:cNvSpPr/>
          <p:nvPr/>
        </p:nvSpPr>
        <p:spPr>
          <a:xfrm>
            <a:off x="642640" y="1720676"/>
            <a:ext cx="2524497" cy="221456"/>
          </a:xfrm>
          <a:prstGeom prst="rect">
            <a:avLst/>
          </a:prstGeom>
          <a:noFill/>
          <a:ln/>
        </p:spPr>
        <p:txBody>
          <a:bodyPr wrap="none" lIns="0" tIns="0" rIns="0" bIns="0" rtlCol="0" anchor="t"/>
          <a:lstStyle/>
          <a:p>
            <a:pPr marL="0" indent="0" algn="l">
              <a:lnSpc>
                <a:spcPct val="104000"/>
              </a:lnSpc>
              <a:buNone/>
            </a:pPr>
            <a:r>
              <a:rPr lang="en-US" sz="1350" b="1" dirty="0">
                <a:solidFill>
                  <a:srgbClr val="403C4E"/>
                </a:solidFill>
                <a:latin typeface="Merriweather Bold" pitchFamily="34" charset="0"/>
                <a:ea typeface="Merriweather Bold" pitchFamily="34" charset="-122"/>
                <a:cs typeface="Merriweather Bold" pitchFamily="34" charset="-120"/>
              </a:rPr>
              <a:t>What Art. 25 and MPIA Achieve</a:t>
            </a:r>
            <a:endParaRPr lang="en-US" sz="1350" dirty="0"/>
          </a:p>
        </p:txBody>
      </p:sp>
      <p:sp>
        <p:nvSpPr>
          <p:cNvPr id="8" name="Text 6"/>
          <p:cNvSpPr/>
          <p:nvPr/>
        </p:nvSpPr>
        <p:spPr>
          <a:xfrm>
            <a:off x="642640" y="2027188"/>
            <a:ext cx="3787601" cy="1055936"/>
          </a:xfrm>
          <a:prstGeom prst="rect">
            <a:avLst/>
          </a:prstGeom>
          <a:noFill/>
          <a:ln/>
        </p:spPr>
        <p:txBody>
          <a:bodyPr wrap="square" lIns="0" tIns="0" rIns="0" bIns="0" rtlCol="0" anchor="t">
            <a:normAutofit/>
          </a:bodyPr>
          <a:lstStyle/>
          <a:p>
            <a:pPr marL="342900" indent="-342900" algn="l">
              <a:lnSpc>
                <a:spcPct val="133000"/>
              </a:lnSpc>
              <a:buSzPct val="100000"/>
              <a:buChar char="•"/>
            </a:pPr>
            <a:r>
              <a:rPr lang="en-US" sz="1100" dirty="0">
                <a:solidFill>
                  <a:srgbClr val="403C4E"/>
                </a:solidFill>
                <a:latin typeface="Open Sans" pitchFamily="34" charset="0"/>
                <a:ea typeface="Open Sans" pitchFamily="34" charset="-122"/>
                <a:cs typeface="Open Sans" pitchFamily="34" charset="-120"/>
              </a:rPr>
              <a:t>Preserve judicial review beyond the panel stage</a:t>
            </a:r>
            <a:endParaRPr lang="en-US" sz="1100" dirty="0"/>
          </a:p>
          <a:p>
            <a:pPr marL="342900" indent="-342900" algn="l">
              <a:lnSpc>
                <a:spcPct val="133000"/>
              </a:lnSpc>
              <a:buSzPct val="100000"/>
              <a:buChar char="•"/>
            </a:pPr>
            <a:r>
              <a:rPr lang="en-US" sz="1100" dirty="0">
                <a:solidFill>
                  <a:srgbClr val="403C4E"/>
                </a:solidFill>
                <a:latin typeface="Open Sans" pitchFamily="34" charset="0"/>
                <a:ea typeface="Open Sans" pitchFamily="34" charset="-122"/>
                <a:cs typeface="Open Sans" pitchFamily="34" charset="-120"/>
              </a:rPr>
              <a:t>Operate within the WTO legal framework</a:t>
            </a:r>
            <a:endParaRPr lang="en-US" sz="1100" dirty="0"/>
          </a:p>
          <a:p>
            <a:pPr marL="342900" indent="-342900" algn="l">
              <a:lnSpc>
                <a:spcPct val="133000"/>
              </a:lnSpc>
              <a:buSzPct val="100000"/>
              <a:buChar char="•"/>
            </a:pPr>
            <a:r>
              <a:rPr lang="en-US" sz="1100" dirty="0">
                <a:solidFill>
                  <a:srgbClr val="403C4E"/>
                </a:solidFill>
                <a:latin typeface="Open Sans" pitchFamily="34" charset="0"/>
                <a:ea typeface="Open Sans" pitchFamily="34" charset="-122"/>
                <a:cs typeface="Open Sans" pitchFamily="34" charset="-120"/>
              </a:rPr>
              <a:t>Demonstrate practical feasibility </a:t>
            </a:r>
            <a:endParaRPr lang="en-US" sz="1100" dirty="0"/>
          </a:p>
          <a:p>
            <a:pPr marL="342900" indent="-342900" algn="l">
              <a:lnSpc>
                <a:spcPct val="133000"/>
              </a:lnSpc>
              <a:buSzPct val="100000"/>
              <a:buChar char="•"/>
            </a:pPr>
            <a:r>
              <a:rPr lang="en-US" sz="1100" dirty="0">
                <a:solidFill>
                  <a:srgbClr val="403C4E"/>
                </a:solidFill>
                <a:latin typeface="Open Sans" pitchFamily="34" charset="0"/>
                <a:ea typeface="Open Sans" pitchFamily="34" charset="-122"/>
                <a:cs typeface="Open Sans" pitchFamily="34" charset="-120"/>
              </a:rPr>
              <a:t>Address procedural criticisms of the AB</a:t>
            </a:r>
            <a:endParaRPr lang="en-US" sz="1100" dirty="0"/>
          </a:p>
        </p:txBody>
      </p:sp>
      <p:sp>
        <p:nvSpPr>
          <p:cNvPr id="9" name="Shape 7"/>
          <p:cNvSpPr/>
          <p:nvPr/>
        </p:nvSpPr>
        <p:spPr>
          <a:xfrm>
            <a:off x="4572000" y="1578918"/>
            <a:ext cx="4071119" cy="1645965"/>
          </a:xfrm>
          <a:prstGeom prst="rect">
            <a:avLst/>
          </a:prstGeom>
          <a:solidFill>
            <a:srgbClr val="FFD8CC"/>
          </a:solidFill>
          <a:ln/>
        </p:spPr>
        <p:txBody>
          <a:bodyPr/>
          <a:lstStyle/>
          <a:p>
            <a:endParaRPr lang="it-IT"/>
          </a:p>
        </p:txBody>
      </p:sp>
      <p:sp>
        <p:nvSpPr>
          <p:cNvPr id="10" name="Shape 8"/>
          <p:cNvSpPr/>
          <p:nvPr/>
        </p:nvSpPr>
        <p:spPr>
          <a:xfrm>
            <a:off x="4572000" y="1578918"/>
            <a:ext cx="19050" cy="1645965"/>
          </a:xfrm>
          <a:prstGeom prst="roundRect">
            <a:avLst>
              <a:gd name="adj" fmla="val 312558"/>
            </a:avLst>
          </a:prstGeom>
          <a:solidFill>
            <a:srgbClr val="E5BEB2"/>
          </a:solidFill>
          <a:ln/>
        </p:spPr>
        <p:txBody>
          <a:bodyPr/>
          <a:lstStyle/>
          <a:p>
            <a:endParaRPr lang="it-IT"/>
          </a:p>
        </p:txBody>
      </p:sp>
      <p:sp>
        <p:nvSpPr>
          <p:cNvPr id="11" name="Text 9"/>
          <p:cNvSpPr/>
          <p:nvPr/>
        </p:nvSpPr>
        <p:spPr>
          <a:xfrm>
            <a:off x="4713759" y="1720676"/>
            <a:ext cx="1919660" cy="221456"/>
          </a:xfrm>
          <a:prstGeom prst="rect">
            <a:avLst/>
          </a:prstGeom>
          <a:noFill/>
          <a:ln/>
        </p:spPr>
        <p:txBody>
          <a:bodyPr wrap="none" lIns="0" tIns="0" rIns="0" bIns="0" rtlCol="0" anchor="t"/>
          <a:lstStyle/>
          <a:p>
            <a:pPr marL="0" indent="0" algn="l">
              <a:lnSpc>
                <a:spcPct val="104000"/>
              </a:lnSpc>
              <a:buNone/>
            </a:pPr>
            <a:r>
              <a:rPr lang="en-US" sz="1350" b="1" dirty="0">
                <a:solidFill>
                  <a:srgbClr val="403C4E"/>
                </a:solidFill>
                <a:latin typeface="Merriweather Bold" pitchFamily="34" charset="0"/>
                <a:ea typeface="Merriweather Bold" pitchFamily="34" charset="-122"/>
                <a:cs typeface="Merriweather Bold" pitchFamily="34" charset="-120"/>
              </a:rPr>
              <a:t>What They Cannot Do</a:t>
            </a:r>
            <a:endParaRPr lang="en-US" sz="1350" dirty="0"/>
          </a:p>
        </p:txBody>
      </p:sp>
      <p:sp>
        <p:nvSpPr>
          <p:cNvPr id="12" name="Text 10"/>
          <p:cNvSpPr/>
          <p:nvPr/>
        </p:nvSpPr>
        <p:spPr>
          <a:xfrm>
            <a:off x="4713759" y="2027188"/>
            <a:ext cx="3787601" cy="1055936"/>
          </a:xfrm>
          <a:prstGeom prst="rect">
            <a:avLst/>
          </a:prstGeom>
          <a:noFill/>
          <a:ln/>
        </p:spPr>
        <p:txBody>
          <a:bodyPr wrap="square" lIns="0" tIns="0" rIns="0" bIns="0" rtlCol="0" anchor="t">
            <a:normAutofit/>
          </a:bodyPr>
          <a:lstStyle/>
          <a:p>
            <a:pPr marL="342900" indent="-342900" algn="l">
              <a:lnSpc>
                <a:spcPct val="133000"/>
              </a:lnSpc>
              <a:buSzPct val="100000"/>
              <a:buChar char="•"/>
            </a:pPr>
            <a:r>
              <a:rPr lang="en-US" sz="1100" dirty="0">
                <a:solidFill>
                  <a:srgbClr val="403C4E"/>
                </a:solidFill>
                <a:latin typeface="Open Sans" pitchFamily="34" charset="0"/>
                <a:ea typeface="Open Sans" pitchFamily="34" charset="-122"/>
                <a:cs typeface="Open Sans" pitchFamily="34" charset="-120"/>
              </a:rPr>
              <a:t>Establish a universal right of appeal</a:t>
            </a:r>
            <a:endParaRPr lang="en-US" sz="1100" dirty="0"/>
          </a:p>
          <a:p>
            <a:pPr marL="342900" indent="-342900" algn="l">
              <a:lnSpc>
                <a:spcPct val="133000"/>
              </a:lnSpc>
              <a:buSzPct val="100000"/>
              <a:buChar char="•"/>
            </a:pPr>
            <a:r>
              <a:rPr lang="en-US" sz="1100" dirty="0">
                <a:solidFill>
                  <a:srgbClr val="403C4E"/>
                </a:solidFill>
                <a:latin typeface="Open Sans" pitchFamily="34" charset="0"/>
                <a:ea typeface="Open Sans" pitchFamily="34" charset="-122"/>
                <a:cs typeface="Open Sans" pitchFamily="34" charset="-120"/>
              </a:rPr>
              <a:t>Create a permanent appellate institution</a:t>
            </a:r>
            <a:endParaRPr lang="en-US" sz="1100" dirty="0"/>
          </a:p>
          <a:p>
            <a:pPr marL="342900" indent="-342900" algn="l">
              <a:lnSpc>
                <a:spcPct val="133000"/>
              </a:lnSpc>
              <a:buSzPct val="100000"/>
              <a:buChar char="•"/>
            </a:pPr>
            <a:r>
              <a:rPr lang="en-US" sz="1100" dirty="0">
                <a:solidFill>
                  <a:srgbClr val="403C4E"/>
                </a:solidFill>
                <a:latin typeface="Open Sans" pitchFamily="34" charset="0"/>
                <a:ea typeface="Open Sans" pitchFamily="34" charset="-122"/>
                <a:cs typeface="Open Sans" pitchFamily="34" charset="-120"/>
              </a:rPr>
              <a:t>Prevent fragmentation across Members</a:t>
            </a:r>
            <a:endParaRPr lang="en-US" sz="1100" dirty="0"/>
          </a:p>
          <a:p>
            <a:pPr marL="342900" indent="-342900" algn="l">
              <a:lnSpc>
                <a:spcPct val="133000"/>
              </a:lnSpc>
              <a:buSzPct val="100000"/>
              <a:buChar char="•"/>
            </a:pPr>
            <a:r>
              <a:rPr lang="en-US" sz="1100" dirty="0">
                <a:solidFill>
                  <a:srgbClr val="403C4E"/>
                </a:solidFill>
                <a:latin typeface="Open Sans" pitchFamily="34" charset="0"/>
                <a:ea typeface="Open Sans" pitchFamily="34" charset="-122"/>
                <a:cs typeface="Open Sans" pitchFamily="34" charset="-120"/>
              </a:rPr>
              <a:t>Eliminate appeals into the void</a:t>
            </a:r>
            <a:endParaRPr lang="en-US" sz="1100" dirty="0"/>
          </a:p>
        </p:txBody>
      </p:sp>
      <p:sp>
        <p:nvSpPr>
          <p:cNvPr id="13" name="Text 11"/>
          <p:cNvSpPr/>
          <p:nvPr/>
        </p:nvSpPr>
        <p:spPr>
          <a:xfrm>
            <a:off x="708720" y="3548583"/>
            <a:ext cx="7939162" cy="680442"/>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403C4E"/>
                </a:solidFill>
                <a:latin typeface="Open Sans" pitchFamily="34" charset="0"/>
                <a:ea typeface="Open Sans" pitchFamily="34" charset="-122"/>
                <a:cs typeface="Open Sans" pitchFamily="34" charset="-120"/>
              </a:rPr>
              <a:t>Article 25 DSU and the MPIA should be understood as a valuable interim responses to the crisis, not as the definitive institutional solution. The long-term resolution lies in reestablishing a truly multilateral and stable appellate adjudication system within the WTO.</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TotalTime>
  <Words>847</Words>
  <Application>Microsoft Macintosh PowerPoint</Application>
  <PresentationFormat>On-screen Show (16:9)</PresentationFormat>
  <Paragraphs>83</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Merriweather Bold</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MEISEL Pamela</cp:lastModifiedBy>
  <cp:revision>3</cp:revision>
  <dcterms:created xsi:type="dcterms:W3CDTF">2026-06-14T16:23:06Z</dcterms:created>
  <dcterms:modified xsi:type="dcterms:W3CDTF">2026-09-15T11:19:54Z</dcterms:modified>
</cp:coreProperties>
</file>