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7" r:id="rId1"/>
  </p:sldMasterIdLst>
  <p:notesMasterIdLst>
    <p:notesMasterId r:id="rId18"/>
  </p:notesMasterIdLst>
  <p:sldIdLst>
    <p:sldId id="256" r:id="rId2"/>
    <p:sldId id="267" r:id="rId3"/>
    <p:sldId id="266" r:id="rId4"/>
    <p:sldId id="263" r:id="rId5"/>
    <p:sldId id="259" r:id="rId6"/>
    <p:sldId id="268" r:id="rId7"/>
    <p:sldId id="262" r:id="rId8"/>
    <p:sldId id="265" r:id="rId9"/>
    <p:sldId id="270" r:id="rId10"/>
    <p:sldId id="277" r:id="rId11"/>
    <p:sldId id="261" r:id="rId12"/>
    <p:sldId id="271" r:id="rId13"/>
    <p:sldId id="272" r:id="rId14"/>
    <p:sldId id="275" r:id="rId15"/>
    <p:sldId id="276" r:id="rId16"/>
    <p:sldId id="273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6AC5923-5899-47FA-AA9D-CA361D109689}" v="1059" dt="2024-06-19T08:00:09.42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48" autoAdjust="0"/>
    <p:restoredTop sz="94660"/>
  </p:normalViewPr>
  <p:slideViewPr>
    <p:cSldViewPr snapToGrid="0">
      <p:cViewPr varScale="1">
        <p:scale>
          <a:sx n="77" d="100"/>
          <a:sy n="77" d="100"/>
        </p:scale>
        <p:origin x="62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A0F68F-D781-4D3B-95EE-100E21ABAB87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B7BD58-B4B3-49BB-916D-CC3B67073EA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682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B7BD58-B4B3-49BB-916D-CC3B67073EA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7538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B7BD58-B4B3-49BB-916D-CC3B67073EA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4100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B7BD58-B4B3-49BB-916D-CC3B67073EA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3320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B7BD58-B4B3-49BB-916D-CC3B67073EA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504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B7BD58-B4B3-49BB-916D-CC3B67073EA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7698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8DE6C8-AB1D-4204-BC9C-3366B0BF04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4088" y="889820"/>
            <a:ext cx="9989574" cy="3598606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7B9009-EE50-4EE5-B6EB-CD6EC83D3F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4088" y="4488426"/>
            <a:ext cx="6991776" cy="1302774"/>
          </a:xfr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C8667E-058A-436F-B8EA-5B3A99D43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1EADE-8E88-4C7C-8AC5-FB148DE4940E}" type="datetime1">
              <a:rPr lang="en-US" smtClean="0"/>
              <a:t>6/19/2024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680305-1AD7-482D-BFFD-6CDB83AB3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5762A1-52E9-402D-B65E-DF193E44C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8526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359C1-C098-4BF4-A55D-782F4E606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343C7E-1E8B-4D38-9B81-1AA2A8978E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A70B00-53AE-4D3F-91BE-A8D789ED9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C8B9C-477D-492A-96AD-1FC2CC997A73}" type="datetime1">
              <a:rPr lang="en-US" smtClean="0"/>
              <a:t>6/19/2024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647FC7-8124-4F70-A849-B6BCC5189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7CEBE4-50DC-47DB-B699-CCC024336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102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B418279-D3B8-4C6A-AB74-9DE3777712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42322" y="997974"/>
            <a:ext cx="2349043" cy="49849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8F733C-9309-4197-BACA-207CDC8935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68927" y="997973"/>
            <a:ext cx="8473395" cy="49849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ACD4D0-5BE6-412D-B08B-5DFFD5935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3AED5-E26D-4E29-B1B3-7847B6779594}" type="datetime1">
              <a:rPr lang="en-US" smtClean="0"/>
              <a:t>6/19/2024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21651-B786-4A39-A10F-F5231D0A2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04D2D-9379-40DE-9F45-3004BE54F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141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87CA6-BFD9-4CB1-8892-F6B062E82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DA8C3-9C0C-4E52-9A62-E4DB159E6B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C3EC35-E02F-41FF-9232-F90692A90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B6794-849E-4626-908B-D15793550EFB}" type="datetime1">
              <a:rPr lang="en-US" smtClean="0"/>
              <a:t>6/19/2024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D13D38-5DF1-443B-8A12-71E834FDC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5E644A-4A37-4757-9809-5B035E287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2720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6578B-CD85-4BF1-A729-E8E8079B5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383" y="1709738"/>
            <a:ext cx="10632067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8448C1-C13F-4826-8347-EEB00A6643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5383" y="4589463"/>
            <a:ext cx="1063206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06546A-957F-4C4D-9744-1177AD258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B64E7-5594-42A3-ADBF-E95A7ACEAD64}" type="datetime1">
              <a:rPr lang="en-US" smtClean="0"/>
              <a:t>6/19/2024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DB149C-CC63-4E3A-A83D-EF637EB51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B94775-7982-41EC-B584-D51224D38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091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E4BD8-507D-48E4-A624-F16A741C3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14400"/>
            <a:ext cx="10691265" cy="13075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A07E4-3A39-457C-A059-7DFB6039D9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04088" y="2221992"/>
            <a:ext cx="5212080" cy="37398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141E17-47CE-4A78-B0FA-0E9786DA67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1344" y="2221992"/>
            <a:ext cx="5212080" cy="37398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F02C13-D3ED-4044-9716-F29D79A18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62B0B-D248-4FFB-8695-AD7FA4B1284A}" type="datetime1">
              <a:rPr lang="en-US" smtClean="0"/>
              <a:t>6/19/2024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F334AD-FB29-4355-B5CF-85E61B4F3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5AA154-790C-4774-9C21-8C543E733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673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7DD35-7673-4F88-86B0-634883B5E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7" y="929147"/>
            <a:ext cx="10689336" cy="79845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C820D7-3E0B-47C6-A583-C4C839C5AF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4088" y="1756538"/>
            <a:ext cx="5212080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839A7B-97D5-400F-B802-A0FF28FE9F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4088" y="2442702"/>
            <a:ext cx="5212080" cy="35191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E0ECA2-DBF1-4681-9DFA-93AFD1B371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81344" y="1756538"/>
            <a:ext cx="5212080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0EBBBB-517F-4ED7-9E51-CF0F7590B4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81344" y="2442702"/>
            <a:ext cx="5212080" cy="35191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11B5C7-1E37-478F-B4B0-C7202FFE4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78EFB-9159-4510-B73F-4F0409ADE937}" type="datetime1">
              <a:rPr lang="en-US" smtClean="0"/>
              <a:t>6/19/2024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53F7EF-507C-4CB3-86C5-8B34FFFC1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E3DEA6-E4EB-4C2A-8B4F-55EC965B6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2278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32964-A933-4B98-A141-A4B316DAF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684C9D-23DA-42B0-9DD3-7592F72E8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C9412-2452-4BED-A324-9D8C115361AD}" type="datetime1">
              <a:rPr lang="en-US" smtClean="0"/>
              <a:t>6/19/2024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F8F05-876F-49D8-AE30-5BB2A91EC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3D20DA-9260-4577-BB51-789570A24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971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2C1F24-E0A1-45A7-8EF5-92CD97993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18F62-D251-40E8-A23C-F4CFE9FEAB41}" type="datetime1">
              <a:rPr lang="en-US" smtClean="0"/>
              <a:t>6/19/2024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021C19-210E-46B0-9036-5D8AECC92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880FEF-487E-44DF-8615-DF2210419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2649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568EE-74C8-43A6-90BC-2DDD965CF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1069848"/>
            <a:ext cx="4093599" cy="131673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1C35AC-CAE3-48CF-A3E4-A075C9FDD7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069848"/>
            <a:ext cx="6172200" cy="47912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9D03EA-5FAD-4609-A2B8-624E426847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4088" y="2551176"/>
            <a:ext cx="4093599" cy="331927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58D2EA-2191-4216-B64D-067BDFE12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76144-149E-4874-93A5-554A0357CF82}" type="datetime1">
              <a:rPr lang="en-US" smtClean="0"/>
              <a:t>6/19/2024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042128-DAB4-481C-BEE6-3523E8E88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50E382-C500-4A4C-A7C6-43860383A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2814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FE98B-EACF-4251-A8AF-0D9EDD17C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1066800"/>
            <a:ext cx="4103431" cy="131752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05F473-761A-4002-AF70-9FF878D013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066800"/>
            <a:ext cx="6172200" cy="4794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0C2E6A-F834-4540-BB00-E13CB45DC3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4088" y="2552700"/>
            <a:ext cx="4103431" cy="33162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C38EAB-AD63-415C-B263-BA1D8FBE3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A65D8-0540-4835-AE5C-25D29DBA01BE}" type="datetime1">
              <a:rPr lang="en-US" smtClean="0"/>
              <a:t>6/19/2024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2E5541-B6DE-45E8-BCFE-0DFC4F574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B78D45-289B-46AF-8CB9-E6150BEA1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529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A362AC-B59F-4AC7-B279-57DDD5336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14400"/>
            <a:ext cx="10691265" cy="130759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6042DB-75BD-4EC1-B6D9-8A72EF940C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0635" y="2221992"/>
            <a:ext cx="10691265" cy="37398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DD1378-7C96-4079-B44C-3D86B46575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69448" y="6356350"/>
            <a:ext cx="25495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fld id="{E31BA835-12AC-4E8F-955A-EA3F4DE2791F}" type="datetime1">
              <a:rPr lang="en-US" smtClean="0"/>
              <a:t>6/19/2024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9B6B78-577F-43F5-BAEE-BF72484C98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04088" y="6356350"/>
            <a:ext cx="45397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CC75B8-AF8F-4D8A-9B3D-D1951A64BA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19012" y="6356350"/>
            <a:ext cx="6723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/>
                </a:solidFill>
              </a:defRPr>
            </a:lvl1pPr>
          </a:lstStyle>
          <a:p>
            <a:fld id="{87E7843D-FF13-4365-9478-9625B70A2705}" type="slidenum">
              <a:rPr lang="en-US" smtClean="0"/>
              <a:t>‹nº›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64F9B95-9045-48D2-B9F3-2927E98F54AA}"/>
              </a:ext>
            </a:extLst>
          </p:cNvPr>
          <p:cNvCxnSpPr>
            <a:cxnSpLocks/>
          </p:cNvCxnSpPr>
          <p:nvPr/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85AA86F-6A4D-4BCB-A045-D992CDC2959B}"/>
              </a:ext>
            </a:extLst>
          </p:cNvPr>
          <p:cNvCxnSpPr>
            <a:cxnSpLocks/>
          </p:cNvCxnSpPr>
          <p:nvPr/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16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2" r:id="rId1"/>
    <p:sldLayoutId id="2147483883" r:id="rId2"/>
    <p:sldLayoutId id="2147483884" r:id="rId3"/>
    <p:sldLayoutId id="2147483885" r:id="rId4"/>
    <p:sldLayoutId id="2147483886" r:id="rId5"/>
    <p:sldLayoutId id="2147483880" r:id="rId6"/>
    <p:sldLayoutId id="2147483876" r:id="rId7"/>
    <p:sldLayoutId id="2147483877" r:id="rId8"/>
    <p:sldLayoutId id="2147483878" r:id="rId9"/>
    <p:sldLayoutId id="2147483879" r:id="rId10"/>
    <p:sldLayoutId id="2147483881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 cap="all" spc="3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12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jpeg"/><Relationship Id="rId7" Type="http://schemas.openxmlformats.org/officeDocument/2006/relationships/image" Target="../media/image21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12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12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8" name="Rectangle 1047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Keep a Roof Over Your Head | marionjewellsblog">
            <a:extLst>
              <a:ext uri="{FF2B5EF4-FFF2-40B4-BE49-F238E27FC236}">
                <a16:creationId xmlns:a16="http://schemas.microsoft.com/office/drawing/2014/main" id="{66AA3A3E-E6CB-0D68-B8A3-9368AAE788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0" r="6936" b="1"/>
          <a:stretch/>
        </p:blipFill>
        <p:spPr bwMode="auto">
          <a:xfrm>
            <a:off x="6326272" y="10"/>
            <a:ext cx="5865727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1B7ACAB6-EB59-C137-60EC-A3C29F9410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3400" y="908651"/>
            <a:ext cx="4937004" cy="4058682"/>
          </a:xfrm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100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ROOF OVER OUR HEADS </a:t>
            </a:r>
            <a:br>
              <a:rPr lang="en-US" sz="3100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3100" i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31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State Aid Regulations and Private Players in the</a:t>
            </a:r>
            <a:br>
              <a:rPr lang="en-GB" sz="3100" i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31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EU Housing Market</a:t>
            </a:r>
            <a:endParaRPr lang="en-US" sz="31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F4EEB30-9027-173F-3DD5-D3204DADFC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3400" y="5103862"/>
            <a:ext cx="4172757" cy="845487"/>
          </a:xfrm>
        </p:spPr>
        <p:txBody>
          <a:bodyPr anchor="b"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en-US" sz="1200" b="1" dirty="0"/>
              <a:t>LL.M. THESIS DEFENSE </a:t>
            </a:r>
          </a:p>
          <a:p>
            <a:pPr>
              <a:lnSpc>
                <a:spcPct val="100000"/>
              </a:lnSpc>
            </a:pPr>
            <a:r>
              <a:rPr lang="en-US" sz="1200" dirty="0"/>
              <a:t>Supervisor: David Hull </a:t>
            </a:r>
          </a:p>
          <a:p>
            <a:pPr>
              <a:lnSpc>
                <a:spcPct val="100000"/>
              </a:lnSpc>
            </a:pPr>
            <a:r>
              <a:rPr lang="en-US" sz="1200" dirty="0"/>
              <a:t>Author: Ana Rita Fernandes Monteiro</a:t>
            </a:r>
          </a:p>
        </p:txBody>
      </p:sp>
      <p:cxnSp>
        <p:nvCxnSpPr>
          <p:cNvPr id="1050" name="Straight Connector 1049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50058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ouse Icon Images – Browse 3,264,731 Stock Photos, Vectors, and Video |  Adobe Stock">
            <a:extLst>
              <a:ext uri="{FF2B5EF4-FFF2-40B4-BE49-F238E27FC236}">
                <a16:creationId xmlns:a16="http://schemas.microsoft.com/office/drawing/2014/main" id="{46E8B910-CD28-32B7-11E7-E8752A2CEF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5448" y="2757903"/>
            <a:ext cx="5223491" cy="1326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group-people Vector Icons free download in SVG, PNG Format">
            <a:extLst>
              <a:ext uri="{FF2B5EF4-FFF2-40B4-BE49-F238E27FC236}">
                <a16:creationId xmlns:a16="http://schemas.microsoft.com/office/drawing/2014/main" id="{773E0325-A04F-D1B0-C901-2F7913A673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020" y="2718780"/>
            <a:ext cx="1130262" cy="1130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aixaDeTexto 23">
            <a:extLst>
              <a:ext uri="{FF2B5EF4-FFF2-40B4-BE49-F238E27FC236}">
                <a16:creationId xmlns:a16="http://schemas.microsoft.com/office/drawing/2014/main" id="{393C8E3B-CBF2-D813-C15B-3AF6C79F8709}"/>
              </a:ext>
            </a:extLst>
          </p:cNvPr>
          <p:cNvSpPr txBox="1"/>
          <p:nvPr/>
        </p:nvSpPr>
        <p:spPr>
          <a:xfrm>
            <a:off x="970020" y="4084861"/>
            <a:ext cx="1668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PRIVATE SIDE</a:t>
            </a:r>
          </a:p>
        </p:txBody>
      </p:sp>
      <p:pic>
        <p:nvPicPr>
          <p:cNvPr id="25" name="Picture 8" descr="40+ Affordable Housing Icon Stock Illustrations, Royalty-Free Vector  Graphics &amp; Clip Art - iStock">
            <a:extLst>
              <a:ext uri="{FF2B5EF4-FFF2-40B4-BE49-F238E27FC236}">
                <a16:creationId xmlns:a16="http://schemas.microsoft.com/office/drawing/2014/main" id="{C2412F41-6765-076A-C291-2453B77E0E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5748" y="2464256"/>
            <a:ext cx="1473698" cy="1473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CaixaDeTexto 25">
            <a:extLst>
              <a:ext uri="{FF2B5EF4-FFF2-40B4-BE49-F238E27FC236}">
                <a16:creationId xmlns:a16="http://schemas.microsoft.com/office/drawing/2014/main" id="{99EAFA7D-2DCE-3E01-7F4C-A4B4F99CF855}"/>
              </a:ext>
            </a:extLst>
          </p:cNvPr>
          <p:cNvSpPr txBox="1"/>
          <p:nvPr/>
        </p:nvSpPr>
        <p:spPr>
          <a:xfrm>
            <a:off x="9950245" y="4084861"/>
            <a:ext cx="2349910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PUBLIC </a:t>
            </a:r>
          </a:p>
          <a:p>
            <a:r>
              <a:rPr lang="en-US" b="1" dirty="0"/>
              <a:t>SIDE </a:t>
            </a:r>
          </a:p>
          <a:p>
            <a:r>
              <a:rPr lang="en-US" sz="1100" dirty="0"/>
              <a:t>SOCIAL HOUSING  </a:t>
            </a:r>
          </a:p>
        </p:txBody>
      </p:sp>
      <p:pic>
        <p:nvPicPr>
          <p:cNvPr id="5123" name="Picture 2" descr="Budget Generic Flat icon">
            <a:extLst>
              <a:ext uri="{FF2B5EF4-FFF2-40B4-BE49-F238E27FC236}">
                <a16:creationId xmlns:a16="http://schemas.microsoft.com/office/drawing/2014/main" id="{1F65E9EB-229E-B863-BF79-2A1D7B90F4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3168" y="5066746"/>
            <a:ext cx="785259" cy="785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2" descr="Budget Generic Flat icon">
            <a:extLst>
              <a:ext uri="{FF2B5EF4-FFF2-40B4-BE49-F238E27FC236}">
                <a16:creationId xmlns:a16="http://schemas.microsoft.com/office/drawing/2014/main" id="{E141DB54-87BD-298A-6A5A-BEA882A463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9935" y="5068851"/>
            <a:ext cx="793113" cy="793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Graphic 6" descr="Casa">
            <a:extLst>
              <a:ext uri="{FF2B5EF4-FFF2-40B4-BE49-F238E27FC236}">
                <a16:creationId xmlns:a16="http://schemas.microsoft.com/office/drawing/2014/main" id="{911A0F69-A2F2-907E-3CA5-666EDAC33DB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43129" y="179398"/>
            <a:ext cx="992433" cy="992433"/>
          </a:xfrm>
          <a:prstGeom prst="rect">
            <a:avLst/>
          </a:prstGeom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CBFA9884-5469-5896-5173-FABE307C962F}"/>
              </a:ext>
            </a:extLst>
          </p:cNvPr>
          <p:cNvSpPr txBox="1"/>
          <p:nvPr/>
        </p:nvSpPr>
        <p:spPr>
          <a:xfrm>
            <a:off x="1377625" y="354462"/>
            <a:ext cx="61487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/>
              <a:t>HOW DOES THE MARKET FUNCTION?</a:t>
            </a:r>
            <a:endParaRPr lang="en-US" dirty="0"/>
          </a:p>
        </p:txBody>
      </p:sp>
      <p:pic>
        <p:nvPicPr>
          <p:cNvPr id="30" name="Picture 4" descr="group-people Vector Icons free download in SVG, PNG Format">
            <a:extLst>
              <a:ext uri="{FF2B5EF4-FFF2-40B4-BE49-F238E27FC236}">
                <a16:creationId xmlns:a16="http://schemas.microsoft.com/office/drawing/2014/main" id="{2EC6B0B0-97FC-69ED-BCEC-2F44FCD22C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6547" y="3342615"/>
            <a:ext cx="461548" cy="461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4" descr="group-people Vector Icons free download in SVG, PNG Format">
            <a:extLst>
              <a:ext uri="{FF2B5EF4-FFF2-40B4-BE49-F238E27FC236}">
                <a16:creationId xmlns:a16="http://schemas.microsoft.com/office/drawing/2014/main" id="{FC900476-10A1-3FEA-9916-3CC3DBEAB0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0497" y="2897195"/>
            <a:ext cx="461548" cy="461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4" descr="group-people Vector Icons free download in SVG, PNG Format">
            <a:extLst>
              <a:ext uri="{FF2B5EF4-FFF2-40B4-BE49-F238E27FC236}">
                <a16:creationId xmlns:a16="http://schemas.microsoft.com/office/drawing/2014/main" id="{3798B308-3019-B05A-20FF-215290868C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0497" y="2439844"/>
            <a:ext cx="461548" cy="461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9540EE9B-BC29-8A85-0FB3-B515040919D4}"/>
              </a:ext>
            </a:extLst>
          </p:cNvPr>
          <p:cNvSpPr/>
          <p:nvPr/>
        </p:nvSpPr>
        <p:spPr>
          <a:xfrm>
            <a:off x="10961225" y="2245489"/>
            <a:ext cx="752355" cy="1833906"/>
          </a:xfrm>
          <a:custGeom>
            <a:avLst/>
            <a:gdLst>
              <a:gd name="connsiteX0" fmla="*/ 0 w 752355"/>
              <a:gd name="connsiteY0" fmla="*/ 916953 h 1833906"/>
              <a:gd name="connsiteX1" fmla="*/ 376178 w 752355"/>
              <a:gd name="connsiteY1" fmla="*/ 0 h 1833906"/>
              <a:gd name="connsiteX2" fmla="*/ 752356 w 752355"/>
              <a:gd name="connsiteY2" fmla="*/ 916953 h 1833906"/>
              <a:gd name="connsiteX3" fmla="*/ 376178 w 752355"/>
              <a:gd name="connsiteY3" fmla="*/ 1833906 h 1833906"/>
              <a:gd name="connsiteX4" fmla="*/ 0 w 752355"/>
              <a:gd name="connsiteY4" fmla="*/ 916953 h 1833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2355" h="1833906" extrusionOk="0">
                <a:moveTo>
                  <a:pt x="0" y="916953"/>
                </a:moveTo>
                <a:cubicBezTo>
                  <a:pt x="9294" y="419573"/>
                  <a:pt x="166886" y="20163"/>
                  <a:pt x="376178" y="0"/>
                </a:cubicBezTo>
                <a:cubicBezTo>
                  <a:pt x="587404" y="18353"/>
                  <a:pt x="693345" y="388455"/>
                  <a:pt x="752356" y="916953"/>
                </a:cubicBezTo>
                <a:cubicBezTo>
                  <a:pt x="759358" y="1447013"/>
                  <a:pt x="567126" y="1836638"/>
                  <a:pt x="376178" y="1833906"/>
                </a:cubicBezTo>
                <a:cubicBezTo>
                  <a:pt x="212059" y="1854590"/>
                  <a:pt x="-59639" y="1434357"/>
                  <a:pt x="0" y="916953"/>
                </a:cubicBezTo>
                <a:close/>
              </a:path>
            </a:pathLst>
          </a:custGeom>
          <a:noFill/>
          <a:ln w="57150" cap="flat" cmpd="sng" algn="ctr">
            <a:solidFill>
              <a:srgbClr val="FF0000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1584837616">
                  <a:prstGeom prst="ellips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Budget Generic Flat icon">
            <a:extLst>
              <a:ext uri="{FF2B5EF4-FFF2-40B4-BE49-F238E27FC236}">
                <a16:creationId xmlns:a16="http://schemas.microsoft.com/office/drawing/2014/main" id="{75B21E0C-F28C-8078-2E85-24C6A67A9A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3168" y="5066746"/>
            <a:ext cx="785259" cy="785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Budget Generic Flat icon">
            <a:extLst>
              <a:ext uri="{FF2B5EF4-FFF2-40B4-BE49-F238E27FC236}">
                <a16:creationId xmlns:a16="http://schemas.microsoft.com/office/drawing/2014/main" id="{2C3258E7-D391-B4D4-52AA-5CA41BC215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9935" y="5068851"/>
            <a:ext cx="793113" cy="793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Budget Generic Flat icon">
            <a:extLst>
              <a:ext uri="{FF2B5EF4-FFF2-40B4-BE49-F238E27FC236}">
                <a16:creationId xmlns:a16="http://schemas.microsoft.com/office/drawing/2014/main" id="{2AFD95C1-1C25-42A5-BC63-D24B0A6DC6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8258" y="5322765"/>
            <a:ext cx="521455" cy="521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Budget Generic Flat icon">
            <a:extLst>
              <a:ext uri="{FF2B5EF4-FFF2-40B4-BE49-F238E27FC236}">
                <a16:creationId xmlns:a16="http://schemas.microsoft.com/office/drawing/2014/main" id="{BA5C3CC9-6C05-2CE0-F0D5-2F0B9B40AB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3296" y="5330550"/>
            <a:ext cx="521455" cy="521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Budget Generic Flat icon">
            <a:extLst>
              <a:ext uri="{FF2B5EF4-FFF2-40B4-BE49-F238E27FC236}">
                <a16:creationId xmlns:a16="http://schemas.microsoft.com/office/drawing/2014/main" id="{6B5B196A-BF3B-83BF-6279-935CE21089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8334" y="5163379"/>
            <a:ext cx="714163" cy="714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Budget Generic Flat icon">
            <a:extLst>
              <a:ext uri="{FF2B5EF4-FFF2-40B4-BE49-F238E27FC236}">
                <a16:creationId xmlns:a16="http://schemas.microsoft.com/office/drawing/2014/main" id="{5D528500-06DE-61D8-76CE-22F66C9CB7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9323" y="4909399"/>
            <a:ext cx="973752" cy="973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" name="Conexão reta 1">
            <a:extLst>
              <a:ext uri="{FF2B5EF4-FFF2-40B4-BE49-F238E27FC236}">
                <a16:creationId xmlns:a16="http://schemas.microsoft.com/office/drawing/2014/main" id="{C445DC4A-9A76-D59B-A073-41F78850B594}"/>
              </a:ext>
            </a:extLst>
          </p:cNvPr>
          <p:cNvCxnSpPr>
            <a:cxnSpLocks/>
          </p:cNvCxnSpPr>
          <p:nvPr/>
        </p:nvCxnSpPr>
        <p:spPr>
          <a:xfrm>
            <a:off x="917793" y="3966951"/>
            <a:ext cx="7080313" cy="1072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Conexão reta 2">
            <a:extLst>
              <a:ext uri="{FF2B5EF4-FFF2-40B4-BE49-F238E27FC236}">
                <a16:creationId xmlns:a16="http://schemas.microsoft.com/office/drawing/2014/main" id="{C44438D9-7A05-78B0-F629-6F48F01B3E26}"/>
              </a:ext>
            </a:extLst>
          </p:cNvPr>
          <p:cNvCxnSpPr>
            <a:cxnSpLocks/>
          </p:cNvCxnSpPr>
          <p:nvPr/>
        </p:nvCxnSpPr>
        <p:spPr>
          <a:xfrm flipV="1">
            <a:off x="7998106" y="3966951"/>
            <a:ext cx="3271364" cy="1072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ixaDeTexto 5">
            <a:extLst>
              <a:ext uri="{FF2B5EF4-FFF2-40B4-BE49-F238E27FC236}">
                <a16:creationId xmlns:a16="http://schemas.microsoft.com/office/drawing/2014/main" id="{AF98CE15-4C67-4A9C-BB32-B38C77733D44}"/>
              </a:ext>
            </a:extLst>
          </p:cNvPr>
          <p:cNvSpPr txBox="1"/>
          <p:nvPr/>
        </p:nvSpPr>
        <p:spPr>
          <a:xfrm>
            <a:off x="5488623" y="4878053"/>
            <a:ext cx="20377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+mj-lt"/>
              </a:rPr>
              <a:t>WHY?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A2C1E7B-8852-1E97-1E9B-0996BEF39272}"/>
              </a:ext>
            </a:extLst>
          </p:cNvPr>
          <p:cNvSpPr/>
          <p:nvPr/>
        </p:nvSpPr>
        <p:spPr>
          <a:xfrm>
            <a:off x="5373549" y="4588753"/>
            <a:ext cx="1540589" cy="1074130"/>
          </a:xfrm>
          <a:custGeom>
            <a:avLst/>
            <a:gdLst>
              <a:gd name="connsiteX0" fmla="*/ 0 w 1540589"/>
              <a:gd name="connsiteY0" fmla="*/ 537065 h 1074130"/>
              <a:gd name="connsiteX1" fmla="*/ 770295 w 1540589"/>
              <a:gd name="connsiteY1" fmla="*/ 0 h 1074130"/>
              <a:gd name="connsiteX2" fmla="*/ 1540590 w 1540589"/>
              <a:gd name="connsiteY2" fmla="*/ 537065 h 1074130"/>
              <a:gd name="connsiteX3" fmla="*/ 770295 w 1540589"/>
              <a:gd name="connsiteY3" fmla="*/ 1074130 h 1074130"/>
              <a:gd name="connsiteX4" fmla="*/ 0 w 1540589"/>
              <a:gd name="connsiteY4" fmla="*/ 537065 h 1074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40589" h="1074130" extrusionOk="0">
                <a:moveTo>
                  <a:pt x="0" y="537065"/>
                </a:moveTo>
                <a:cubicBezTo>
                  <a:pt x="14128" y="310489"/>
                  <a:pt x="297071" y="12181"/>
                  <a:pt x="770295" y="0"/>
                </a:cubicBezTo>
                <a:cubicBezTo>
                  <a:pt x="1227691" y="-8269"/>
                  <a:pt x="1519021" y="259113"/>
                  <a:pt x="1540590" y="537065"/>
                </a:cubicBezTo>
                <a:cubicBezTo>
                  <a:pt x="1533970" y="915103"/>
                  <a:pt x="1128231" y="1081629"/>
                  <a:pt x="770295" y="1074130"/>
                </a:cubicBezTo>
                <a:cubicBezTo>
                  <a:pt x="389557" y="1100491"/>
                  <a:pt x="-47908" y="875541"/>
                  <a:pt x="0" y="537065"/>
                </a:cubicBezTo>
                <a:close/>
              </a:path>
            </a:pathLst>
          </a:custGeom>
          <a:noFill/>
          <a:ln w="19050">
            <a:solidFill>
              <a:schemeClr val="bg2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477481643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20A977D-AA40-237B-90B8-294F9A9B72CC}"/>
              </a:ext>
            </a:extLst>
          </p:cNvPr>
          <p:cNvSpPr/>
          <p:nvPr/>
        </p:nvSpPr>
        <p:spPr>
          <a:xfrm>
            <a:off x="5280142" y="4539111"/>
            <a:ext cx="1540589" cy="1123771"/>
          </a:xfrm>
          <a:custGeom>
            <a:avLst/>
            <a:gdLst>
              <a:gd name="connsiteX0" fmla="*/ 0 w 1540589"/>
              <a:gd name="connsiteY0" fmla="*/ 561886 h 1123771"/>
              <a:gd name="connsiteX1" fmla="*/ 770295 w 1540589"/>
              <a:gd name="connsiteY1" fmla="*/ 0 h 1123771"/>
              <a:gd name="connsiteX2" fmla="*/ 1540590 w 1540589"/>
              <a:gd name="connsiteY2" fmla="*/ 561886 h 1123771"/>
              <a:gd name="connsiteX3" fmla="*/ 770295 w 1540589"/>
              <a:gd name="connsiteY3" fmla="*/ 1123772 h 1123771"/>
              <a:gd name="connsiteX4" fmla="*/ 0 w 1540589"/>
              <a:gd name="connsiteY4" fmla="*/ 561886 h 1123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40589" h="1123771" extrusionOk="0">
                <a:moveTo>
                  <a:pt x="0" y="561886"/>
                </a:moveTo>
                <a:cubicBezTo>
                  <a:pt x="12273" y="312406"/>
                  <a:pt x="270044" y="19069"/>
                  <a:pt x="770295" y="0"/>
                </a:cubicBezTo>
                <a:cubicBezTo>
                  <a:pt x="1231597" y="-9279"/>
                  <a:pt x="1488755" y="296413"/>
                  <a:pt x="1540590" y="561886"/>
                </a:cubicBezTo>
                <a:cubicBezTo>
                  <a:pt x="1533824" y="955422"/>
                  <a:pt x="1145777" y="1129321"/>
                  <a:pt x="770295" y="1123772"/>
                </a:cubicBezTo>
                <a:cubicBezTo>
                  <a:pt x="411368" y="1163001"/>
                  <a:pt x="-28998" y="897546"/>
                  <a:pt x="0" y="561886"/>
                </a:cubicBezTo>
                <a:close/>
              </a:path>
            </a:pathLst>
          </a:custGeom>
          <a:noFill/>
          <a:ln w="19050">
            <a:solidFill>
              <a:schemeClr val="bg2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477481643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872AB02-6428-C143-F259-5A05D256CE03}"/>
              </a:ext>
            </a:extLst>
          </p:cNvPr>
          <p:cNvSpPr/>
          <p:nvPr/>
        </p:nvSpPr>
        <p:spPr>
          <a:xfrm>
            <a:off x="5403046" y="4612855"/>
            <a:ext cx="1540589" cy="1123771"/>
          </a:xfrm>
          <a:custGeom>
            <a:avLst/>
            <a:gdLst>
              <a:gd name="connsiteX0" fmla="*/ 0 w 1540589"/>
              <a:gd name="connsiteY0" fmla="*/ 561886 h 1123771"/>
              <a:gd name="connsiteX1" fmla="*/ 770295 w 1540589"/>
              <a:gd name="connsiteY1" fmla="*/ 0 h 1123771"/>
              <a:gd name="connsiteX2" fmla="*/ 1540590 w 1540589"/>
              <a:gd name="connsiteY2" fmla="*/ 561886 h 1123771"/>
              <a:gd name="connsiteX3" fmla="*/ 770295 w 1540589"/>
              <a:gd name="connsiteY3" fmla="*/ 1123772 h 1123771"/>
              <a:gd name="connsiteX4" fmla="*/ 0 w 1540589"/>
              <a:gd name="connsiteY4" fmla="*/ 561886 h 1123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40589" h="1123771" extrusionOk="0">
                <a:moveTo>
                  <a:pt x="0" y="561886"/>
                </a:moveTo>
                <a:cubicBezTo>
                  <a:pt x="12273" y="312406"/>
                  <a:pt x="270044" y="19069"/>
                  <a:pt x="770295" y="0"/>
                </a:cubicBezTo>
                <a:cubicBezTo>
                  <a:pt x="1231597" y="-9279"/>
                  <a:pt x="1488755" y="296413"/>
                  <a:pt x="1540590" y="561886"/>
                </a:cubicBezTo>
                <a:cubicBezTo>
                  <a:pt x="1533824" y="955422"/>
                  <a:pt x="1145777" y="1129321"/>
                  <a:pt x="770295" y="1123772"/>
                </a:cubicBezTo>
                <a:cubicBezTo>
                  <a:pt x="411368" y="1163001"/>
                  <a:pt x="-28998" y="897546"/>
                  <a:pt x="0" y="561886"/>
                </a:cubicBezTo>
                <a:close/>
              </a:path>
            </a:pathLst>
          </a:custGeom>
          <a:noFill/>
          <a:ln w="19050">
            <a:solidFill>
              <a:schemeClr val="bg2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477481643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B425076F-D61C-CFBE-17A6-A1E7FE3A655C}"/>
              </a:ext>
            </a:extLst>
          </p:cNvPr>
          <p:cNvSpPr txBox="1"/>
          <p:nvPr/>
        </p:nvSpPr>
        <p:spPr>
          <a:xfrm>
            <a:off x="4452002" y="1633900"/>
            <a:ext cx="74044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H O U S I N G    M A R K E T</a:t>
            </a:r>
          </a:p>
        </p:txBody>
      </p:sp>
    </p:spTree>
    <p:extLst>
      <p:ext uri="{BB962C8B-B14F-4D97-AF65-F5344CB8AC3E}">
        <p14:creationId xmlns:p14="http://schemas.microsoft.com/office/powerpoint/2010/main" val="1107919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 animBg="1"/>
      <p:bldP spid="12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E285706-80F7-6435-9622-6363E8833A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899024"/>
            <a:ext cx="3076032" cy="391494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Where do private players </a:t>
            </a:r>
            <a:r>
              <a:rPr lang="en-US" dirty="0" err="1"/>
              <a:t>staND</a:t>
            </a:r>
            <a:r>
              <a:rPr lang="en-US" dirty="0"/>
              <a:t>?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3716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4" descr="group-people Vector Icons free download in SVG, PNG Format">
            <a:extLst>
              <a:ext uri="{FF2B5EF4-FFF2-40B4-BE49-F238E27FC236}">
                <a16:creationId xmlns:a16="http://schemas.microsoft.com/office/drawing/2014/main" id="{269810C1-23EB-F90A-E5A4-4A0827FB09B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10149" y="723901"/>
            <a:ext cx="5410200" cy="541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60580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F15F9A-DD8C-D517-4D4D-F6B9CE6C9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8077" y="1062989"/>
            <a:ext cx="10691265" cy="1307592"/>
          </a:xfrm>
        </p:spPr>
        <p:txBody>
          <a:bodyPr/>
          <a:lstStyle/>
          <a:p>
            <a:r>
              <a:rPr lang="en-US" b="1" dirty="0"/>
              <a:t>Where do private players stand?</a:t>
            </a:r>
          </a:p>
        </p:txBody>
      </p:sp>
      <p:pic>
        <p:nvPicPr>
          <p:cNvPr id="4" name="Picture 4" descr="group-people Vector Icons free download in SVG, PNG Format">
            <a:extLst>
              <a:ext uri="{FF2B5EF4-FFF2-40B4-BE49-F238E27FC236}">
                <a16:creationId xmlns:a16="http://schemas.microsoft.com/office/drawing/2014/main" id="{172A1772-F892-1702-6B08-2552EBA3CDD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0100" y="796525"/>
            <a:ext cx="1134208" cy="1134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9" name="Conexão reta 18">
            <a:extLst>
              <a:ext uri="{FF2B5EF4-FFF2-40B4-BE49-F238E27FC236}">
                <a16:creationId xmlns:a16="http://schemas.microsoft.com/office/drawing/2014/main" id="{0313E7A7-DF55-34F3-394C-5CF67447D15E}"/>
              </a:ext>
            </a:extLst>
          </p:cNvPr>
          <p:cNvCxnSpPr>
            <a:cxnSpLocks/>
          </p:cNvCxnSpPr>
          <p:nvPr/>
        </p:nvCxnSpPr>
        <p:spPr>
          <a:xfrm>
            <a:off x="917793" y="5255425"/>
            <a:ext cx="337810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CEC7EA82-DFFB-29E5-9DED-73DA99C3DD92}"/>
              </a:ext>
            </a:extLst>
          </p:cNvPr>
          <p:cNvSpPr txBox="1"/>
          <p:nvPr/>
        </p:nvSpPr>
        <p:spPr>
          <a:xfrm>
            <a:off x="909712" y="5387918"/>
            <a:ext cx="1668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PRIVATE SIDE</a:t>
            </a:r>
          </a:p>
        </p:txBody>
      </p:sp>
      <p:pic>
        <p:nvPicPr>
          <p:cNvPr id="21" name="Picture 8" descr="40+ Affordable Housing Icon Stock Illustrations, Royalty-Free Vector  Graphics &amp; Clip Art - iStock">
            <a:extLst>
              <a:ext uri="{FF2B5EF4-FFF2-40B4-BE49-F238E27FC236}">
                <a16:creationId xmlns:a16="http://schemas.microsoft.com/office/drawing/2014/main" id="{72FB7964-682B-5A9E-1E04-2D9F17207A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5748" y="3752730"/>
            <a:ext cx="1473698" cy="1473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2" name="Conexão reta 21">
            <a:extLst>
              <a:ext uri="{FF2B5EF4-FFF2-40B4-BE49-F238E27FC236}">
                <a16:creationId xmlns:a16="http://schemas.microsoft.com/office/drawing/2014/main" id="{6F68ABBE-4342-6B3C-B360-576EB1EB1823}"/>
              </a:ext>
            </a:extLst>
          </p:cNvPr>
          <p:cNvCxnSpPr>
            <a:cxnSpLocks/>
          </p:cNvCxnSpPr>
          <p:nvPr/>
        </p:nvCxnSpPr>
        <p:spPr>
          <a:xfrm>
            <a:off x="4295900" y="5255425"/>
            <a:ext cx="697357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A8D59DF6-4AFB-FC9A-951B-A2D19DE8D334}"/>
              </a:ext>
            </a:extLst>
          </p:cNvPr>
          <p:cNvSpPr txBox="1"/>
          <p:nvPr/>
        </p:nvSpPr>
        <p:spPr>
          <a:xfrm>
            <a:off x="4295900" y="2508304"/>
            <a:ext cx="33533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D U T C H</a:t>
            </a:r>
            <a:r>
              <a:rPr lang="en-US" b="1" dirty="0">
                <a:solidFill>
                  <a:srgbClr val="C00000"/>
                </a:solidFill>
              </a:rPr>
              <a:t>     </a:t>
            </a:r>
          </a:p>
          <a:p>
            <a:r>
              <a:rPr lang="en-US" b="1" dirty="0">
                <a:solidFill>
                  <a:srgbClr val="C00000"/>
                </a:solidFill>
              </a:rPr>
              <a:t>H O U S I N G    M A R K E T</a:t>
            </a:r>
          </a:p>
        </p:txBody>
      </p:sp>
      <p:pic>
        <p:nvPicPr>
          <p:cNvPr id="28" name="Picture 4" descr="group-people Vector Icons free download in SVG, PNG Format">
            <a:extLst>
              <a:ext uri="{FF2B5EF4-FFF2-40B4-BE49-F238E27FC236}">
                <a16:creationId xmlns:a16="http://schemas.microsoft.com/office/drawing/2014/main" id="{447CC583-11A1-6EA3-983C-EB08D6AE50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020" y="4007254"/>
            <a:ext cx="1130262" cy="1130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4" descr="group-people Vector Icons free download in SVG, PNG Format">
            <a:extLst>
              <a:ext uri="{FF2B5EF4-FFF2-40B4-BE49-F238E27FC236}">
                <a16:creationId xmlns:a16="http://schemas.microsoft.com/office/drawing/2014/main" id="{146A1A1B-CCBF-15FE-F336-45C67C1C2D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6547" y="4631089"/>
            <a:ext cx="461548" cy="461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4" descr="group-people Vector Icons free download in SVG, PNG Format">
            <a:extLst>
              <a:ext uri="{FF2B5EF4-FFF2-40B4-BE49-F238E27FC236}">
                <a16:creationId xmlns:a16="http://schemas.microsoft.com/office/drawing/2014/main" id="{9C180892-293C-C5A6-4B22-7157C8139E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0497" y="4185669"/>
            <a:ext cx="461548" cy="461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4" descr="group-people Vector Icons free download in SVG, PNG Format">
            <a:extLst>
              <a:ext uri="{FF2B5EF4-FFF2-40B4-BE49-F238E27FC236}">
                <a16:creationId xmlns:a16="http://schemas.microsoft.com/office/drawing/2014/main" id="{230418AF-9286-D3BF-D493-13BBA64CFA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0497" y="3728318"/>
            <a:ext cx="461548" cy="461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Countryside, dutch, holland, mill, netherlands, wind, windmill icon -  Download on Iconfinder">
            <a:extLst>
              <a:ext uri="{FF2B5EF4-FFF2-40B4-BE49-F238E27FC236}">
                <a16:creationId xmlns:a16="http://schemas.microsoft.com/office/drawing/2014/main" id="{C0C64DDF-3073-BC6B-477A-68CFF3BA16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7848" y="3830304"/>
            <a:ext cx="1473698" cy="1473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4" name="Picture 4" descr="Countryside, dutch, holland, mill, netherlands, wind, windmill icon -  Download on Iconfinder">
            <a:extLst>
              <a:ext uri="{FF2B5EF4-FFF2-40B4-BE49-F238E27FC236}">
                <a16:creationId xmlns:a16="http://schemas.microsoft.com/office/drawing/2014/main" id="{3A29B0A5-CB13-CD6B-E855-71E9C6448A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6842" y="3830304"/>
            <a:ext cx="1473698" cy="1473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Building Svg Png Icon Free Download (#66323) - OnlineWebFonts.COM">
            <a:extLst>
              <a:ext uri="{FF2B5EF4-FFF2-40B4-BE49-F238E27FC236}">
                <a16:creationId xmlns:a16="http://schemas.microsoft.com/office/drawing/2014/main" id="{82AE03DB-E2EF-03AB-FEB1-406720F7E8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8967" y="3538546"/>
            <a:ext cx="1640290" cy="1640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5" name="Picture 6" descr="Building Svg Png Icon Free Download (#66323) - OnlineWebFonts.COM">
            <a:extLst>
              <a:ext uri="{FF2B5EF4-FFF2-40B4-BE49-F238E27FC236}">
                <a16:creationId xmlns:a16="http://schemas.microsoft.com/office/drawing/2014/main" id="{05D474DA-69FF-C6BD-6A7A-97B8A33F9E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015" y="3538546"/>
            <a:ext cx="1640290" cy="1640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 descr="Netherlands Flag Icon 8043088 Vector Art at Vecteezy">
            <a:extLst>
              <a:ext uri="{FF2B5EF4-FFF2-40B4-BE49-F238E27FC236}">
                <a16:creationId xmlns:a16="http://schemas.microsoft.com/office/drawing/2014/main" id="{5B2C2B28-3AD4-0B5F-55E1-A1F3572469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8640" y="2062855"/>
            <a:ext cx="1629562" cy="162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71" name="CaixaDeTexto 11270">
            <a:extLst>
              <a:ext uri="{FF2B5EF4-FFF2-40B4-BE49-F238E27FC236}">
                <a16:creationId xmlns:a16="http://schemas.microsoft.com/office/drawing/2014/main" id="{E2FCA8F6-C0E8-B2C3-DB24-B126991C393D}"/>
              </a:ext>
            </a:extLst>
          </p:cNvPr>
          <p:cNvSpPr txBox="1"/>
          <p:nvPr/>
        </p:nvSpPr>
        <p:spPr>
          <a:xfrm>
            <a:off x="9842090" y="5387918"/>
            <a:ext cx="2349910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PUBLIC </a:t>
            </a:r>
          </a:p>
          <a:p>
            <a:r>
              <a:rPr lang="en-US" b="1" dirty="0"/>
              <a:t>SIDE </a:t>
            </a:r>
          </a:p>
          <a:p>
            <a:r>
              <a:rPr lang="en-US" sz="1100" dirty="0"/>
              <a:t>SOCIAL HOUSING  </a:t>
            </a:r>
          </a:p>
        </p:txBody>
      </p:sp>
      <p:pic>
        <p:nvPicPr>
          <p:cNvPr id="11278" name="Picture 14" descr="Pin on JAILTIME // CARTOONS // HUMOR">
            <a:extLst>
              <a:ext uri="{FF2B5EF4-FFF2-40B4-BE49-F238E27FC236}">
                <a16:creationId xmlns:a16="http://schemas.microsoft.com/office/drawing/2014/main" id="{98076BA0-9117-F81B-DE0E-DB5844A980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3951" y="2357524"/>
            <a:ext cx="3299459" cy="32994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341713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F15F9A-DD8C-D517-4D4D-F6B9CE6C9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8077" y="1062989"/>
            <a:ext cx="10691265" cy="1307592"/>
          </a:xfrm>
        </p:spPr>
        <p:txBody>
          <a:bodyPr/>
          <a:lstStyle/>
          <a:p>
            <a:r>
              <a:rPr lang="en-US" b="1" dirty="0"/>
              <a:t>Where do private players stand?</a:t>
            </a:r>
          </a:p>
        </p:txBody>
      </p:sp>
      <p:pic>
        <p:nvPicPr>
          <p:cNvPr id="4" name="Picture 4" descr="group-people Vector Icons free download in SVG, PNG Format">
            <a:extLst>
              <a:ext uri="{FF2B5EF4-FFF2-40B4-BE49-F238E27FC236}">
                <a16:creationId xmlns:a16="http://schemas.microsoft.com/office/drawing/2014/main" id="{172A1772-F892-1702-6B08-2552EBA3CDD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0100" y="796525"/>
            <a:ext cx="1134208" cy="1134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9" name="Conexão reta 18">
            <a:extLst>
              <a:ext uri="{FF2B5EF4-FFF2-40B4-BE49-F238E27FC236}">
                <a16:creationId xmlns:a16="http://schemas.microsoft.com/office/drawing/2014/main" id="{0313E7A7-DF55-34F3-394C-5CF67447D15E}"/>
              </a:ext>
            </a:extLst>
          </p:cNvPr>
          <p:cNvCxnSpPr>
            <a:cxnSpLocks/>
          </p:cNvCxnSpPr>
          <p:nvPr/>
        </p:nvCxnSpPr>
        <p:spPr>
          <a:xfrm>
            <a:off x="917793" y="5255425"/>
            <a:ext cx="337810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CEC7EA82-DFFB-29E5-9DED-73DA99C3DD92}"/>
              </a:ext>
            </a:extLst>
          </p:cNvPr>
          <p:cNvSpPr txBox="1"/>
          <p:nvPr/>
        </p:nvSpPr>
        <p:spPr>
          <a:xfrm>
            <a:off x="909712" y="5387918"/>
            <a:ext cx="1668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PRIVATE SIDE</a:t>
            </a:r>
          </a:p>
        </p:txBody>
      </p:sp>
      <p:pic>
        <p:nvPicPr>
          <p:cNvPr id="21" name="Picture 8" descr="40+ Affordable Housing Icon Stock Illustrations, Royalty-Free Vector  Graphics &amp; Clip Art - iStock">
            <a:extLst>
              <a:ext uri="{FF2B5EF4-FFF2-40B4-BE49-F238E27FC236}">
                <a16:creationId xmlns:a16="http://schemas.microsoft.com/office/drawing/2014/main" id="{72FB7964-682B-5A9E-1E04-2D9F17207A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5748" y="3752730"/>
            <a:ext cx="1473698" cy="1473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2" name="Conexão reta 21">
            <a:extLst>
              <a:ext uri="{FF2B5EF4-FFF2-40B4-BE49-F238E27FC236}">
                <a16:creationId xmlns:a16="http://schemas.microsoft.com/office/drawing/2014/main" id="{6F68ABBE-4342-6B3C-B360-576EB1EB1823}"/>
              </a:ext>
            </a:extLst>
          </p:cNvPr>
          <p:cNvCxnSpPr>
            <a:cxnSpLocks/>
          </p:cNvCxnSpPr>
          <p:nvPr/>
        </p:nvCxnSpPr>
        <p:spPr>
          <a:xfrm>
            <a:off x="4295900" y="5255425"/>
            <a:ext cx="697357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A8D59DF6-4AFB-FC9A-951B-A2D19DE8D334}"/>
              </a:ext>
            </a:extLst>
          </p:cNvPr>
          <p:cNvSpPr txBox="1"/>
          <p:nvPr/>
        </p:nvSpPr>
        <p:spPr>
          <a:xfrm>
            <a:off x="4295900" y="2508304"/>
            <a:ext cx="33533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S W E D I S H </a:t>
            </a:r>
            <a:endParaRPr lang="en-US" b="1" dirty="0">
              <a:solidFill>
                <a:srgbClr val="C00000"/>
              </a:solidFill>
            </a:endParaRPr>
          </a:p>
          <a:p>
            <a:r>
              <a:rPr lang="en-US" b="1" dirty="0">
                <a:solidFill>
                  <a:srgbClr val="C00000"/>
                </a:solidFill>
              </a:rPr>
              <a:t>H O U S I N G    M A R K E T</a:t>
            </a:r>
          </a:p>
        </p:txBody>
      </p:sp>
      <p:pic>
        <p:nvPicPr>
          <p:cNvPr id="28" name="Picture 4" descr="group-people Vector Icons free download in SVG, PNG Format">
            <a:extLst>
              <a:ext uri="{FF2B5EF4-FFF2-40B4-BE49-F238E27FC236}">
                <a16:creationId xmlns:a16="http://schemas.microsoft.com/office/drawing/2014/main" id="{447CC583-11A1-6EA3-983C-EB08D6AE50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020" y="4007254"/>
            <a:ext cx="1130262" cy="1130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4" descr="group-people Vector Icons free download in SVG, PNG Format">
            <a:extLst>
              <a:ext uri="{FF2B5EF4-FFF2-40B4-BE49-F238E27FC236}">
                <a16:creationId xmlns:a16="http://schemas.microsoft.com/office/drawing/2014/main" id="{146A1A1B-CCBF-15FE-F336-45C67C1C2D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6547" y="4631089"/>
            <a:ext cx="461548" cy="461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4" descr="group-people Vector Icons free download in SVG, PNG Format">
            <a:extLst>
              <a:ext uri="{FF2B5EF4-FFF2-40B4-BE49-F238E27FC236}">
                <a16:creationId xmlns:a16="http://schemas.microsoft.com/office/drawing/2014/main" id="{9C180892-293C-C5A6-4B22-7157C8139E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0497" y="4185669"/>
            <a:ext cx="461548" cy="461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4" descr="group-people Vector Icons free download in SVG, PNG Format">
            <a:extLst>
              <a:ext uri="{FF2B5EF4-FFF2-40B4-BE49-F238E27FC236}">
                <a16:creationId xmlns:a16="http://schemas.microsoft.com/office/drawing/2014/main" id="{230418AF-9286-D3BF-D493-13BBA64CFA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0497" y="3728318"/>
            <a:ext cx="461548" cy="461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 descr="Netherlands Flag Icon 8043088 Vector Art at Vecteezy">
            <a:extLst>
              <a:ext uri="{FF2B5EF4-FFF2-40B4-BE49-F238E27FC236}">
                <a16:creationId xmlns:a16="http://schemas.microsoft.com/office/drawing/2014/main" id="{5B2C2B28-3AD4-0B5F-55E1-A1F3572469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8640" y="2062855"/>
            <a:ext cx="1629562" cy="162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71" name="CaixaDeTexto 11270">
            <a:extLst>
              <a:ext uri="{FF2B5EF4-FFF2-40B4-BE49-F238E27FC236}">
                <a16:creationId xmlns:a16="http://schemas.microsoft.com/office/drawing/2014/main" id="{E2FCA8F6-C0E8-B2C3-DB24-B126991C393D}"/>
              </a:ext>
            </a:extLst>
          </p:cNvPr>
          <p:cNvSpPr txBox="1"/>
          <p:nvPr/>
        </p:nvSpPr>
        <p:spPr>
          <a:xfrm>
            <a:off x="9842090" y="5387918"/>
            <a:ext cx="2349910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PUBLIC </a:t>
            </a:r>
          </a:p>
          <a:p>
            <a:r>
              <a:rPr lang="en-US" b="1" dirty="0"/>
              <a:t>SIDE </a:t>
            </a:r>
          </a:p>
          <a:p>
            <a:r>
              <a:rPr lang="en-US" sz="1100" dirty="0"/>
              <a:t>SOCIAL HOUSING  </a:t>
            </a:r>
          </a:p>
        </p:txBody>
      </p:sp>
      <p:pic>
        <p:nvPicPr>
          <p:cNvPr id="14338" name="Picture 2" descr="Sweden Flag Icon 8382661 Vector Art at Vecteezy">
            <a:extLst>
              <a:ext uri="{FF2B5EF4-FFF2-40B4-BE49-F238E27FC236}">
                <a16:creationId xmlns:a16="http://schemas.microsoft.com/office/drawing/2014/main" id="{1D73340E-F46D-1526-D974-0A36FE3D9B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5234" y="2120010"/>
            <a:ext cx="1628900" cy="162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Premium Vector | Sweden wood house icon Flat illustration of sweden wood  house vector icon for web design">
            <a:extLst>
              <a:ext uri="{FF2B5EF4-FFF2-40B4-BE49-F238E27FC236}">
                <a16:creationId xmlns:a16="http://schemas.microsoft.com/office/drawing/2014/main" id="{0276DDAB-2924-0A8C-3054-60325ACC54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3782" y="3644097"/>
            <a:ext cx="1510456" cy="1508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Premium Vector | Sweden wood house icon Flat illustration of sweden wood  house vector icon for web design">
            <a:extLst>
              <a:ext uri="{FF2B5EF4-FFF2-40B4-BE49-F238E27FC236}">
                <a16:creationId xmlns:a16="http://schemas.microsoft.com/office/drawing/2014/main" id="{20D50F1E-F5FA-FE6D-6BB0-9B6AE1299F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6474" y="3644097"/>
            <a:ext cx="1510456" cy="1508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Premium Vector | Sweden wood house icon Flat illustration of sweden wood  house vector icon for web design">
            <a:extLst>
              <a:ext uri="{FF2B5EF4-FFF2-40B4-BE49-F238E27FC236}">
                <a16:creationId xmlns:a16="http://schemas.microsoft.com/office/drawing/2014/main" id="{A5E12C78-2A40-1DA1-1A9C-52EF5E5AE0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6565" y="3643121"/>
            <a:ext cx="1510456" cy="1508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Premium Vector | Sweden wood house icon Flat illustration of sweden wood  house vector icon for web design">
            <a:extLst>
              <a:ext uri="{FF2B5EF4-FFF2-40B4-BE49-F238E27FC236}">
                <a16:creationId xmlns:a16="http://schemas.microsoft.com/office/drawing/2014/main" id="{0D050721-3DAA-B199-13BA-39E8CA3437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9257" y="3643121"/>
            <a:ext cx="1510456" cy="1508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Rent Icon Vector Art, Icons, and Graphics for Free Download">
            <a:extLst>
              <a:ext uri="{FF2B5EF4-FFF2-40B4-BE49-F238E27FC236}">
                <a16:creationId xmlns:a16="http://schemas.microsoft.com/office/drawing/2014/main" id="{CF675ECF-6CBE-EF6A-522B-3FDFA39FDF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2685" y="2370581"/>
            <a:ext cx="1111418" cy="1111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4" descr="Pin on JAILTIME // CARTOONS // HUMOR">
            <a:extLst>
              <a:ext uri="{FF2B5EF4-FFF2-40B4-BE49-F238E27FC236}">
                <a16:creationId xmlns:a16="http://schemas.microsoft.com/office/drawing/2014/main" id="{58256848-8049-723A-69C1-E59CC52D2D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3951" y="2357524"/>
            <a:ext cx="3299459" cy="32994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29043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285706-80F7-6435-9622-6363E8833A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2191" y="1740616"/>
            <a:ext cx="5804426" cy="3376766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4800" dirty="0"/>
              <a:t>ARE STATE AID RULES PROVIDING A ROOF FOR MARKET PLAYERS?</a:t>
            </a:r>
          </a:p>
        </p:txBody>
      </p:sp>
      <p:pic>
        <p:nvPicPr>
          <p:cNvPr id="7" name="Graphic 6" descr="Casa">
            <a:extLst>
              <a:ext uri="{FF2B5EF4-FFF2-40B4-BE49-F238E27FC236}">
                <a16:creationId xmlns:a16="http://schemas.microsoft.com/office/drawing/2014/main" id="{7A1A7EAD-1BFE-21C7-F41F-B2986C4CB9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5383" y="1171349"/>
            <a:ext cx="4515301" cy="451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1704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285706-80F7-6435-9622-6363E8833A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2191" y="1740616"/>
            <a:ext cx="5804426" cy="3376766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4800" dirty="0"/>
              <a:t>ARE STATE AID RULES PROVIDING A ROOF FOR MARKET PLAYERS?</a:t>
            </a:r>
            <a:br>
              <a:rPr lang="en-US" sz="4800" dirty="0"/>
            </a:br>
            <a:r>
              <a:rPr lang="en-US" sz="4800" dirty="0"/>
              <a:t>                 </a:t>
            </a:r>
            <a:br>
              <a:rPr lang="en-US" sz="4800" dirty="0"/>
            </a:br>
            <a:endParaRPr lang="en-US" sz="4800" b="1" dirty="0">
              <a:solidFill>
                <a:srgbClr val="FF0000"/>
              </a:solidFill>
            </a:endParaRPr>
          </a:p>
        </p:txBody>
      </p:sp>
      <p:pic>
        <p:nvPicPr>
          <p:cNvPr id="15364" name="Picture 4" descr="Eviction Icon - Free PNG &amp; SVG 48601 - Noun Project">
            <a:extLst>
              <a:ext uri="{FF2B5EF4-FFF2-40B4-BE49-F238E27FC236}">
                <a16:creationId xmlns:a16="http://schemas.microsoft.com/office/drawing/2014/main" id="{10F3C80E-BC6A-D9B8-A978-BCBE97F0A5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171" y="1260790"/>
            <a:ext cx="4336417" cy="4336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10890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A395C6A4-C205-8571-25E0-0925506F9E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r">
              <a:buNone/>
            </a:pPr>
            <a:r>
              <a:rPr lang="en-US" dirty="0"/>
              <a:t>THANK YOU FOR YOUR ATTENTION</a:t>
            </a:r>
          </a:p>
          <a:p>
            <a:pPr marL="0" indent="0" algn="ctr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52753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E8DF9842-C9FD-4929-37F6-1F051AA4313E}"/>
              </a:ext>
            </a:extLst>
          </p:cNvPr>
          <p:cNvSpPr/>
          <p:nvPr/>
        </p:nvSpPr>
        <p:spPr>
          <a:xfrm>
            <a:off x="3215999" y="3126658"/>
            <a:ext cx="5760000" cy="3008671"/>
          </a:xfrm>
          <a:prstGeom prst="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riângulo isósceles 4">
            <a:extLst>
              <a:ext uri="{FF2B5EF4-FFF2-40B4-BE49-F238E27FC236}">
                <a16:creationId xmlns:a16="http://schemas.microsoft.com/office/drawing/2014/main" id="{D94B8387-B503-B2A6-FAA0-D76AB0E96ED9}"/>
              </a:ext>
            </a:extLst>
          </p:cNvPr>
          <p:cNvSpPr/>
          <p:nvPr/>
        </p:nvSpPr>
        <p:spPr>
          <a:xfrm>
            <a:off x="2399071" y="1656735"/>
            <a:ext cx="7393858" cy="1661652"/>
          </a:xfrm>
          <a:prstGeom prst="triangle">
            <a:avLst/>
          </a:prstGeom>
          <a:solidFill>
            <a:srgbClr val="FF6600"/>
          </a:solidFill>
          <a:ln w="5715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STATE AID </a:t>
            </a:r>
            <a:endParaRPr lang="en-US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3C57F69D-663C-E9E1-A214-EB7743CAB371}"/>
              </a:ext>
            </a:extLst>
          </p:cNvPr>
          <p:cNvSpPr/>
          <p:nvPr/>
        </p:nvSpPr>
        <p:spPr>
          <a:xfrm>
            <a:off x="5563295" y="3928533"/>
            <a:ext cx="1130286" cy="2206796"/>
          </a:xfrm>
          <a:prstGeom prst="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5E3A3E0-92B3-3BD5-8C6B-5F82E4C2020A}"/>
              </a:ext>
            </a:extLst>
          </p:cNvPr>
          <p:cNvSpPr/>
          <p:nvPr/>
        </p:nvSpPr>
        <p:spPr>
          <a:xfrm>
            <a:off x="6516600" y="4916131"/>
            <a:ext cx="108155" cy="127819"/>
          </a:xfrm>
          <a:prstGeom prst="ellips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Gráfico 9" descr="Sofá destaque">
            <a:extLst>
              <a:ext uri="{FF2B5EF4-FFF2-40B4-BE49-F238E27FC236}">
                <a16:creationId xmlns:a16="http://schemas.microsoft.com/office/drawing/2014/main" id="{4AB9DD12-5B1D-FFA5-9932-476FC5CA1A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13090" y="5172058"/>
            <a:ext cx="1290135" cy="1290135"/>
          </a:xfrm>
          <a:prstGeom prst="rect">
            <a:avLst/>
          </a:prstGeom>
        </p:spPr>
      </p:pic>
      <p:pic>
        <p:nvPicPr>
          <p:cNvPr id="12" name="Gráfico 11" descr="Sofá com preenchimento sólido">
            <a:extLst>
              <a:ext uri="{FF2B5EF4-FFF2-40B4-BE49-F238E27FC236}">
                <a16:creationId xmlns:a16="http://schemas.microsoft.com/office/drawing/2014/main" id="{A2D96F72-F9F3-CC39-7044-5F2CB4D99A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68682" y="5117688"/>
            <a:ext cx="1347020" cy="1347020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7C0054C6-BC3E-49AF-8186-FC1882F5EE52}"/>
              </a:ext>
            </a:extLst>
          </p:cNvPr>
          <p:cNvSpPr txBox="1"/>
          <p:nvPr/>
        </p:nvSpPr>
        <p:spPr>
          <a:xfrm>
            <a:off x="3637014" y="4656874"/>
            <a:ext cx="14551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PRIVATE</a:t>
            </a:r>
          </a:p>
          <a:p>
            <a:r>
              <a:rPr lang="en-US" b="1" dirty="0"/>
              <a:t>INTEREST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D1603580-664C-45AF-8DDD-33F7F828755D}"/>
              </a:ext>
            </a:extLst>
          </p:cNvPr>
          <p:cNvSpPr txBox="1"/>
          <p:nvPr/>
        </p:nvSpPr>
        <p:spPr>
          <a:xfrm>
            <a:off x="7439485" y="4656873"/>
            <a:ext cx="14551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PUBLIC</a:t>
            </a:r>
          </a:p>
          <a:p>
            <a:r>
              <a:rPr lang="en-US" b="1" dirty="0"/>
              <a:t>NEEDS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D285863F-674F-0E7C-A3CD-2AB2F5DCB195}"/>
              </a:ext>
            </a:extLst>
          </p:cNvPr>
          <p:cNvSpPr txBox="1"/>
          <p:nvPr/>
        </p:nvSpPr>
        <p:spPr>
          <a:xfrm>
            <a:off x="3568682" y="1031575"/>
            <a:ext cx="5760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</a:rPr>
              <a:t>H O U S I N G    M A R K E T</a:t>
            </a:r>
          </a:p>
        </p:txBody>
      </p:sp>
    </p:spTree>
    <p:extLst>
      <p:ext uri="{BB962C8B-B14F-4D97-AF65-F5344CB8AC3E}">
        <p14:creationId xmlns:p14="http://schemas.microsoft.com/office/powerpoint/2010/main" val="34367353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6BAD13-2B62-2F56-6F36-668AB4F59B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4329" y="1207007"/>
            <a:ext cx="10691265" cy="1307592"/>
          </a:xfrm>
        </p:spPr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3 ANGLES OF RESEARCH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0CD522C3-C8AA-5944-173B-F49D022906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91383" y="2334287"/>
            <a:ext cx="9186582" cy="3739896"/>
          </a:xfrm>
        </p:spPr>
        <p:txBody>
          <a:bodyPr/>
          <a:lstStyle/>
          <a:p>
            <a:pPr marL="0" indent="0">
              <a:buNone/>
            </a:pPr>
            <a:r>
              <a:rPr lang="en-US" sz="3600" dirty="0">
                <a:latin typeface="+mj-lt"/>
                <a:cs typeface="Times New Roman" panose="02020603050405020304" pitchFamily="18" charset="0"/>
              </a:rPr>
              <a:t>HOW IS IT REGULATED?</a:t>
            </a:r>
            <a:br>
              <a:rPr lang="en-US" sz="3600" dirty="0">
                <a:latin typeface="+mj-lt"/>
                <a:cs typeface="Times New Roman" panose="02020603050405020304" pitchFamily="18" charset="0"/>
              </a:rPr>
            </a:br>
            <a:endParaRPr lang="en-US" sz="3600" dirty="0">
              <a:latin typeface="+mj-lt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600" dirty="0">
                <a:latin typeface="+mj-lt"/>
                <a:cs typeface="Times New Roman" panose="02020603050405020304" pitchFamily="18" charset="0"/>
              </a:rPr>
              <a:t>HOW DOES THE MARKET FUNCTION?</a:t>
            </a:r>
            <a:br>
              <a:rPr lang="en-US" sz="3600" dirty="0">
                <a:latin typeface="+mj-lt"/>
                <a:cs typeface="Times New Roman" panose="02020603050405020304" pitchFamily="18" charset="0"/>
              </a:rPr>
            </a:br>
            <a:br>
              <a:rPr lang="en-US" sz="3600" dirty="0">
                <a:latin typeface="+mj-lt"/>
                <a:cs typeface="Times New Roman" panose="02020603050405020304" pitchFamily="18" charset="0"/>
              </a:rPr>
            </a:br>
            <a:r>
              <a:rPr lang="en-US" sz="3600" dirty="0">
                <a:latin typeface="+mj-lt"/>
                <a:cs typeface="Times New Roman" panose="02020603050405020304" pitchFamily="18" charset="0"/>
              </a:rPr>
              <a:t>WHERE DO PRIVATE PLAYERS STAND?</a:t>
            </a:r>
          </a:p>
          <a:p>
            <a:pPr marL="0" indent="0">
              <a:buNone/>
            </a:pPr>
            <a:endParaRPr lang="en-US" sz="3600" dirty="0">
              <a:latin typeface="+mj-lt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3600" dirty="0"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4" name="Picture 2" descr="Documents - Free business icons">
            <a:extLst>
              <a:ext uri="{FF2B5EF4-FFF2-40B4-BE49-F238E27FC236}">
                <a16:creationId xmlns:a16="http://schemas.microsoft.com/office/drawing/2014/main" id="{04A0BA4C-2690-AD22-582D-568D70BA4D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7081" y="2334287"/>
            <a:ext cx="896473" cy="896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Graphic 6" descr="Casa">
            <a:extLst>
              <a:ext uri="{FF2B5EF4-FFF2-40B4-BE49-F238E27FC236}">
                <a16:creationId xmlns:a16="http://schemas.microsoft.com/office/drawing/2014/main" id="{2661222A-0600-4348-05F7-803E997D81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44609" y="3491541"/>
            <a:ext cx="978945" cy="978945"/>
          </a:xfrm>
          <a:prstGeom prst="rect">
            <a:avLst/>
          </a:prstGeom>
        </p:spPr>
      </p:pic>
      <p:pic>
        <p:nvPicPr>
          <p:cNvPr id="6" name="Picture 4" descr="group-people Vector Icons free download in SVG, PNG Format">
            <a:extLst>
              <a:ext uri="{FF2B5EF4-FFF2-40B4-BE49-F238E27FC236}">
                <a16:creationId xmlns:a16="http://schemas.microsoft.com/office/drawing/2014/main" id="{73CEBC89-96B1-0091-53EE-AB07828EC0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8178" y="4731267"/>
            <a:ext cx="1085576" cy="1085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75557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E285706-80F7-6435-9622-6363E8833A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899024"/>
            <a:ext cx="3076032" cy="391494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ARE STATE AID RULES PROVIDING A ROOF FOR all MARKET PLAYERS?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3716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Graphic 6" descr="Casa">
            <a:extLst>
              <a:ext uri="{FF2B5EF4-FFF2-40B4-BE49-F238E27FC236}">
                <a16:creationId xmlns:a16="http://schemas.microsoft.com/office/drawing/2014/main" id="{7A1A7EAD-1BFE-21C7-F41F-B2986C4CB9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10149" y="723901"/>
            <a:ext cx="5410200" cy="541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0217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285706-80F7-6435-9622-6363E8833A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8425" y="1207008"/>
            <a:ext cx="8982075" cy="1307592"/>
          </a:xfrm>
        </p:spPr>
        <p:txBody>
          <a:bodyPr>
            <a:normAutofit/>
          </a:bodyPr>
          <a:lstStyle/>
          <a:p>
            <a:r>
              <a:rPr lang="en-US" b="1" dirty="0"/>
              <a:t>HOW IS IT REGULATED?</a:t>
            </a:r>
            <a:br>
              <a:rPr lang="en-US" dirty="0"/>
            </a:br>
            <a:r>
              <a:rPr lang="en-US" sz="2800" dirty="0"/>
              <a:t>State Aid </a:t>
            </a:r>
            <a:r>
              <a:rPr lang="en-US" sz="2800" dirty="0" err="1"/>
              <a:t>LAw</a:t>
            </a:r>
            <a:endParaRPr lang="en-US" dirty="0"/>
          </a:p>
        </p:txBody>
      </p:sp>
      <p:pic>
        <p:nvPicPr>
          <p:cNvPr id="4" name="Picture 2" descr="Documents - Free business icons">
            <a:extLst>
              <a:ext uri="{FF2B5EF4-FFF2-40B4-BE49-F238E27FC236}">
                <a16:creationId xmlns:a16="http://schemas.microsoft.com/office/drawing/2014/main" id="{8E47C73E-EDDE-9559-F38B-DD1C6513D9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713" y="1071562"/>
            <a:ext cx="1443038" cy="1443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2FFBB32D-152B-2ACF-357B-0DE57399DACA}"/>
              </a:ext>
            </a:extLst>
          </p:cNvPr>
          <p:cNvSpPr/>
          <p:nvPr/>
        </p:nvSpPr>
        <p:spPr>
          <a:xfrm>
            <a:off x="2041725" y="5521786"/>
            <a:ext cx="258417" cy="258412"/>
          </a:xfrm>
          <a:prstGeom prst="ellipse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7BB98DD-7884-10B8-A8B9-4BB88D3AB3B3}"/>
              </a:ext>
            </a:extLst>
          </p:cNvPr>
          <p:cNvSpPr/>
          <p:nvPr/>
        </p:nvSpPr>
        <p:spPr>
          <a:xfrm>
            <a:off x="3811258" y="5535040"/>
            <a:ext cx="258417" cy="258412"/>
          </a:xfrm>
          <a:prstGeom prst="ellipse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3619150-AFC0-1858-0934-8D2068C45542}"/>
              </a:ext>
            </a:extLst>
          </p:cNvPr>
          <p:cNvSpPr/>
          <p:nvPr/>
        </p:nvSpPr>
        <p:spPr>
          <a:xfrm>
            <a:off x="6990969" y="5521786"/>
            <a:ext cx="258417" cy="258412"/>
          </a:xfrm>
          <a:prstGeom prst="ellipse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1A5782F8-7B77-AAD9-085E-F3AD1FA54DB3}"/>
              </a:ext>
            </a:extLst>
          </p:cNvPr>
          <p:cNvSpPr txBox="1"/>
          <p:nvPr/>
        </p:nvSpPr>
        <p:spPr>
          <a:xfrm>
            <a:off x="1568032" y="4611189"/>
            <a:ext cx="1205802" cy="726162"/>
          </a:xfrm>
          <a:custGeom>
            <a:avLst/>
            <a:gdLst>
              <a:gd name="connsiteX0" fmla="*/ 0 w 1205802"/>
              <a:gd name="connsiteY0" fmla="*/ 0 h 726162"/>
              <a:gd name="connsiteX1" fmla="*/ 627017 w 1205802"/>
              <a:gd name="connsiteY1" fmla="*/ 0 h 726162"/>
              <a:gd name="connsiteX2" fmla="*/ 1205802 w 1205802"/>
              <a:gd name="connsiteY2" fmla="*/ 0 h 726162"/>
              <a:gd name="connsiteX3" fmla="*/ 1205802 w 1205802"/>
              <a:gd name="connsiteY3" fmla="*/ 580929 h 726162"/>
              <a:gd name="connsiteX4" fmla="*/ 602901 w 1205802"/>
              <a:gd name="connsiteY4" fmla="*/ 726162 h 726162"/>
              <a:gd name="connsiteX5" fmla="*/ 0 w 1205802"/>
              <a:gd name="connsiteY5" fmla="*/ 580929 h 726162"/>
              <a:gd name="connsiteX6" fmla="*/ 0 w 1205802"/>
              <a:gd name="connsiteY6" fmla="*/ 0 h 726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05802" h="726162" fill="none" extrusionOk="0">
                <a:moveTo>
                  <a:pt x="0" y="0"/>
                </a:moveTo>
                <a:cubicBezTo>
                  <a:pt x="281450" y="-12732"/>
                  <a:pt x="499136" y="-10239"/>
                  <a:pt x="627017" y="0"/>
                </a:cubicBezTo>
                <a:cubicBezTo>
                  <a:pt x="754898" y="10239"/>
                  <a:pt x="1082357" y="-17498"/>
                  <a:pt x="1205802" y="0"/>
                </a:cubicBezTo>
                <a:cubicBezTo>
                  <a:pt x="1213210" y="221178"/>
                  <a:pt x="1220065" y="293658"/>
                  <a:pt x="1205802" y="580929"/>
                </a:cubicBezTo>
                <a:cubicBezTo>
                  <a:pt x="1026585" y="643833"/>
                  <a:pt x="748930" y="675417"/>
                  <a:pt x="602901" y="726162"/>
                </a:cubicBezTo>
                <a:cubicBezTo>
                  <a:pt x="362209" y="643707"/>
                  <a:pt x="269763" y="636961"/>
                  <a:pt x="0" y="580929"/>
                </a:cubicBezTo>
                <a:cubicBezTo>
                  <a:pt x="-3373" y="424354"/>
                  <a:pt x="27287" y="272634"/>
                  <a:pt x="0" y="0"/>
                </a:cubicBezTo>
                <a:close/>
              </a:path>
              <a:path w="1205802" h="726162" stroke="0" extrusionOk="0">
                <a:moveTo>
                  <a:pt x="0" y="0"/>
                </a:moveTo>
                <a:cubicBezTo>
                  <a:pt x="176036" y="15275"/>
                  <a:pt x="310163" y="-13850"/>
                  <a:pt x="614959" y="0"/>
                </a:cubicBezTo>
                <a:cubicBezTo>
                  <a:pt x="919755" y="13850"/>
                  <a:pt x="926436" y="-26067"/>
                  <a:pt x="1205802" y="0"/>
                </a:cubicBezTo>
                <a:cubicBezTo>
                  <a:pt x="1221550" y="175529"/>
                  <a:pt x="1208769" y="445401"/>
                  <a:pt x="1205802" y="580929"/>
                </a:cubicBezTo>
                <a:cubicBezTo>
                  <a:pt x="923941" y="647405"/>
                  <a:pt x="877264" y="682783"/>
                  <a:pt x="602901" y="726162"/>
                </a:cubicBezTo>
                <a:cubicBezTo>
                  <a:pt x="450140" y="714137"/>
                  <a:pt x="285092" y="667413"/>
                  <a:pt x="0" y="580929"/>
                </a:cubicBezTo>
                <a:cubicBezTo>
                  <a:pt x="-12591" y="308688"/>
                  <a:pt x="12628" y="286035"/>
                  <a:pt x="0" y="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1363887920">
                  <a:prstGeom prst="flowChartOffpageConnector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2003</a:t>
            </a:r>
            <a:r>
              <a:rPr lang="en-US" sz="1600" dirty="0"/>
              <a:t> </a:t>
            </a:r>
          </a:p>
          <a:p>
            <a:pPr algn="ctr"/>
            <a:r>
              <a:rPr lang="en-US" sz="1600" dirty="0" err="1"/>
              <a:t>Altmark</a:t>
            </a:r>
            <a:r>
              <a:rPr lang="en-US" sz="1600" dirty="0"/>
              <a:t> 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E6BD46C5-B9AD-CE9E-E687-2F762587B7DA}"/>
              </a:ext>
            </a:extLst>
          </p:cNvPr>
          <p:cNvSpPr txBox="1"/>
          <p:nvPr/>
        </p:nvSpPr>
        <p:spPr>
          <a:xfrm>
            <a:off x="3337565" y="4267123"/>
            <a:ext cx="1205802" cy="1146572"/>
          </a:xfrm>
          <a:custGeom>
            <a:avLst/>
            <a:gdLst>
              <a:gd name="connsiteX0" fmla="*/ 0 w 1205802"/>
              <a:gd name="connsiteY0" fmla="*/ 0 h 1146572"/>
              <a:gd name="connsiteX1" fmla="*/ 566727 w 1205802"/>
              <a:gd name="connsiteY1" fmla="*/ 0 h 1146572"/>
              <a:gd name="connsiteX2" fmla="*/ 1205802 w 1205802"/>
              <a:gd name="connsiteY2" fmla="*/ 0 h 1146572"/>
              <a:gd name="connsiteX3" fmla="*/ 1205802 w 1205802"/>
              <a:gd name="connsiteY3" fmla="*/ 458629 h 1146572"/>
              <a:gd name="connsiteX4" fmla="*/ 1205802 w 1205802"/>
              <a:gd name="connsiteY4" fmla="*/ 917257 h 1146572"/>
              <a:gd name="connsiteX5" fmla="*/ 602901 w 1205802"/>
              <a:gd name="connsiteY5" fmla="*/ 1146572 h 1146572"/>
              <a:gd name="connsiteX6" fmla="*/ 0 w 1205802"/>
              <a:gd name="connsiteY6" fmla="*/ 917257 h 1146572"/>
              <a:gd name="connsiteX7" fmla="*/ 0 w 1205802"/>
              <a:gd name="connsiteY7" fmla="*/ 467801 h 1146572"/>
              <a:gd name="connsiteX8" fmla="*/ 0 w 1205802"/>
              <a:gd name="connsiteY8" fmla="*/ 0 h 1146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05802" h="1146572" fill="none" extrusionOk="0">
                <a:moveTo>
                  <a:pt x="0" y="0"/>
                </a:moveTo>
                <a:cubicBezTo>
                  <a:pt x="181099" y="6749"/>
                  <a:pt x="290649" y="-24895"/>
                  <a:pt x="566727" y="0"/>
                </a:cubicBezTo>
                <a:cubicBezTo>
                  <a:pt x="842805" y="24895"/>
                  <a:pt x="950869" y="1442"/>
                  <a:pt x="1205802" y="0"/>
                </a:cubicBezTo>
                <a:cubicBezTo>
                  <a:pt x="1201390" y="200631"/>
                  <a:pt x="1208727" y="349847"/>
                  <a:pt x="1205802" y="458629"/>
                </a:cubicBezTo>
                <a:cubicBezTo>
                  <a:pt x="1202877" y="567411"/>
                  <a:pt x="1217493" y="780929"/>
                  <a:pt x="1205802" y="917257"/>
                </a:cubicBezTo>
                <a:cubicBezTo>
                  <a:pt x="1072988" y="992191"/>
                  <a:pt x="870947" y="1044693"/>
                  <a:pt x="602901" y="1146572"/>
                </a:cubicBezTo>
                <a:cubicBezTo>
                  <a:pt x="391132" y="1076288"/>
                  <a:pt x="262571" y="1045006"/>
                  <a:pt x="0" y="917257"/>
                </a:cubicBezTo>
                <a:cubicBezTo>
                  <a:pt x="14654" y="816785"/>
                  <a:pt x="2926" y="582347"/>
                  <a:pt x="0" y="467801"/>
                </a:cubicBezTo>
                <a:cubicBezTo>
                  <a:pt x="-2926" y="353255"/>
                  <a:pt x="-21598" y="102966"/>
                  <a:pt x="0" y="0"/>
                </a:cubicBezTo>
                <a:close/>
              </a:path>
              <a:path w="1205802" h="1146572" stroke="0" extrusionOk="0">
                <a:moveTo>
                  <a:pt x="0" y="0"/>
                </a:moveTo>
                <a:cubicBezTo>
                  <a:pt x="176036" y="15275"/>
                  <a:pt x="310163" y="-13850"/>
                  <a:pt x="614959" y="0"/>
                </a:cubicBezTo>
                <a:cubicBezTo>
                  <a:pt x="919755" y="13850"/>
                  <a:pt x="926436" y="-26067"/>
                  <a:pt x="1205802" y="0"/>
                </a:cubicBezTo>
                <a:cubicBezTo>
                  <a:pt x="1196881" y="139487"/>
                  <a:pt x="1221933" y="367325"/>
                  <a:pt x="1205802" y="476974"/>
                </a:cubicBezTo>
                <a:cubicBezTo>
                  <a:pt x="1189671" y="586623"/>
                  <a:pt x="1194442" y="704527"/>
                  <a:pt x="1205802" y="917257"/>
                </a:cubicBezTo>
                <a:cubicBezTo>
                  <a:pt x="950079" y="1000015"/>
                  <a:pt x="738715" y="1084817"/>
                  <a:pt x="602901" y="1146572"/>
                </a:cubicBezTo>
                <a:cubicBezTo>
                  <a:pt x="469276" y="1072163"/>
                  <a:pt x="150243" y="960061"/>
                  <a:pt x="0" y="917257"/>
                </a:cubicBezTo>
                <a:cubicBezTo>
                  <a:pt x="23243" y="795684"/>
                  <a:pt x="14843" y="673828"/>
                  <a:pt x="0" y="449456"/>
                </a:cubicBezTo>
                <a:cubicBezTo>
                  <a:pt x="-14843" y="225084"/>
                  <a:pt x="16064" y="144495"/>
                  <a:pt x="0" y="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1363887920">
                  <a:prstGeom prst="flowChartOffpageConnector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2005</a:t>
            </a:r>
            <a:r>
              <a:rPr lang="en-US" dirty="0"/>
              <a:t> </a:t>
            </a:r>
          </a:p>
          <a:p>
            <a:pPr algn="ctr"/>
            <a:r>
              <a:rPr lang="en-US" dirty="0"/>
              <a:t>SGEI Package 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F40F8D13-7882-6217-A0BC-73EB7F36BAF2}"/>
              </a:ext>
            </a:extLst>
          </p:cNvPr>
          <p:cNvSpPr txBox="1"/>
          <p:nvPr/>
        </p:nvSpPr>
        <p:spPr>
          <a:xfrm>
            <a:off x="6268657" y="4202796"/>
            <a:ext cx="1703040" cy="1146572"/>
          </a:xfrm>
          <a:custGeom>
            <a:avLst/>
            <a:gdLst>
              <a:gd name="connsiteX0" fmla="*/ 0 w 1703040"/>
              <a:gd name="connsiteY0" fmla="*/ 0 h 1146572"/>
              <a:gd name="connsiteX1" fmla="*/ 601741 w 1703040"/>
              <a:gd name="connsiteY1" fmla="*/ 0 h 1146572"/>
              <a:gd name="connsiteX2" fmla="*/ 1152390 w 1703040"/>
              <a:gd name="connsiteY2" fmla="*/ 0 h 1146572"/>
              <a:gd name="connsiteX3" fmla="*/ 1703040 w 1703040"/>
              <a:gd name="connsiteY3" fmla="*/ 0 h 1146572"/>
              <a:gd name="connsiteX4" fmla="*/ 1703040 w 1703040"/>
              <a:gd name="connsiteY4" fmla="*/ 476974 h 1146572"/>
              <a:gd name="connsiteX5" fmla="*/ 1703040 w 1703040"/>
              <a:gd name="connsiteY5" fmla="*/ 917257 h 1146572"/>
              <a:gd name="connsiteX6" fmla="*/ 1285795 w 1703040"/>
              <a:gd name="connsiteY6" fmla="*/ 1029621 h 1146572"/>
              <a:gd name="connsiteX7" fmla="*/ 851520 w 1703040"/>
              <a:gd name="connsiteY7" fmla="*/ 1146572 h 1146572"/>
              <a:gd name="connsiteX8" fmla="*/ 442790 w 1703040"/>
              <a:gd name="connsiteY8" fmla="*/ 1036501 h 1146572"/>
              <a:gd name="connsiteX9" fmla="*/ 0 w 1703040"/>
              <a:gd name="connsiteY9" fmla="*/ 917257 h 1146572"/>
              <a:gd name="connsiteX10" fmla="*/ 0 w 1703040"/>
              <a:gd name="connsiteY10" fmla="*/ 440283 h 1146572"/>
              <a:gd name="connsiteX11" fmla="*/ 0 w 1703040"/>
              <a:gd name="connsiteY11" fmla="*/ 0 h 1146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703040" h="1146572" fill="none" extrusionOk="0">
                <a:moveTo>
                  <a:pt x="0" y="0"/>
                </a:moveTo>
                <a:cubicBezTo>
                  <a:pt x="201564" y="-15328"/>
                  <a:pt x="405549" y="2298"/>
                  <a:pt x="601741" y="0"/>
                </a:cubicBezTo>
                <a:cubicBezTo>
                  <a:pt x="797933" y="-2298"/>
                  <a:pt x="881815" y="27445"/>
                  <a:pt x="1152390" y="0"/>
                </a:cubicBezTo>
                <a:cubicBezTo>
                  <a:pt x="1422965" y="-27445"/>
                  <a:pt x="1569357" y="-23160"/>
                  <a:pt x="1703040" y="0"/>
                </a:cubicBezTo>
                <a:cubicBezTo>
                  <a:pt x="1691805" y="189412"/>
                  <a:pt x="1724159" y="324602"/>
                  <a:pt x="1703040" y="476974"/>
                </a:cubicBezTo>
                <a:cubicBezTo>
                  <a:pt x="1681921" y="629346"/>
                  <a:pt x="1723584" y="808595"/>
                  <a:pt x="1703040" y="917257"/>
                </a:cubicBezTo>
                <a:cubicBezTo>
                  <a:pt x="1513486" y="954610"/>
                  <a:pt x="1446422" y="971000"/>
                  <a:pt x="1285795" y="1029621"/>
                </a:cubicBezTo>
                <a:cubicBezTo>
                  <a:pt x="1125169" y="1088242"/>
                  <a:pt x="942463" y="1114539"/>
                  <a:pt x="851520" y="1146572"/>
                </a:cubicBezTo>
                <a:cubicBezTo>
                  <a:pt x="712493" y="1121308"/>
                  <a:pt x="528653" y="1071347"/>
                  <a:pt x="442790" y="1036501"/>
                </a:cubicBezTo>
                <a:cubicBezTo>
                  <a:pt x="356928" y="1001655"/>
                  <a:pt x="99394" y="947161"/>
                  <a:pt x="0" y="917257"/>
                </a:cubicBezTo>
                <a:cubicBezTo>
                  <a:pt x="-3008" y="748485"/>
                  <a:pt x="17516" y="560100"/>
                  <a:pt x="0" y="440283"/>
                </a:cubicBezTo>
                <a:cubicBezTo>
                  <a:pt x="-17516" y="320466"/>
                  <a:pt x="-14277" y="114019"/>
                  <a:pt x="0" y="0"/>
                </a:cubicBezTo>
                <a:close/>
              </a:path>
              <a:path w="1703040" h="1146572" stroke="0" extrusionOk="0">
                <a:moveTo>
                  <a:pt x="0" y="0"/>
                </a:moveTo>
                <a:cubicBezTo>
                  <a:pt x="258525" y="-15633"/>
                  <a:pt x="423877" y="6110"/>
                  <a:pt x="584710" y="0"/>
                </a:cubicBezTo>
                <a:cubicBezTo>
                  <a:pt x="745543" y="-6110"/>
                  <a:pt x="874428" y="-10231"/>
                  <a:pt x="1135360" y="0"/>
                </a:cubicBezTo>
                <a:cubicBezTo>
                  <a:pt x="1396292" y="10231"/>
                  <a:pt x="1455535" y="-3153"/>
                  <a:pt x="1703040" y="0"/>
                </a:cubicBezTo>
                <a:cubicBezTo>
                  <a:pt x="1723346" y="158164"/>
                  <a:pt x="1692350" y="262634"/>
                  <a:pt x="1703040" y="431111"/>
                </a:cubicBezTo>
                <a:cubicBezTo>
                  <a:pt x="1713730" y="599588"/>
                  <a:pt x="1690525" y="699994"/>
                  <a:pt x="1703040" y="917257"/>
                </a:cubicBezTo>
                <a:cubicBezTo>
                  <a:pt x="1550923" y="950773"/>
                  <a:pt x="1406013" y="998197"/>
                  <a:pt x="1260250" y="1036501"/>
                </a:cubicBezTo>
                <a:cubicBezTo>
                  <a:pt x="1114487" y="1074805"/>
                  <a:pt x="970549" y="1128046"/>
                  <a:pt x="851520" y="1146572"/>
                </a:cubicBezTo>
                <a:cubicBezTo>
                  <a:pt x="714040" y="1116442"/>
                  <a:pt x="551888" y="1068008"/>
                  <a:pt x="434275" y="1034208"/>
                </a:cubicBezTo>
                <a:cubicBezTo>
                  <a:pt x="316662" y="1000408"/>
                  <a:pt x="216613" y="956700"/>
                  <a:pt x="0" y="917257"/>
                </a:cubicBezTo>
                <a:cubicBezTo>
                  <a:pt x="8555" y="712940"/>
                  <a:pt x="-5931" y="557308"/>
                  <a:pt x="0" y="449456"/>
                </a:cubicBezTo>
                <a:cubicBezTo>
                  <a:pt x="5931" y="341604"/>
                  <a:pt x="12334" y="189201"/>
                  <a:pt x="0" y="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1363887920">
                  <a:prstGeom prst="flowChartOffpageConnector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2012</a:t>
            </a:r>
            <a:r>
              <a:rPr lang="en-US" dirty="0"/>
              <a:t> </a:t>
            </a:r>
          </a:p>
          <a:p>
            <a:pPr algn="ctr"/>
            <a:r>
              <a:rPr lang="en-US" dirty="0"/>
              <a:t>“Almunia” SGEI Package </a:t>
            </a:r>
          </a:p>
        </p:txBody>
      </p:sp>
      <p:cxnSp>
        <p:nvCxnSpPr>
          <p:cNvPr id="15" name="Conexão reta unidirecional 14">
            <a:extLst>
              <a:ext uri="{FF2B5EF4-FFF2-40B4-BE49-F238E27FC236}">
                <a16:creationId xmlns:a16="http://schemas.microsoft.com/office/drawing/2014/main" id="{DEF13341-9A51-FDC8-B2CC-1E2AD91BA70F}"/>
              </a:ext>
            </a:extLst>
          </p:cNvPr>
          <p:cNvCxnSpPr/>
          <p:nvPr/>
        </p:nvCxnSpPr>
        <p:spPr>
          <a:xfrm flipV="1">
            <a:off x="1386673" y="5664246"/>
            <a:ext cx="9274628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Marcador de Posição de Conteúdo 2">
            <a:extLst>
              <a:ext uri="{FF2B5EF4-FFF2-40B4-BE49-F238E27FC236}">
                <a16:creationId xmlns:a16="http://schemas.microsoft.com/office/drawing/2014/main" id="{C3DB56A7-B9D9-F4EB-68AA-FB6894BA4E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20462" y="2635945"/>
            <a:ext cx="6693877" cy="1346630"/>
          </a:xfrm>
        </p:spPr>
        <p:txBody>
          <a:bodyPr>
            <a:normAutofit/>
          </a:bodyPr>
          <a:lstStyle/>
          <a:p>
            <a:r>
              <a:rPr lang="en-US" sz="1600" dirty="0"/>
              <a:t>Housing is not an EU competence</a:t>
            </a:r>
          </a:p>
          <a:p>
            <a:r>
              <a:rPr lang="en-US" sz="1600" b="1" dirty="0"/>
              <a:t>SGEI                       </a:t>
            </a:r>
          </a:p>
          <a:p>
            <a:r>
              <a:rPr lang="en-US" sz="1600" b="1" dirty="0"/>
              <a:t>Exception</a:t>
            </a:r>
            <a:r>
              <a:rPr lang="en-US" sz="1600" dirty="0"/>
              <a:t> to State Aid rules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8421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2" grpId="0" animBg="1"/>
      <p:bldP spid="13" grpId="0" animBg="1"/>
      <p:bldP spid="18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285706-80F7-6435-9622-6363E8833A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8425" y="1207008"/>
            <a:ext cx="8982075" cy="1307592"/>
          </a:xfrm>
        </p:spPr>
        <p:txBody>
          <a:bodyPr>
            <a:normAutofit/>
          </a:bodyPr>
          <a:lstStyle/>
          <a:p>
            <a:r>
              <a:rPr lang="en-US" b="1" dirty="0"/>
              <a:t>HOW IS IT REGULATED?</a:t>
            </a:r>
            <a:br>
              <a:rPr lang="en-US" dirty="0"/>
            </a:br>
            <a:r>
              <a:rPr lang="en-US" sz="2800" dirty="0"/>
              <a:t>State Aid </a:t>
            </a:r>
            <a:r>
              <a:rPr lang="en-US" sz="2800" dirty="0" err="1"/>
              <a:t>LAw</a:t>
            </a:r>
            <a:endParaRPr lang="en-US" dirty="0"/>
          </a:p>
        </p:txBody>
      </p:sp>
      <p:pic>
        <p:nvPicPr>
          <p:cNvPr id="4" name="Picture 2" descr="Documents - Free business icons">
            <a:extLst>
              <a:ext uri="{FF2B5EF4-FFF2-40B4-BE49-F238E27FC236}">
                <a16:creationId xmlns:a16="http://schemas.microsoft.com/office/drawing/2014/main" id="{8E47C73E-EDDE-9559-F38B-DD1C6513D9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713" y="1071562"/>
            <a:ext cx="1443038" cy="1443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Marcador de Posição de Conteúdo 2">
            <a:extLst>
              <a:ext uri="{FF2B5EF4-FFF2-40B4-BE49-F238E27FC236}">
                <a16:creationId xmlns:a16="http://schemas.microsoft.com/office/drawing/2014/main" id="{C3DB56A7-B9D9-F4EB-68AA-FB6894BA4E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7193" y="3429000"/>
            <a:ext cx="6693877" cy="13466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b="1" dirty="0">
                <a:solidFill>
                  <a:srgbClr val="C00000"/>
                </a:solidFill>
                <a:latin typeface="+mj-lt"/>
              </a:rPr>
              <a:t>Challenges?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0B0F30B1-2689-5EE1-D9E2-7C807D344C81}"/>
              </a:ext>
            </a:extLst>
          </p:cNvPr>
          <p:cNvSpPr/>
          <p:nvPr/>
        </p:nvSpPr>
        <p:spPr>
          <a:xfrm>
            <a:off x="4542503" y="3009061"/>
            <a:ext cx="3106993" cy="1612491"/>
          </a:xfrm>
          <a:custGeom>
            <a:avLst/>
            <a:gdLst>
              <a:gd name="connsiteX0" fmla="*/ 0 w 3106993"/>
              <a:gd name="connsiteY0" fmla="*/ 806246 h 1612491"/>
              <a:gd name="connsiteX1" fmla="*/ 1553497 w 3106993"/>
              <a:gd name="connsiteY1" fmla="*/ 0 h 1612491"/>
              <a:gd name="connsiteX2" fmla="*/ 3106994 w 3106993"/>
              <a:gd name="connsiteY2" fmla="*/ 806246 h 1612491"/>
              <a:gd name="connsiteX3" fmla="*/ 1553497 w 3106993"/>
              <a:gd name="connsiteY3" fmla="*/ 1612492 h 1612491"/>
              <a:gd name="connsiteX4" fmla="*/ 0 w 3106993"/>
              <a:gd name="connsiteY4" fmla="*/ 806246 h 1612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06993" h="1612491" extrusionOk="0">
                <a:moveTo>
                  <a:pt x="0" y="806246"/>
                </a:moveTo>
                <a:cubicBezTo>
                  <a:pt x="12048" y="420697"/>
                  <a:pt x="598845" y="24637"/>
                  <a:pt x="1553497" y="0"/>
                </a:cubicBezTo>
                <a:cubicBezTo>
                  <a:pt x="2454558" y="-11143"/>
                  <a:pt x="3081044" y="383421"/>
                  <a:pt x="3106994" y="806246"/>
                </a:cubicBezTo>
                <a:cubicBezTo>
                  <a:pt x="3101268" y="1321950"/>
                  <a:pt x="2216906" y="1634111"/>
                  <a:pt x="1553497" y="1612492"/>
                </a:cubicBezTo>
                <a:cubicBezTo>
                  <a:pt x="723776" y="1629159"/>
                  <a:pt x="-53353" y="1298144"/>
                  <a:pt x="0" y="806246"/>
                </a:cubicBezTo>
                <a:close/>
              </a:path>
            </a:pathLst>
          </a:custGeom>
          <a:noFill/>
          <a:ln w="19050">
            <a:solidFill>
              <a:schemeClr val="bg2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477481643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6C2BA3E-2398-6F5B-49AC-C0B73C4266CB}"/>
              </a:ext>
            </a:extLst>
          </p:cNvPr>
          <p:cNvSpPr/>
          <p:nvPr/>
        </p:nvSpPr>
        <p:spPr>
          <a:xfrm>
            <a:off x="4449096" y="2934540"/>
            <a:ext cx="3106993" cy="1687012"/>
          </a:xfrm>
          <a:custGeom>
            <a:avLst/>
            <a:gdLst>
              <a:gd name="connsiteX0" fmla="*/ 0 w 3106993"/>
              <a:gd name="connsiteY0" fmla="*/ 843506 h 1687012"/>
              <a:gd name="connsiteX1" fmla="*/ 1553497 w 3106993"/>
              <a:gd name="connsiteY1" fmla="*/ 0 h 1687012"/>
              <a:gd name="connsiteX2" fmla="*/ 3106994 w 3106993"/>
              <a:gd name="connsiteY2" fmla="*/ 843506 h 1687012"/>
              <a:gd name="connsiteX3" fmla="*/ 1553497 w 3106993"/>
              <a:gd name="connsiteY3" fmla="*/ 1687012 h 1687012"/>
              <a:gd name="connsiteX4" fmla="*/ 0 w 3106993"/>
              <a:gd name="connsiteY4" fmla="*/ 843506 h 1687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06993" h="1687012" extrusionOk="0">
                <a:moveTo>
                  <a:pt x="0" y="843506"/>
                </a:moveTo>
                <a:cubicBezTo>
                  <a:pt x="31239" y="532509"/>
                  <a:pt x="646538" y="12483"/>
                  <a:pt x="1553497" y="0"/>
                </a:cubicBezTo>
                <a:cubicBezTo>
                  <a:pt x="2426740" y="-3949"/>
                  <a:pt x="3043400" y="432672"/>
                  <a:pt x="3106994" y="843506"/>
                </a:cubicBezTo>
                <a:cubicBezTo>
                  <a:pt x="3091566" y="1499125"/>
                  <a:pt x="2227519" y="1707452"/>
                  <a:pt x="1553497" y="1687012"/>
                </a:cubicBezTo>
                <a:cubicBezTo>
                  <a:pt x="779494" y="1736550"/>
                  <a:pt x="-17229" y="1324417"/>
                  <a:pt x="0" y="843506"/>
                </a:cubicBezTo>
                <a:close/>
              </a:path>
            </a:pathLst>
          </a:custGeom>
          <a:noFill/>
          <a:ln w="19050">
            <a:solidFill>
              <a:schemeClr val="bg2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477481643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41B0910-67AB-D258-2B92-FE22C8E9F2DF}"/>
              </a:ext>
            </a:extLst>
          </p:cNvPr>
          <p:cNvSpPr/>
          <p:nvPr/>
        </p:nvSpPr>
        <p:spPr>
          <a:xfrm>
            <a:off x="4572000" y="3008284"/>
            <a:ext cx="3106993" cy="1687012"/>
          </a:xfrm>
          <a:custGeom>
            <a:avLst/>
            <a:gdLst>
              <a:gd name="connsiteX0" fmla="*/ 0 w 3106993"/>
              <a:gd name="connsiteY0" fmla="*/ 843506 h 1687012"/>
              <a:gd name="connsiteX1" fmla="*/ 1553497 w 3106993"/>
              <a:gd name="connsiteY1" fmla="*/ 0 h 1687012"/>
              <a:gd name="connsiteX2" fmla="*/ 3106994 w 3106993"/>
              <a:gd name="connsiteY2" fmla="*/ 843506 h 1687012"/>
              <a:gd name="connsiteX3" fmla="*/ 1553497 w 3106993"/>
              <a:gd name="connsiteY3" fmla="*/ 1687012 h 1687012"/>
              <a:gd name="connsiteX4" fmla="*/ 0 w 3106993"/>
              <a:gd name="connsiteY4" fmla="*/ 843506 h 1687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06993" h="1687012" extrusionOk="0">
                <a:moveTo>
                  <a:pt x="0" y="843506"/>
                </a:moveTo>
                <a:cubicBezTo>
                  <a:pt x="31239" y="532509"/>
                  <a:pt x="646538" y="12483"/>
                  <a:pt x="1553497" y="0"/>
                </a:cubicBezTo>
                <a:cubicBezTo>
                  <a:pt x="2426740" y="-3949"/>
                  <a:pt x="3043400" y="432672"/>
                  <a:pt x="3106994" y="843506"/>
                </a:cubicBezTo>
                <a:cubicBezTo>
                  <a:pt x="3091566" y="1499125"/>
                  <a:pt x="2227519" y="1707452"/>
                  <a:pt x="1553497" y="1687012"/>
                </a:cubicBezTo>
                <a:cubicBezTo>
                  <a:pt x="779494" y="1736550"/>
                  <a:pt x="-17229" y="1324417"/>
                  <a:pt x="0" y="843506"/>
                </a:cubicBezTo>
                <a:close/>
              </a:path>
            </a:pathLst>
          </a:custGeom>
          <a:noFill/>
          <a:ln w="19050">
            <a:solidFill>
              <a:schemeClr val="bg2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477481643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Marcador de Posição de Conteúdo 2">
            <a:extLst>
              <a:ext uri="{FF2B5EF4-FFF2-40B4-BE49-F238E27FC236}">
                <a16:creationId xmlns:a16="http://schemas.microsoft.com/office/drawing/2014/main" id="{3ECE7254-420A-2EBC-358D-F601BF21A923}"/>
              </a:ext>
            </a:extLst>
          </p:cNvPr>
          <p:cNvSpPr txBox="1">
            <a:spLocks/>
          </p:cNvSpPr>
          <p:nvPr/>
        </p:nvSpPr>
        <p:spPr>
          <a:xfrm>
            <a:off x="4060659" y="5188980"/>
            <a:ext cx="6693877" cy="13466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4000" b="1" dirty="0">
                <a:solidFill>
                  <a:srgbClr val="C00000"/>
                </a:solidFill>
                <a:latin typeface="+mj-lt"/>
              </a:rPr>
              <a:t>Who does it affect?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1681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45" name="Rectangle 44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E285706-80F7-6435-9622-6363E8833A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30051" y="1743263"/>
            <a:ext cx="3975869" cy="2768609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900" b="1" dirty="0"/>
              <a:t>HOW DOES THE MARKET FUNCTION?</a:t>
            </a:r>
            <a:br>
              <a:rPr lang="en-US" sz="3900" dirty="0"/>
            </a:br>
            <a:br>
              <a:rPr lang="en-US" sz="3900" dirty="0"/>
            </a:br>
            <a:endParaRPr lang="en-US" sz="3900" dirty="0"/>
          </a:p>
        </p:txBody>
      </p:sp>
      <p:pic>
        <p:nvPicPr>
          <p:cNvPr id="6" name="Graphic 6" descr="Casa">
            <a:extLst>
              <a:ext uri="{FF2B5EF4-FFF2-40B4-BE49-F238E27FC236}">
                <a16:creationId xmlns:a16="http://schemas.microsoft.com/office/drawing/2014/main" id="{C2914D20-0B81-D057-A53F-E110270C83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98314" y="802640"/>
            <a:ext cx="4986421" cy="4986421"/>
          </a:xfrm>
          <a:prstGeom prst="rect">
            <a:avLst/>
          </a:prstGeom>
        </p:spPr>
      </p:pic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960299" y="4789617"/>
            <a:ext cx="1704841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74871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ouse Icon Images – Browse 3,264,731 Stock Photos, Vectors, and Video |  Adobe Stock">
            <a:extLst>
              <a:ext uri="{FF2B5EF4-FFF2-40B4-BE49-F238E27FC236}">
                <a16:creationId xmlns:a16="http://schemas.microsoft.com/office/drawing/2014/main" id="{46E8B910-CD28-32B7-11E7-E8752A2CEF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5448" y="2757903"/>
            <a:ext cx="5223491" cy="1326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" name="Conexão reta 19">
            <a:extLst>
              <a:ext uri="{FF2B5EF4-FFF2-40B4-BE49-F238E27FC236}">
                <a16:creationId xmlns:a16="http://schemas.microsoft.com/office/drawing/2014/main" id="{9FF2F161-BE10-5494-7E61-E492FF9A22B2}"/>
              </a:ext>
            </a:extLst>
          </p:cNvPr>
          <p:cNvCxnSpPr>
            <a:cxnSpLocks/>
          </p:cNvCxnSpPr>
          <p:nvPr/>
        </p:nvCxnSpPr>
        <p:spPr>
          <a:xfrm>
            <a:off x="917793" y="3966951"/>
            <a:ext cx="525554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4" descr="group-people Vector Icons free download in SVG, PNG Format">
            <a:extLst>
              <a:ext uri="{FF2B5EF4-FFF2-40B4-BE49-F238E27FC236}">
                <a16:creationId xmlns:a16="http://schemas.microsoft.com/office/drawing/2014/main" id="{773E0325-A04F-D1B0-C901-2F7913A673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020" y="2718780"/>
            <a:ext cx="1130262" cy="1130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aixaDeTexto 23">
            <a:extLst>
              <a:ext uri="{FF2B5EF4-FFF2-40B4-BE49-F238E27FC236}">
                <a16:creationId xmlns:a16="http://schemas.microsoft.com/office/drawing/2014/main" id="{393C8E3B-CBF2-D813-C15B-3AF6C79F8709}"/>
              </a:ext>
            </a:extLst>
          </p:cNvPr>
          <p:cNvSpPr txBox="1"/>
          <p:nvPr/>
        </p:nvSpPr>
        <p:spPr>
          <a:xfrm>
            <a:off x="970020" y="4084861"/>
            <a:ext cx="1668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PRIVATE SIDE</a:t>
            </a:r>
          </a:p>
        </p:txBody>
      </p:sp>
      <p:pic>
        <p:nvPicPr>
          <p:cNvPr id="25" name="Picture 8" descr="40+ Affordable Housing Icon Stock Illustrations, Royalty-Free Vector  Graphics &amp; Clip Art - iStock">
            <a:extLst>
              <a:ext uri="{FF2B5EF4-FFF2-40B4-BE49-F238E27FC236}">
                <a16:creationId xmlns:a16="http://schemas.microsoft.com/office/drawing/2014/main" id="{C2412F41-6765-076A-C291-2453B77E0E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5748" y="2464256"/>
            <a:ext cx="1473698" cy="1473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CaixaDeTexto 25">
            <a:extLst>
              <a:ext uri="{FF2B5EF4-FFF2-40B4-BE49-F238E27FC236}">
                <a16:creationId xmlns:a16="http://schemas.microsoft.com/office/drawing/2014/main" id="{99EAFA7D-2DCE-3E01-7F4C-A4B4F99CF855}"/>
              </a:ext>
            </a:extLst>
          </p:cNvPr>
          <p:cNvSpPr txBox="1"/>
          <p:nvPr/>
        </p:nvSpPr>
        <p:spPr>
          <a:xfrm>
            <a:off x="9950245" y="4084861"/>
            <a:ext cx="2349910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PUBLIC </a:t>
            </a:r>
          </a:p>
          <a:p>
            <a:r>
              <a:rPr lang="en-US" b="1" dirty="0"/>
              <a:t>SIDE </a:t>
            </a:r>
          </a:p>
          <a:p>
            <a:r>
              <a:rPr lang="en-US" sz="1100" dirty="0"/>
              <a:t>SOCIAL HOUSING  </a:t>
            </a:r>
          </a:p>
        </p:txBody>
      </p:sp>
      <p:cxnSp>
        <p:nvCxnSpPr>
          <p:cNvPr id="7" name="Conexão reta 6">
            <a:extLst>
              <a:ext uri="{FF2B5EF4-FFF2-40B4-BE49-F238E27FC236}">
                <a16:creationId xmlns:a16="http://schemas.microsoft.com/office/drawing/2014/main" id="{0F24894E-A63D-5BBD-6040-2DC68672BC8B}"/>
              </a:ext>
            </a:extLst>
          </p:cNvPr>
          <p:cNvCxnSpPr>
            <a:cxnSpLocks/>
          </p:cNvCxnSpPr>
          <p:nvPr/>
        </p:nvCxnSpPr>
        <p:spPr>
          <a:xfrm>
            <a:off x="6143843" y="3966951"/>
            <a:ext cx="512562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26" name="CaixaDeTexto 5125">
            <a:extLst>
              <a:ext uri="{FF2B5EF4-FFF2-40B4-BE49-F238E27FC236}">
                <a16:creationId xmlns:a16="http://schemas.microsoft.com/office/drawing/2014/main" id="{29100153-B656-9273-6EE7-1156B5B9AB5B}"/>
              </a:ext>
            </a:extLst>
          </p:cNvPr>
          <p:cNvSpPr txBox="1"/>
          <p:nvPr/>
        </p:nvSpPr>
        <p:spPr>
          <a:xfrm>
            <a:off x="5471011" y="4944549"/>
            <a:ext cx="2037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  <a:latin typeface="+mj-lt"/>
              </a:rPr>
              <a:t>TO WHOM?</a:t>
            </a:r>
          </a:p>
        </p:txBody>
      </p:sp>
      <p:sp>
        <p:nvSpPr>
          <p:cNvPr id="5127" name="Oval 5126">
            <a:extLst>
              <a:ext uri="{FF2B5EF4-FFF2-40B4-BE49-F238E27FC236}">
                <a16:creationId xmlns:a16="http://schemas.microsoft.com/office/drawing/2014/main" id="{655EE129-444E-3789-29C1-F9502C7D3F41}"/>
              </a:ext>
            </a:extLst>
          </p:cNvPr>
          <p:cNvSpPr/>
          <p:nvPr/>
        </p:nvSpPr>
        <p:spPr>
          <a:xfrm>
            <a:off x="5373549" y="4588753"/>
            <a:ext cx="1540589" cy="1074130"/>
          </a:xfrm>
          <a:custGeom>
            <a:avLst/>
            <a:gdLst>
              <a:gd name="connsiteX0" fmla="*/ 0 w 1540589"/>
              <a:gd name="connsiteY0" fmla="*/ 537065 h 1074130"/>
              <a:gd name="connsiteX1" fmla="*/ 770295 w 1540589"/>
              <a:gd name="connsiteY1" fmla="*/ 0 h 1074130"/>
              <a:gd name="connsiteX2" fmla="*/ 1540590 w 1540589"/>
              <a:gd name="connsiteY2" fmla="*/ 537065 h 1074130"/>
              <a:gd name="connsiteX3" fmla="*/ 770295 w 1540589"/>
              <a:gd name="connsiteY3" fmla="*/ 1074130 h 1074130"/>
              <a:gd name="connsiteX4" fmla="*/ 0 w 1540589"/>
              <a:gd name="connsiteY4" fmla="*/ 537065 h 1074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40589" h="1074130" extrusionOk="0">
                <a:moveTo>
                  <a:pt x="0" y="537065"/>
                </a:moveTo>
                <a:cubicBezTo>
                  <a:pt x="14128" y="310489"/>
                  <a:pt x="297071" y="12181"/>
                  <a:pt x="770295" y="0"/>
                </a:cubicBezTo>
                <a:cubicBezTo>
                  <a:pt x="1227691" y="-8269"/>
                  <a:pt x="1519021" y="259113"/>
                  <a:pt x="1540590" y="537065"/>
                </a:cubicBezTo>
                <a:cubicBezTo>
                  <a:pt x="1533970" y="915103"/>
                  <a:pt x="1128231" y="1081629"/>
                  <a:pt x="770295" y="1074130"/>
                </a:cubicBezTo>
                <a:cubicBezTo>
                  <a:pt x="389557" y="1100491"/>
                  <a:pt x="-47908" y="875541"/>
                  <a:pt x="0" y="537065"/>
                </a:cubicBezTo>
                <a:close/>
              </a:path>
            </a:pathLst>
          </a:custGeom>
          <a:noFill/>
          <a:ln w="19050">
            <a:solidFill>
              <a:schemeClr val="bg2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477481643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28" name="Oval 5127">
            <a:extLst>
              <a:ext uri="{FF2B5EF4-FFF2-40B4-BE49-F238E27FC236}">
                <a16:creationId xmlns:a16="http://schemas.microsoft.com/office/drawing/2014/main" id="{01707FB9-D11A-6306-C06D-8744D5B3B7FB}"/>
              </a:ext>
            </a:extLst>
          </p:cNvPr>
          <p:cNvSpPr/>
          <p:nvPr/>
        </p:nvSpPr>
        <p:spPr>
          <a:xfrm>
            <a:off x="5280142" y="4539111"/>
            <a:ext cx="1540589" cy="1123771"/>
          </a:xfrm>
          <a:custGeom>
            <a:avLst/>
            <a:gdLst>
              <a:gd name="connsiteX0" fmla="*/ 0 w 1540589"/>
              <a:gd name="connsiteY0" fmla="*/ 561886 h 1123771"/>
              <a:gd name="connsiteX1" fmla="*/ 770295 w 1540589"/>
              <a:gd name="connsiteY1" fmla="*/ 0 h 1123771"/>
              <a:gd name="connsiteX2" fmla="*/ 1540590 w 1540589"/>
              <a:gd name="connsiteY2" fmla="*/ 561886 h 1123771"/>
              <a:gd name="connsiteX3" fmla="*/ 770295 w 1540589"/>
              <a:gd name="connsiteY3" fmla="*/ 1123772 h 1123771"/>
              <a:gd name="connsiteX4" fmla="*/ 0 w 1540589"/>
              <a:gd name="connsiteY4" fmla="*/ 561886 h 1123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40589" h="1123771" extrusionOk="0">
                <a:moveTo>
                  <a:pt x="0" y="561886"/>
                </a:moveTo>
                <a:cubicBezTo>
                  <a:pt x="12273" y="312406"/>
                  <a:pt x="270044" y="19069"/>
                  <a:pt x="770295" y="0"/>
                </a:cubicBezTo>
                <a:cubicBezTo>
                  <a:pt x="1231597" y="-9279"/>
                  <a:pt x="1488755" y="296413"/>
                  <a:pt x="1540590" y="561886"/>
                </a:cubicBezTo>
                <a:cubicBezTo>
                  <a:pt x="1533824" y="955422"/>
                  <a:pt x="1145777" y="1129321"/>
                  <a:pt x="770295" y="1123772"/>
                </a:cubicBezTo>
                <a:cubicBezTo>
                  <a:pt x="411368" y="1163001"/>
                  <a:pt x="-28998" y="897546"/>
                  <a:pt x="0" y="561886"/>
                </a:cubicBezTo>
                <a:close/>
              </a:path>
            </a:pathLst>
          </a:custGeom>
          <a:noFill/>
          <a:ln w="19050">
            <a:solidFill>
              <a:schemeClr val="bg2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477481643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29" name="Oval 5128">
            <a:extLst>
              <a:ext uri="{FF2B5EF4-FFF2-40B4-BE49-F238E27FC236}">
                <a16:creationId xmlns:a16="http://schemas.microsoft.com/office/drawing/2014/main" id="{6AAC8F86-E3CF-6E0A-56F7-D122E639152A}"/>
              </a:ext>
            </a:extLst>
          </p:cNvPr>
          <p:cNvSpPr/>
          <p:nvPr/>
        </p:nvSpPr>
        <p:spPr>
          <a:xfrm>
            <a:off x="5403046" y="4612855"/>
            <a:ext cx="1540589" cy="1123771"/>
          </a:xfrm>
          <a:custGeom>
            <a:avLst/>
            <a:gdLst>
              <a:gd name="connsiteX0" fmla="*/ 0 w 1540589"/>
              <a:gd name="connsiteY0" fmla="*/ 561886 h 1123771"/>
              <a:gd name="connsiteX1" fmla="*/ 770295 w 1540589"/>
              <a:gd name="connsiteY1" fmla="*/ 0 h 1123771"/>
              <a:gd name="connsiteX2" fmla="*/ 1540590 w 1540589"/>
              <a:gd name="connsiteY2" fmla="*/ 561886 h 1123771"/>
              <a:gd name="connsiteX3" fmla="*/ 770295 w 1540589"/>
              <a:gd name="connsiteY3" fmla="*/ 1123772 h 1123771"/>
              <a:gd name="connsiteX4" fmla="*/ 0 w 1540589"/>
              <a:gd name="connsiteY4" fmla="*/ 561886 h 1123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40589" h="1123771" extrusionOk="0">
                <a:moveTo>
                  <a:pt x="0" y="561886"/>
                </a:moveTo>
                <a:cubicBezTo>
                  <a:pt x="12273" y="312406"/>
                  <a:pt x="270044" y="19069"/>
                  <a:pt x="770295" y="0"/>
                </a:cubicBezTo>
                <a:cubicBezTo>
                  <a:pt x="1231597" y="-9279"/>
                  <a:pt x="1488755" y="296413"/>
                  <a:pt x="1540590" y="561886"/>
                </a:cubicBezTo>
                <a:cubicBezTo>
                  <a:pt x="1533824" y="955422"/>
                  <a:pt x="1145777" y="1129321"/>
                  <a:pt x="770295" y="1123772"/>
                </a:cubicBezTo>
                <a:cubicBezTo>
                  <a:pt x="411368" y="1163001"/>
                  <a:pt x="-28998" y="897546"/>
                  <a:pt x="0" y="561886"/>
                </a:cubicBezTo>
                <a:close/>
              </a:path>
            </a:pathLst>
          </a:custGeom>
          <a:noFill/>
          <a:ln w="19050">
            <a:solidFill>
              <a:schemeClr val="bg2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477481643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 descr="Budget Generic Flat icon">
            <a:extLst>
              <a:ext uri="{FF2B5EF4-FFF2-40B4-BE49-F238E27FC236}">
                <a16:creationId xmlns:a16="http://schemas.microsoft.com/office/drawing/2014/main" id="{5D2527C9-E293-F48C-4B23-11131B5586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8258" y="5322765"/>
            <a:ext cx="521455" cy="521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0" name="Picture 2" descr="Budget Generic Flat icon">
            <a:extLst>
              <a:ext uri="{FF2B5EF4-FFF2-40B4-BE49-F238E27FC236}">
                <a16:creationId xmlns:a16="http://schemas.microsoft.com/office/drawing/2014/main" id="{743D6347-AAD2-1360-877D-B678C3F9D5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3296" y="5330550"/>
            <a:ext cx="521455" cy="521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1" name="Picture 2" descr="Budget Generic Flat icon">
            <a:extLst>
              <a:ext uri="{FF2B5EF4-FFF2-40B4-BE49-F238E27FC236}">
                <a16:creationId xmlns:a16="http://schemas.microsoft.com/office/drawing/2014/main" id="{23DDC433-C34F-585D-637C-3B78249A16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8334" y="5163379"/>
            <a:ext cx="714163" cy="714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2" descr="Budget Generic Flat icon">
            <a:extLst>
              <a:ext uri="{FF2B5EF4-FFF2-40B4-BE49-F238E27FC236}">
                <a16:creationId xmlns:a16="http://schemas.microsoft.com/office/drawing/2014/main" id="{1F65E9EB-229E-B863-BF79-2A1D7B90F4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3168" y="5066746"/>
            <a:ext cx="785259" cy="785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2" descr="Budget Generic Flat icon">
            <a:extLst>
              <a:ext uri="{FF2B5EF4-FFF2-40B4-BE49-F238E27FC236}">
                <a16:creationId xmlns:a16="http://schemas.microsoft.com/office/drawing/2014/main" id="{E141DB54-87BD-298A-6A5A-BEA882A463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9935" y="5068851"/>
            <a:ext cx="793113" cy="793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2" descr="Budget Generic Flat icon">
            <a:extLst>
              <a:ext uri="{FF2B5EF4-FFF2-40B4-BE49-F238E27FC236}">
                <a16:creationId xmlns:a16="http://schemas.microsoft.com/office/drawing/2014/main" id="{7E348097-6BD7-7244-282D-AFC08A053C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6393" y="4909399"/>
            <a:ext cx="973752" cy="973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id="{082F21B9-11B1-578B-5B66-ED527A416694}"/>
              </a:ext>
            </a:extLst>
          </p:cNvPr>
          <p:cNvSpPr txBox="1"/>
          <p:nvPr/>
        </p:nvSpPr>
        <p:spPr>
          <a:xfrm>
            <a:off x="4452002" y="1633900"/>
            <a:ext cx="74044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H O U S I N G    M A R K E T</a:t>
            </a:r>
          </a:p>
        </p:txBody>
      </p:sp>
      <p:pic>
        <p:nvPicPr>
          <p:cNvPr id="13" name="Graphic 6" descr="Casa">
            <a:extLst>
              <a:ext uri="{FF2B5EF4-FFF2-40B4-BE49-F238E27FC236}">
                <a16:creationId xmlns:a16="http://schemas.microsoft.com/office/drawing/2014/main" id="{911A0F69-A2F2-907E-3CA5-666EDAC33DB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43129" y="179398"/>
            <a:ext cx="992433" cy="992433"/>
          </a:xfrm>
          <a:prstGeom prst="rect">
            <a:avLst/>
          </a:prstGeom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CBFA9884-5469-5896-5173-FABE307C962F}"/>
              </a:ext>
            </a:extLst>
          </p:cNvPr>
          <p:cNvSpPr txBox="1"/>
          <p:nvPr/>
        </p:nvSpPr>
        <p:spPr>
          <a:xfrm>
            <a:off x="1377625" y="354462"/>
            <a:ext cx="61487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/>
              <a:t>HOW DOES THE MARKET FUNCTION?</a:t>
            </a:r>
            <a:endParaRPr lang="en-US" dirty="0"/>
          </a:p>
        </p:txBody>
      </p:sp>
      <p:pic>
        <p:nvPicPr>
          <p:cNvPr id="30" name="Picture 4" descr="group-people Vector Icons free download in SVG, PNG Format">
            <a:extLst>
              <a:ext uri="{FF2B5EF4-FFF2-40B4-BE49-F238E27FC236}">
                <a16:creationId xmlns:a16="http://schemas.microsoft.com/office/drawing/2014/main" id="{2EC6B0B0-97FC-69ED-BCEC-2F44FCD22C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6547" y="3342615"/>
            <a:ext cx="461548" cy="461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4" descr="group-people Vector Icons free download in SVG, PNG Format">
            <a:extLst>
              <a:ext uri="{FF2B5EF4-FFF2-40B4-BE49-F238E27FC236}">
                <a16:creationId xmlns:a16="http://schemas.microsoft.com/office/drawing/2014/main" id="{FC900476-10A1-3FEA-9916-3CC3DBEAB0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0497" y="2897195"/>
            <a:ext cx="461548" cy="461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4" descr="group-people Vector Icons free download in SVG, PNG Format">
            <a:extLst>
              <a:ext uri="{FF2B5EF4-FFF2-40B4-BE49-F238E27FC236}">
                <a16:creationId xmlns:a16="http://schemas.microsoft.com/office/drawing/2014/main" id="{3798B308-3019-B05A-20FF-215290868C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0497" y="2439844"/>
            <a:ext cx="461548" cy="461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4079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6" grpId="0"/>
      <p:bldP spid="5127" grpId="0" animBg="1"/>
      <p:bldP spid="5128" grpId="0" animBg="1"/>
      <p:bldP spid="512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ouse Icon Images – Browse 3,264,731 Stock Photos, Vectors, and Video |  Adobe Stock">
            <a:extLst>
              <a:ext uri="{FF2B5EF4-FFF2-40B4-BE49-F238E27FC236}">
                <a16:creationId xmlns:a16="http://schemas.microsoft.com/office/drawing/2014/main" id="{46E8B910-CD28-32B7-11E7-E8752A2CEF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5448" y="2757903"/>
            <a:ext cx="5223491" cy="1326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" name="Conexão reta 19">
            <a:extLst>
              <a:ext uri="{FF2B5EF4-FFF2-40B4-BE49-F238E27FC236}">
                <a16:creationId xmlns:a16="http://schemas.microsoft.com/office/drawing/2014/main" id="{9FF2F161-BE10-5494-7E61-E492FF9A22B2}"/>
              </a:ext>
            </a:extLst>
          </p:cNvPr>
          <p:cNvCxnSpPr>
            <a:cxnSpLocks/>
          </p:cNvCxnSpPr>
          <p:nvPr/>
        </p:nvCxnSpPr>
        <p:spPr>
          <a:xfrm>
            <a:off x="917793" y="3966951"/>
            <a:ext cx="525554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4" descr="group-people Vector Icons free download in SVG, PNG Format">
            <a:extLst>
              <a:ext uri="{FF2B5EF4-FFF2-40B4-BE49-F238E27FC236}">
                <a16:creationId xmlns:a16="http://schemas.microsoft.com/office/drawing/2014/main" id="{773E0325-A04F-D1B0-C901-2F7913A673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020" y="2718780"/>
            <a:ext cx="1130262" cy="1130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aixaDeTexto 23">
            <a:extLst>
              <a:ext uri="{FF2B5EF4-FFF2-40B4-BE49-F238E27FC236}">
                <a16:creationId xmlns:a16="http://schemas.microsoft.com/office/drawing/2014/main" id="{393C8E3B-CBF2-D813-C15B-3AF6C79F8709}"/>
              </a:ext>
            </a:extLst>
          </p:cNvPr>
          <p:cNvSpPr txBox="1"/>
          <p:nvPr/>
        </p:nvSpPr>
        <p:spPr>
          <a:xfrm>
            <a:off x="970020" y="4084861"/>
            <a:ext cx="1668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PRIVATE SIDE</a:t>
            </a:r>
          </a:p>
        </p:txBody>
      </p:sp>
      <p:pic>
        <p:nvPicPr>
          <p:cNvPr id="25" name="Picture 8" descr="40+ Affordable Housing Icon Stock Illustrations, Royalty-Free Vector  Graphics &amp; Clip Art - iStock">
            <a:extLst>
              <a:ext uri="{FF2B5EF4-FFF2-40B4-BE49-F238E27FC236}">
                <a16:creationId xmlns:a16="http://schemas.microsoft.com/office/drawing/2014/main" id="{C2412F41-6765-076A-C291-2453B77E0E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5748" y="2464256"/>
            <a:ext cx="1473698" cy="1473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CaixaDeTexto 25">
            <a:extLst>
              <a:ext uri="{FF2B5EF4-FFF2-40B4-BE49-F238E27FC236}">
                <a16:creationId xmlns:a16="http://schemas.microsoft.com/office/drawing/2014/main" id="{99EAFA7D-2DCE-3E01-7F4C-A4B4F99CF855}"/>
              </a:ext>
            </a:extLst>
          </p:cNvPr>
          <p:cNvSpPr txBox="1"/>
          <p:nvPr/>
        </p:nvSpPr>
        <p:spPr>
          <a:xfrm>
            <a:off x="9950245" y="4084861"/>
            <a:ext cx="2349910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PUBLIC </a:t>
            </a:r>
          </a:p>
          <a:p>
            <a:r>
              <a:rPr lang="en-US" b="1" dirty="0"/>
              <a:t>SIDE </a:t>
            </a:r>
          </a:p>
          <a:p>
            <a:r>
              <a:rPr lang="en-US" sz="1100" dirty="0"/>
              <a:t>SOCIAL HOUSING  </a:t>
            </a:r>
          </a:p>
        </p:txBody>
      </p:sp>
      <p:cxnSp>
        <p:nvCxnSpPr>
          <p:cNvPr id="7" name="Conexão reta 6">
            <a:extLst>
              <a:ext uri="{FF2B5EF4-FFF2-40B4-BE49-F238E27FC236}">
                <a16:creationId xmlns:a16="http://schemas.microsoft.com/office/drawing/2014/main" id="{0F24894E-A63D-5BBD-6040-2DC68672BC8B}"/>
              </a:ext>
            </a:extLst>
          </p:cNvPr>
          <p:cNvCxnSpPr>
            <a:cxnSpLocks/>
          </p:cNvCxnSpPr>
          <p:nvPr/>
        </p:nvCxnSpPr>
        <p:spPr>
          <a:xfrm>
            <a:off x="6143843" y="3966951"/>
            <a:ext cx="512562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3" name="Picture 2" descr="Budget Generic Flat icon">
            <a:extLst>
              <a:ext uri="{FF2B5EF4-FFF2-40B4-BE49-F238E27FC236}">
                <a16:creationId xmlns:a16="http://schemas.microsoft.com/office/drawing/2014/main" id="{1F65E9EB-229E-B863-BF79-2A1D7B90F4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3168" y="5066746"/>
            <a:ext cx="785259" cy="785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2" descr="Budget Generic Flat icon">
            <a:extLst>
              <a:ext uri="{FF2B5EF4-FFF2-40B4-BE49-F238E27FC236}">
                <a16:creationId xmlns:a16="http://schemas.microsoft.com/office/drawing/2014/main" id="{E141DB54-87BD-298A-6A5A-BEA882A463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9935" y="5068851"/>
            <a:ext cx="793113" cy="793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Graphic 6" descr="Casa">
            <a:extLst>
              <a:ext uri="{FF2B5EF4-FFF2-40B4-BE49-F238E27FC236}">
                <a16:creationId xmlns:a16="http://schemas.microsoft.com/office/drawing/2014/main" id="{911A0F69-A2F2-907E-3CA5-666EDAC33DB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43129" y="179398"/>
            <a:ext cx="992433" cy="992433"/>
          </a:xfrm>
          <a:prstGeom prst="rect">
            <a:avLst/>
          </a:prstGeom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CBFA9884-5469-5896-5173-FABE307C962F}"/>
              </a:ext>
            </a:extLst>
          </p:cNvPr>
          <p:cNvSpPr txBox="1"/>
          <p:nvPr/>
        </p:nvSpPr>
        <p:spPr>
          <a:xfrm>
            <a:off x="1377625" y="354462"/>
            <a:ext cx="61487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/>
              <a:t>HOW DOES THE MARKET FUNCTION?</a:t>
            </a:r>
            <a:endParaRPr lang="en-US" dirty="0"/>
          </a:p>
        </p:txBody>
      </p:sp>
      <p:pic>
        <p:nvPicPr>
          <p:cNvPr id="30" name="Picture 4" descr="group-people Vector Icons free download in SVG, PNG Format">
            <a:extLst>
              <a:ext uri="{FF2B5EF4-FFF2-40B4-BE49-F238E27FC236}">
                <a16:creationId xmlns:a16="http://schemas.microsoft.com/office/drawing/2014/main" id="{2EC6B0B0-97FC-69ED-BCEC-2F44FCD22C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6547" y="3342615"/>
            <a:ext cx="461548" cy="461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4" descr="group-people Vector Icons free download in SVG, PNG Format">
            <a:extLst>
              <a:ext uri="{FF2B5EF4-FFF2-40B4-BE49-F238E27FC236}">
                <a16:creationId xmlns:a16="http://schemas.microsoft.com/office/drawing/2014/main" id="{FC900476-10A1-3FEA-9916-3CC3DBEAB0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0497" y="2897195"/>
            <a:ext cx="461548" cy="461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4" descr="group-people Vector Icons free download in SVG, PNG Format">
            <a:extLst>
              <a:ext uri="{FF2B5EF4-FFF2-40B4-BE49-F238E27FC236}">
                <a16:creationId xmlns:a16="http://schemas.microsoft.com/office/drawing/2014/main" id="{3798B308-3019-B05A-20FF-215290868C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0497" y="2439844"/>
            <a:ext cx="461548" cy="461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9540EE9B-BC29-8A85-0FB3-B515040919D4}"/>
              </a:ext>
            </a:extLst>
          </p:cNvPr>
          <p:cNvSpPr/>
          <p:nvPr/>
        </p:nvSpPr>
        <p:spPr>
          <a:xfrm>
            <a:off x="10961225" y="2245489"/>
            <a:ext cx="752355" cy="1833906"/>
          </a:xfrm>
          <a:custGeom>
            <a:avLst/>
            <a:gdLst>
              <a:gd name="connsiteX0" fmla="*/ 0 w 752355"/>
              <a:gd name="connsiteY0" fmla="*/ 916953 h 1833906"/>
              <a:gd name="connsiteX1" fmla="*/ 376178 w 752355"/>
              <a:gd name="connsiteY1" fmla="*/ 0 h 1833906"/>
              <a:gd name="connsiteX2" fmla="*/ 752356 w 752355"/>
              <a:gd name="connsiteY2" fmla="*/ 916953 h 1833906"/>
              <a:gd name="connsiteX3" fmla="*/ 376178 w 752355"/>
              <a:gd name="connsiteY3" fmla="*/ 1833906 h 1833906"/>
              <a:gd name="connsiteX4" fmla="*/ 0 w 752355"/>
              <a:gd name="connsiteY4" fmla="*/ 916953 h 1833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2355" h="1833906" extrusionOk="0">
                <a:moveTo>
                  <a:pt x="0" y="916953"/>
                </a:moveTo>
                <a:cubicBezTo>
                  <a:pt x="9294" y="419573"/>
                  <a:pt x="166886" y="20163"/>
                  <a:pt x="376178" y="0"/>
                </a:cubicBezTo>
                <a:cubicBezTo>
                  <a:pt x="587404" y="18353"/>
                  <a:pt x="693345" y="388455"/>
                  <a:pt x="752356" y="916953"/>
                </a:cubicBezTo>
                <a:cubicBezTo>
                  <a:pt x="759358" y="1447013"/>
                  <a:pt x="567126" y="1836638"/>
                  <a:pt x="376178" y="1833906"/>
                </a:cubicBezTo>
                <a:cubicBezTo>
                  <a:pt x="212059" y="1854590"/>
                  <a:pt x="-59639" y="1434357"/>
                  <a:pt x="0" y="916953"/>
                </a:cubicBezTo>
                <a:close/>
              </a:path>
            </a:pathLst>
          </a:custGeom>
          <a:noFill/>
          <a:ln w="57150" cap="flat" cmpd="sng" algn="ctr">
            <a:solidFill>
              <a:srgbClr val="FF0000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1584837616">
                  <a:prstGeom prst="ellips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Budget Generic Flat icon">
            <a:extLst>
              <a:ext uri="{FF2B5EF4-FFF2-40B4-BE49-F238E27FC236}">
                <a16:creationId xmlns:a16="http://schemas.microsoft.com/office/drawing/2014/main" id="{75B21E0C-F28C-8078-2E85-24C6A67A9A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3168" y="5066746"/>
            <a:ext cx="785259" cy="785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Budget Generic Flat icon">
            <a:extLst>
              <a:ext uri="{FF2B5EF4-FFF2-40B4-BE49-F238E27FC236}">
                <a16:creationId xmlns:a16="http://schemas.microsoft.com/office/drawing/2014/main" id="{2C3258E7-D391-B4D4-52AA-5CA41BC215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9935" y="5068851"/>
            <a:ext cx="793113" cy="793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Budget Generic Flat icon">
            <a:extLst>
              <a:ext uri="{FF2B5EF4-FFF2-40B4-BE49-F238E27FC236}">
                <a16:creationId xmlns:a16="http://schemas.microsoft.com/office/drawing/2014/main" id="{7735FA14-A623-5475-61D1-ED4AEF53AF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6393" y="4909399"/>
            <a:ext cx="973752" cy="973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Budget Generic Flat icon">
            <a:extLst>
              <a:ext uri="{FF2B5EF4-FFF2-40B4-BE49-F238E27FC236}">
                <a16:creationId xmlns:a16="http://schemas.microsoft.com/office/drawing/2014/main" id="{2AFD95C1-1C25-42A5-BC63-D24B0A6DC6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8258" y="5322765"/>
            <a:ext cx="521455" cy="521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Budget Generic Flat icon">
            <a:extLst>
              <a:ext uri="{FF2B5EF4-FFF2-40B4-BE49-F238E27FC236}">
                <a16:creationId xmlns:a16="http://schemas.microsoft.com/office/drawing/2014/main" id="{BA5C3CC9-6C05-2CE0-F0D5-2F0B9B40AB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3296" y="5330550"/>
            <a:ext cx="521455" cy="521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Budget Generic Flat icon">
            <a:extLst>
              <a:ext uri="{FF2B5EF4-FFF2-40B4-BE49-F238E27FC236}">
                <a16:creationId xmlns:a16="http://schemas.microsoft.com/office/drawing/2014/main" id="{6B5B196A-BF3B-83BF-6279-935CE21089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8334" y="5163379"/>
            <a:ext cx="714163" cy="714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Budget Generic Flat icon">
            <a:extLst>
              <a:ext uri="{FF2B5EF4-FFF2-40B4-BE49-F238E27FC236}">
                <a16:creationId xmlns:a16="http://schemas.microsoft.com/office/drawing/2014/main" id="{5D528500-06DE-61D8-76CE-22F66C9CB7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9323" y="4909399"/>
            <a:ext cx="973752" cy="973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29F593E5-FB67-FEF7-CA3C-7F2B57B7906F}"/>
              </a:ext>
            </a:extLst>
          </p:cNvPr>
          <p:cNvSpPr txBox="1"/>
          <p:nvPr/>
        </p:nvSpPr>
        <p:spPr>
          <a:xfrm>
            <a:off x="4452002" y="1633900"/>
            <a:ext cx="74044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H O U S I N G    M A R K E T</a:t>
            </a:r>
          </a:p>
        </p:txBody>
      </p:sp>
    </p:spTree>
    <p:extLst>
      <p:ext uri="{BB962C8B-B14F-4D97-AF65-F5344CB8AC3E}">
        <p14:creationId xmlns:p14="http://schemas.microsoft.com/office/powerpoint/2010/main" val="1149651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ChronicleVTI">
  <a:themeElements>
    <a:clrScheme name="Chronicle">
      <a:dk1>
        <a:srgbClr val="000000"/>
      </a:dk1>
      <a:lt1>
        <a:srgbClr val="FFFFFF"/>
      </a:lt1>
      <a:dk2>
        <a:srgbClr val="1C1C32"/>
      </a:dk2>
      <a:lt2>
        <a:srgbClr val="F8F4F1"/>
      </a:lt2>
      <a:accent1>
        <a:srgbClr val="734B67"/>
      </a:accent1>
      <a:accent2>
        <a:srgbClr val="959EBB"/>
      </a:accent2>
      <a:accent3>
        <a:srgbClr val="596781"/>
      </a:accent3>
      <a:accent4>
        <a:srgbClr val="7F6E8C"/>
      </a:accent4>
      <a:accent5>
        <a:srgbClr val="DB9A8F"/>
      </a:accent5>
      <a:accent6>
        <a:srgbClr val="C29AB1"/>
      </a:accent6>
      <a:hlink>
        <a:srgbClr val="778BA2"/>
      </a:hlink>
      <a:folHlink>
        <a:srgbClr val="A27C99"/>
      </a:folHlink>
    </a:clrScheme>
    <a:fontScheme name="Univers Calisto">
      <a:majorFont>
        <a:latin typeface="Univers Condensed"/>
        <a:ea typeface=""/>
        <a:cs typeface=""/>
      </a:majorFont>
      <a:minorFont>
        <a:latin typeface="Calisto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 w="12700" cap="flat" cmpd="sng" algn="ctr">
          <a:noFill/>
          <a:prstDash val="solid"/>
          <a:miter lim="800000"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chemeClr val="accent1">
                  <a:shade val="50000"/>
                </a:schemeClr>
              </a:solidFill>
              <a:prstDash val="solid"/>
              <a:miter lim="800000"/>
            </a14:hiddenLine>
          </a:ext>
        </a:ex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ChronicleVTI" id="{508E4D90-5116-4BF0-876B-3F422DD1F65F}" vid="{AA21DC3D-92A8-43A4-8358-ED428371CD55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TM03090430[[fn=Riscas]]</Template>
  <TotalTime>2532</TotalTime>
  <Words>328</Words>
  <Application>Microsoft Office PowerPoint</Application>
  <PresentationFormat>Ecrã Panorâmico</PresentationFormat>
  <Paragraphs>77</Paragraphs>
  <Slides>16</Slides>
  <Notes>5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16</vt:i4>
      </vt:variant>
    </vt:vector>
  </HeadingPairs>
  <TitlesOfParts>
    <vt:vector size="22" baseType="lpstr">
      <vt:lpstr>Aptos</vt:lpstr>
      <vt:lpstr>Arial</vt:lpstr>
      <vt:lpstr>Calisto MT</vt:lpstr>
      <vt:lpstr>Times New Roman</vt:lpstr>
      <vt:lpstr>Univers Condensed</vt:lpstr>
      <vt:lpstr>ChronicleVTI</vt:lpstr>
      <vt:lpstr>ROOF OVER OUR HEADS   State Aid Regulations and Private Players in the EU Housing Market</vt:lpstr>
      <vt:lpstr>Apresentação do PowerPoint</vt:lpstr>
      <vt:lpstr>3 ANGLES OF RESEARCH</vt:lpstr>
      <vt:lpstr>ARE STATE AID RULES PROVIDING A ROOF FOR all MARKET PLAYERS?</vt:lpstr>
      <vt:lpstr>HOW IS IT REGULATED? State Aid LAw</vt:lpstr>
      <vt:lpstr>HOW IS IT REGULATED? State Aid LAw</vt:lpstr>
      <vt:lpstr>HOW DOES THE MARKET FUNCTION?  </vt:lpstr>
      <vt:lpstr>Apresentação do PowerPoint</vt:lpstr>
      <vt:lpstr>Apresentação do PowerPoint</vt:lpstr>
      <vt:lpstr>Apresentação do PowerPoint</vt:lpstr>
      <vt:lpstr>Where do private players staND?</vt:lpstr>
      <vt:lpstr>Where do private players stand?</vt:lpstr>
      <vt:lpstr>Where do private players stand?</vt:lpstr>
      <vt:lpstr>ARE STATE AID RULES PROVIDING A ROOF FOR MARKET PLAYERS?</vt:lpstr>
      <vt:lpstr>ARE STATE AID RULES PROVIDING A ROOF FOR MARKET PLAYERS?                   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ROOF OVER OUR HEADS   State Aid Regulations and Private Players in the EU Housing Market</dc:title>
  <dc:creator>FERNANDES MONTEIRO Ana Rita</dc:creator>
  <cp:lastModifiedBy>FERNANDES MONTEIRO Ana Rita</cp:lastModifiedBy>
  <cp:revision>2</cp:revision>
  <dcterms:created xsi:type="dcterms:W3CDTF">2024-06-17T13:58:30Z</dcterms:created>
  <dcterms:modified xsi:type="dcterms:W3CDTF">2024-06-19T08:22:44Z</dcterms:modified>
</cp:coreProperties>
</file>