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61" r:id="rId6"/>
    <p:sldId id="262" r:id="rId7"/>
  </p:sldIdLst>
  <p:sldSz cx="18288000" cy="10287000"/>
  <p:notesSz cx="6858000" cy="9144000"/>
  <p:embeddedFontLst>
    <p:embeddedFont>
      <p:font typeface="Arima Koshi" pitchFamily="2" charset="77"/>
      <p:regular r:id="rId9"/>
      <p:bold r:id="rId10"/>
    </p:embeddedFont>
    <p:embeddedFont>
      <p:font typeface="Arimo" panose="020B0604020202020204" pitchFamily="34" charset="0"/>
      <p:regular r:id="rId11"/>
    </p:embeddedFont>
    <p:embeddedFont>
      <p:font typeface="Arimo Bold" panose="020B0704020202020204" pitchFamily="34" charset="0"/>
      <p:regular r:id="rId12"/>
      <p:bold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613" autoAdjust="0"/>
  </p:normalViewPr>
  <p:slideViewPr>
    <p:cSldViewPr>
      <p:cViewPr varScale="1">
        <p:scale>
          <a:sx n="71" d="100"/>
          <a:sy n="71" d="100"/>
        </p:scale>
        <p:origin x="76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AD1F8C-30CE-B141-913F-514CD8D99CAD}" type="datetimeFigureOut">
              <a:rPr lang="fr-FR" smtClean="0"/>
              <a:t>19/06/2024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7F8A1-E360-7148-8DB1-52C391F4E1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808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F7F8A1-E360-7148-8DB1-52C391F4E12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587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8789">
            <a:off x="702441" y="725258"/>
            <a:ext cx="16763524" cy="0"/>
          </a:xfrm>
          <a:prstGeom prst="line">
            <a:avLst/>
          </a:prstGeom>
          <a:ln w="19050" cap="rnd">
            <a:solidFill>
              <a:srgbClr val="182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3" name="AutoShape 3"/>
          <p:cNvSpPr/>
          <p:nvPr/>
        </p:nvSpPr>
        <p:spPr>
          <a:xfrm rot="8789">
            <a:off x="702441" y="9542682"/>
            <a:ext cx="16763524" cy="0"/>
          </a:xfrm>
          <a:prstGeom prst="line">
            <a:avLst/>
          </a:prstGeom>
          <a:ln w="19050" cap="rnd">
            <a:solidFill>
              <a:srgbClr val="182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4" name="AutoShape 4"/>
          <p:cNvSpPr/>
          <p:nvPr/>
        </p:nvSpPr>
        <p:spPr>
          <a:xfrm rot="8789">
            <a:off x="702441" y="725258"/>
            <a:ext cx="16763524" cy="0"/>
          </a:xfrm>
          <a:prstGeom prst="line">
            <a:avLst/>
          </a:prstGeom>
          <a:ln w="19050" cap="rnd">
            <a:solidFill>
              <a:srgbClr val="182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5" name="AutoShape 5"/>
          <p:cNvSpPr/>
          <p:nvPr/>
        </p:nvSpPr>
        <p:spPr>
          <a:xfrm rot="8789">
            <a:off x="702441" y="725258"/>
            <a:ext cx="16763524" cy="0"/>
          </a:xfrm>
          <a:prstGeom prst="line">
            <a:avLst/>
          </a:prstGeom>
          <a:ln w="19050" cap="rnd">
            <a:solidFill>
              <a:srgbClr val="182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6" name="AutoShape 6"/>
          <p:cNvSpPr/>
          <p:nvPr/>
        </p:nvSpPr>
        <p:spPr>
          <a:xfrm rot="8789">
            <a:off x="702441" y="9542682"/>
            <a:ext cx="16763524" cy="0"/>
          </a:xfrm>
          <a:prstGeom prst="line">
            <a:avLst/>
          </a:prstGeom>
          <a:ln w="19050" cap="rnd">
            <a:solidFill>
              <a:srgbClr val="182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7" name="AutoShape 7"/>
          <p:cNvSpPr/>
          <p:nvPr/>
        </p:nvSpPr>
        <p:spPr>
          <a:xfrm rot="8789">
            <a:off x="702441" y="725258"/>
            <a:ext cx="16763524" cy="0"/>
          </a:xfrm>
          <a:prstGeom prst="line">
            <a:avLst/>
          </a:prstGeom>
          <a:ln w="19050" cap="rnd">
            <a:solidFill>
              <a:srgbClr val="182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8" name="AutoShape 8"/>
          <p:cNvSpPr/>
          <p:nvPr/>
        </p:nvSpPr>
        <p:spPr>
          <a:xfrm rot="8789">
            <a:off x="702441" y="9542682"/>
            <a:ext cx="16763524" cy="0"/>
          </a:xfrm>
          <a:prstGeom prst="line">
            <a:avLst/>
          </a:prstGeom>
          <a:ln w="19050" cap="rnd">
            <a:solidFill>
              <a:srgbClr val="182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9" name="Freeform 9" descr="Une image contenant Graphique, logo, graphisme, symbole  Description générée automatiquement"/>
          <p:cNvSpPr/>
          <p:nvPr/>
        </p:nvSpPr>
        <p:spPr>
          <a:xfrm>
            <a:off x="0" y="20"/>
            <a:ext cx="18287970" cy="10286981"/>
          </a:xfrm>
          <a:custGeom>
            <a:avLst/>
            <a:gdLst/>
            <a:ahLst/>
            <a:cxnLst/>
            <a:rect l="l" t="t" r="r" b="b"/>
            <a:pathLst>
              <a:path w="18287970" h="10286981">
                <a:moveTo>
                  <a:pt x="0" y="0"/>
                </a:moveTo>
                <a:lnTo>
                  <a:pt x="18287970" y="0"/>
                </a:lnTo>
                <a:lnTo>
                  <a:pt x="18287970" y="10286980"/>
                </a:lnTo>
                <a:lnTo>
                  <a:pt x="0" y="102869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033" r="-7467" b="-1"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10" name="TextBox 10"/>
          <p:cNvSpPr txBox="1"/>
          <p:nvPr/>
        </p:nvSpPr>
        <p:spPr>
          <a:xfrm>
            <a:off x="6154950" y="9694775"/>
            <a:ext cx="5919388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54"/>
              </a:lnSpc>
            </a:pPr>
            <a:r>
              <a:rPr lang="en-US" sz="3200" dirty="0">
                <a:solidFill>
                  <a:srgbClr val="182230"/>
                </a:solidFill>
                <a:latin typeface="Arimo"/>
              </a:rPr>
              <a:t>Emilia de </a:t>
            </a:r>
            <a:r>
              <a:rPr lang="en-US" sz="3200" dirty="0" err="1">
                <a:solidFill>
                  <a:srgbClr val="182230"/>
                </a:solidFill>
                <a:latin typeface="Arimo"/>
              </a:rPr>
              <a:t>Kerchove</a:t>
            </a:r>
            <a:endParaRPr lang="en-US" sz="3200" dirty="0">
              <a:solidFill>
                <a:srgbClr val="182230"/>
              </a:solidFill>
              <a:latin typeface="Arimo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007541" y="103751"/>
            <a:ext cx="5919388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54"/>
              </a:lnSpc>
            </a:pPr>
            <a:r>
              <a:rPr lang="en-US" sz="2962">
                <a:solidFill>
                  <a:srgbClr val="182230"/>
                </a:solidFill>
                <a:latin typeface="Arimo"/>
              </a:rPr>
              <a:t>19 june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8789">
            <a:off x="702441" y="725258"/>
            <a:ext cx="16763524" cy="0"/>
          </a:xfrm>
          <a:prstGeom prst="line">
            <a:avLst/>
          </a:prstGeom>
          <a:ln w="19050" cap="rnd">
            <a:solidFill>
              <a:srgbClr val="182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3" name="AutoShape 3"/>
          <p:cNvSpPr/>
          <p:nvPr/>
        </p:nvSpPr>
        <p:spPr>
          <a:xfrm rot="8789">
            <a:off x="702441" y="9542682"/>
            <a:ext cx="16763524" cy="0"/>
          </a:xfrm>
          <a:prstGeom prst="line">
            <a:avLst/>
          </a:prstGeom>
          <a:ln w="19050" cap="rnd">
            <a:solidFill>
              <a:srgbClr val="182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4" name="AutoShape 4"/>
          <p:cNvSpPr/>
          <p:nvPr/>
        </p:nvSpPr>
        <p:spPr>
          <a:xfrm rot="8789">
            <a:off x="702441" y="725258"/>
            <a:ext cx="16763524" cy="0"/>
          </a:xfrm>
          <a:prstGeom prst="line">
            <a:avLst/>
          </a:prstGeom>
          <a:ln w="19050" cap="rnd">
            <a:solidFill>
              <a:srgbClr val="182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5" name="AutoShape 5"/>
          <p:cNvSpPr/>
          <p:nvPr/>
        </p:nvSpPr>
        <p:spPr>
          <a:xfrm rot="8789">
            <a:off x="702441" y="9542682"/>
            <a:ext cx="16763524" cy="0"/>
          </a:xfrm>
          <a:prstGeom prst="line">
            <a:avLst/>
          </a:prstGeom>
          <a:ln w="19050" cap="rnd">
            <a:solidFill>
              <a:srgbClr val="182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6" name="AutoShape 6"/>
          <p:cNvSpPr/>
          <p:nvPr/>
        </p:nvSpPr>
        <p:spPr>
          <a:xfrm rot="8789">
            <a:off x="702441" y="725258"/>
            <a:ext cx="16763524" cy="0"/>
          </a:xfrm>
          <a:prstGeom prst="line">
            <a:avLst/>
          </a:prstGeom>
          <a:ln w="19050" cap="rnd">
            <a:solidFill>
              <a:srgbClr val="182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7" name="AutoShape 7"/>
          <p:cNvSpPr/>
          <p:nvPr/>
        </p:nvSpPr>
        <p:spPr>
          <a:xfrm rot="8789">
            <a:off x="702441" y="725258"/>
            <a:ext cx="16763524" cy="0"/>
          </a:xfrm>
          <a:prstGeom prst="line">
            <a:avLst/>
          </a:prstGeom>
          <a:ln w="19050" cap="rnd">
            <a:solidFill>
              <a:srgbClr val="182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8" name="Freeform 8" descr="Une image contenant Graphique, graphisme, clipart, Police  Description générée automatiquement"/>
          <p:cNvSpPr/>
          <p:nvPr/>
        </p:nvSpPr>
        <p:spPr>
          <a:xfrm>
            <a:off x="6893252" y="1440048"/>
            <a:ext cx="10940462" cy="10286985"/>
          </a:xfrm>
          <a:custGeom>
            <a:avLst/>
            <a:gdLst/>
            <a:ahLst/>
            <a:cxnLst/>
            <a:rect l="l" t="t" r="r" b="b"/>
            <a:pathLst>
              <a:path w="10940462" h="10286985">
                <a:moveTo>
                  <a:pt x="0" y="0"/>
                </a:moveTo>
                <a:lnTo>
                  <a:pt x="10940462" y="0"/>
                </a:lnTo>
                <a:lnTo>
                  <a:pt x="10940462" y="10286985"/>
                </a:lnTo>
                <a:lnTo>
                  <a:pt x="0" y="10286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117" t="-9515" r="-110" b="-9120"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9" name="TextBox 9"/>
          <p:cNvSpPr txBox="1"/>
          <p:nvPr/>
        </p:nvSpPr>
        <p:spPr>
          <a:xfrm>
            <a:off x="2577783" y="1866900"/>
            <a:ext cx="13132433" cy="1433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80"/>
              </a:lnSpc>
            </a:pPr>
            <a:r>
              <a:rPr lang="en-US" sz="9900" dirty="0">
                <a:solidFill>
                  <a:srgbClr val="182230"/>
                </a:solidFill>
                <a:latin typeface="Arimo"/>
              </a:rPr>
              <a:t>HOW? BUYING OUT</a:t>
            </a:r>
          </a:p>
        </p:txBody>
      </p:sp>
      <p:sp>
        <p:nvSpPr>
          <p:cNvPr id="10" name="Freeform 10" descr="Une image contenant Graphique, graphisme, clipart, Police  Description générée automatiquement"/>
          <p:cNvSpPr/>
          <p:nvPr/>
        </p:nvSpPr>
        <p:spPr>
          <a:xfrm>
            <a:off x="1580238" y="3065612"/>
            <a:ext cx="5806728" cy="7035856"/>
          </a:xfrm>
          <a:custGeom>
            <a:avLst/>
            <a:gdLst/>
            <a:ahLst/>
            <a:cxnLst/>
            <a:rect l="l" t="t" r="r" b="b"/>
            <a:pathLst>
              <a:path w="5806728" h="7035856">
                <a:moveTo>
                  <a:pt x="0" y="0"/>
                </a:moveTo>
                <a:lnTo>
                  <a:pt x="5806729" y="0"/>
                </a:lnTo>
                <a:lnTo>
                  <a:pt x="5806729" y="7035857"/>
                </a:lnTo>
                <a:lnTo>
                  <a:pt x="0" y="70358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515" r="-115497" b="-9120"/>
            </a:stretch>
          </a:blipFill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8789">
            <a:off x="702441" y="725258"/>
            <a:ext cx="16763524" cy="0"/>
          </a:xfrm>
          <a:prstGeom prst="line">
            <a:avLst/>
          </a:prstGeom>
          <a:ln w="19050" cap="rnd">
            <a:solidFill>
              <a:srgbClr val="182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3" name="AutoShape 3"/>
          <p:cNvSpPr/>
          <p:nvPr/>
        </p:nvSpPr>
        <p:spPr>
          <a:xfrm rot="8789">
            <a:off x="702441" y="9542682"/>
            <a:ext cx="16763524" cy="0"/>
          </a:xfrm>
          <a:prstGeom prst="line">
            <a:avLst/>
          </a:prstGeom>
          <a:ln w="19050" cap="rnd">
            <a:solidFill>
              <a:srgbClr val="182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4" name="Freeform 4" descr="Une image contenant Graphique, Caractère coloré, cercle, graphisme  Description générée automatiquement"/>
          <p:cNvSpPr/>
          <p:nvPr/>
        </p:nvSpPr>
        <p:spPr>
          <a:xfrm>
            <a:off x="9866506" y="2717291"/>
            <a:ext cx="1959415" cy="1959416"/>
          </a:xfrm>
          <a:custGeom>
            <a:avLst/>
            <a:gdLst/>
            <a:ahLst/>
            <a:cxnLst/>
            <a:rect l="l" t="t" r="r" b="b"/>
            <a:pathLst>
              <a:path w="1959415" h="1959416">
                <a:moveTo>
                  <a:pt x="0" y="0"/>
                </a:moveTo>
                <a:lnTo>
                  <a:pt x="1959415" y="0"/>
                </a:lnTo>
                <a:lnTo>
                  <a:pt x="1959415" y="1959416"/>
                </a:lnTo>
                <a:lnTo>
                  <a:pt x="0" y="19594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5" name="Freeform 5" descr="Une image contenant Graphique, symbole, logo, clipart  Description générée automatiquement"/>
          <p:cNvSpPr/>
          <p:nvPr/>
        </p:nvSpPr>
        <p:spPr>
          <a:xfrm>
            <a:off x="9866506" y="5242780"/>
            <a:ext cx="1959415" cy="1959416"/>
          </a:xfrm>
          <a:custGeom>
            <a:avLst/>
            <a:gdLst/>
            <a:ahLst/>
            <a:cxnLst/>
            <a:rect l="l" t="t" r="r" b="b"/>
            <a:pathLst>
              <a:path w="1959415" h="1959416">
                <a:moveTo>
                  <a:pt x="0" y="0"/>
                </a:moveTo>
                <a:lnTo>
                  <a:pt x="1959415" y="0"/>
                </a:lnTo>
                <a:lnTo>
                  <a:pt x="1959415" y="1959416"/>
                </a:lnTo>
                <a:lnTo>
                  <a:pt x="0" y="19594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6" name="Freeform 6"/>
          <p:cNvSpPr/>
          <p:nvPr/>
        </p:nvSpPr>
        <p:spPr>
          <a:xfrm>
            <a:off x="10338587" y="7473751"/>
            <a:ext cx="821330" cy="1146527"/>
          </a:xfrm>
          <a:custGeom>
            <a:avLst/>
            <a:gdLst/>
            <a:ahLst/>
            <a:cxnLst/>
            <a:rect l="l" t="t" r="r" b="b"/>
            <a:pathLst>
              <a:path w="821330" h="1146527">
                <a:moveTo>
                  <a:pt x="0" y="0"/>
                </a:moveTo>
                <a:lnTo>
                  <a:pt x="821331" y="0"/>
                </a:lnTo>
                <a:lnTo>
                  <a:pt x="821331" y="1146527"/>
                </a:lnTo>
                <a:lnTo>
                  <a:pt x="0" y="11465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7" name="Group 7"/>
          <p:cNvGrpSpPr/>
          <p:nvPr/>
        </p:nvGrpSpPr>
        <p:grpSpPr>
          <a:xfrm>
            <a:off x="11302793" y="7954671"/>
            <a:ext cx="6099382" cy="1227429"/>
            <a:chOff x="0" y="0"/>
            <a:chExt cx="1606422" cy="32327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606422" cy="323273"/>
            </a:xfrm>
            <a:custGeom>
              <a:avLst/>
              <a:gdLst/>
              <a:ahLst/>
              <a:cxnLst/>
              <a:rect l="l" t="t" r="r" b="b"/>
              <a:pathLst>
                <a:path w="1606422" h="323273">
                  <a:moveTo>
                    <a:pt x="64734" y="0"/>
                  </a:moveTo>
                  <a:lnTo>
                    <a:pt x="1541688" y="0"/>
                  </a:lnTo>
                  <a:cubicBezTo>
                    <a:pt x="1577439" y="0"/>
                    <a:pt x="1606422" y="28982"/>
                    <a:pt x="1606422" y="64734"/>
                  </a:cubicBezTo>
                  <a:lnTo>
                    <a:pt x="1606422" y="258539"/>
                  </a:lnTo>
                  <a:cubicBezTo>
                    <a:pt x="1606422" y="294291"/>
                    <a:pt x="1577439" y="323273"/>
                    <a:pt x="1541688" y="323273"/>
                  </a:cubicBezTo>
                  <a:lnTo>
                    <a:pt x="64734" y="323273"/>
                  </a:lnTo>
                  <a:cubicBezTo>
                    <a:pt x="28982" y="323273"/>
                    <a:pt x="0" y="294291"/>
                    <a:pt x="0" y="258539"/>
                  </a:cubicBezTo>
                  <a:lnTo>
                    <a:pt x="0" y="64734"/>
                  </a:lnTo>
                  <a:cubicBezTo>
                    <a:pt x="0" y="28982"/>
                    <a:pt x="28982" y="0"/>
                    <a:pt x="6473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606422" cy="361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990600" y="1299202"/>
            <a:ext cx="9677399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dirty="0">
                <a:solidFill>
                  <a:srgbClr val="000000"/>
                </a:solidFill>
                <a:latin typeface="Arimo Bold"/>
              </a:rPr>
              <a:t>FACEBOOK (ACQUIRING FIRM)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004703" y="1299202"/>
            <a:ext cx="4332586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dirty="0">
                <a:solidFill>
                  <a:srgbClr val="000000"/>
                </a:solidFill>
                <a:latin typeface="Arimo Bold"/>
              </a:rPr>
              <a:t>ACQUIRED FIRM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512450" y="2622469"/>
            <a:ext cx="4288728" cy="1794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60"/>
              </a:lnSpc>
            </a:pPr>
            <a:r>
              <a:rPr lang="en-US" sz="2700">
                <a:solidFill>
                  <a:srgbClr val="000000"/>
                </a:solidFill>
                <a:latin typeface="Arimo"/>
              </a:rPr>
              <a:t>Launched in 2010</a:t>
            </a:r>
          </a:p>
          <a:p>
            <a:pPr algn="l">
              <a:lnSpc>
                <a:spcPts val="4860"/>
              </a:lnSpc>
            </a:pPr>
            <a:r>
              <a:rPr lang="en-US" sz="2700">
                <a:solidFill>
                  <a:srgbClr val="000000"/>
                </a:solidFill>
                <a:latin typeface="Arimo"/>
              </a:rPr>
              <a:t>Acquired in 2012 – </a:t>
            </a:r>
            <a:r>
              <a:rPr lang="en-US" sz="2700">
                <a:solidFill>
                  <a:srgbClr val="000000"/>
                </a:solidFill>
                <a:latin typeface="Arimo Bold"/>
              </a:rPr>
              <a:t>1billion</a:t>
            </a:r>
          </a:p>
          <a:p>
            <a:pPr algn="l">
              <a:lnSpc>
                <a:spcPts val="4860"/>
              </a:lnSpc>
            </a:pPr>
            <a:r>
              <a:rPr lang="en-US" sz="2700">
                <a:solidFill>
                  <a:srgbClr val="000000"/>
                </a:solidFill>
                <a:latin typeface="Arimo"/>
              </a:rPr>
              <a:t>NO turnover / 27 MM users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512450" y="5178866"/>
            <a:ext cx="5649678" cy="1794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60"/>
              </a:lnSpc>
            </a:pPr>
            <a:r>
              <a:rPr lang="en-US" sz="2700">
                <a:solidFill>
                  <a:srgbClr val="000000"/>
                </a:solidFill>
                <a:latin typeface="Arimo"/>
              </a:rPr>
              <a:t>Launched in 2009</a:t>
            </a:r>
          </a:p>
          <a:p>
            <a:pPr algn="l">
              <a:lnSpc>
                <a:spcPts val="4860"/>
              </a:lnSpc>
            </a:pPr>
            <a:r>
              <a:rPr lang="en-US" sz="2700">
                <a:solidFill>
                  <a:srgbClr val="000000"/>
                </a:solidFill>
                <a:latin typeface="Arimo"/>
              </a:rPr>
              <a:t>Acquired in 2014 – </a:t>
            </a:r>
            <a:r>
              <a:rPr lang="en-US" sz="2700">
                <a:solidFill>
                  <a:srgbClr val="000000"/>
                </a:solidFill>
                <a:latin typeface="Arimo Bold"/>
              </a:rPr>
              <a:t>19billion</a:t>
            </a:r>
          </a:p>
          <a:p>
            <a:pPr algn="l">
              <a:lnSpc>
                <a:spcPts val="4860"/>
              </a:lnSpc>
            </a:pPr>
            <a:r>
              <a:rPr lang="en-US" sz="2700">
                <a:solidFill>
                  <a:srgbClr val="000000"/>
                </a:solidFill>
                <a:latin typeface="Arimo"/>
              </a:rPr>
              <a:t>10 MM turnover / 600 MM users ww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1592039" y="8154836"/>
            <a:ext cx="11270732" cy="880770"/>
            <a:chOff x="0" y="-19050"/>
            <a:chExt cx="15027643" cy="1174360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19050"/>
              <a:ext cx="11890894" cy="565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Arimo"/>
                </a:rPr>
                <a:t>EU threshold = </a:t>
              </a:r>
              <a:r>
                <a:rPr lang="en-US" sz="2700">
                  <a:solidFill>
                    <a:srgbClr val="000000"/>
                  </a:solidFill>
                  <a:latin typeface="Arimo Bold"/>
                </a:rPr>
                <a:t>5000 MM/2500 MM </a:t>
              </a:r>
              <a:r>
                <a:rPr lang="en-US" sz="2700">
                  <a:solidFill>
                    <a:srgbClr val="000000"/>
                  </a:solidFill>
                  <a:latin typeface="Arimo"/>
                </a:rPr>
                <a:t> 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136748" y="590159"/>
              <a:ext cx="11890895" cy="5651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0"/>
                </a:lnSpc>
              </a:pPr>
              <a:r>
                <a:rPr lang="en-US" sz="2700" dirty="0">
                  <a:solidFill>
                    <a:srgbClr val="000000"/>
                  </a:solidFill>
                  <a:latin typeface="Arimo"/>
                </a:rPr>
                <a:t>combined turnover </a:t>
              </a:r>
            </a:p>
          </p:txBody>
        </p:sp>
      </p:grpSp>
      <p:pic>
        <p:nvPicPr>
          <p:cNvPr id="18" name="New Project ‐ Réalisée avec Clipchamp">
            <a:hlinkClick r:id="" action="ppaction://media"/>
            <a:extLst>
              <a:ext uri="{FF2B5EF4-FFF2-40B4-BE49-F238E27FC236}">
                <a16:creationId xmlns:a16="http://schemas.microsoft.com/office/drawing/2014/main" id="{8F91BEA9-E01E-0721-2207-F5D0590049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 l="24479" t="28414" r="28645" b="7118"/>
          <a:stretch/>
        </p:blipFill>
        <p:spPr>
          <a:xfrm>
            <a:off x="1109983" y="2400300"/>
            <a:ext cx="7941563" cy="61437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8789">
            <a:off x="702441" y="725258"/>
            <a:ext cx="16763524" cy="0"/>
          </a:xfrm>
          <a:prstGeom prst="line">
            <a:avLst/>
          </a:prstGeom>
          <a:ln w="19050" cap="rnd">
            <a:solidFill>
              <a:srgbClr val="182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3" name="AutoShape 3"/>
          <p:cNvSpPr/>
          <p:nvPr/>
        </p:nvSpPr>
        <p:spPr>
          <a:xfrm rot="8789">
            <a:off x="702441" y="9542682"/>
            <a:ext cx="16763524" cy="0"/>
          </a:xfrm>
          <a:prstGeom prst="line">
            <a:avLst/>
          </a:prstGeom>
          <a:ln w="19050" cap="rnd">
            <a:solidFill>
              <a:srgbClr val="182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4" name="TextBox 4"/>
          <p:cNvSpPr txBox="1"/>
          <p:nvPr/>
        </p:nvSpPr>
        <p:spPr>
          <a:xfrm>
            <a:off x="4384884" y="1638300"/>
            <a:ext cx="6711787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880"/>
              </a:lnSpc>
              <a:spcBef>
                <a:spcPct val="0"/>
              </a:spcBef>
            </a:pPr>
            <a:r>
              <a:rPr lang="en-US" sz="9900" u="none" strike="noStrike" dirty="0">
                <a:solidFill>
                  <a:srgbClr val="182230"/>
                </a:solidFill>
                <a:latin typeface="Arimo"/>
              </a:rPr>
              <a:t>EX ANTE</a:t>
            </a:r>
          </a:p>
        </p:txBody>
      </p:sp>
      <p:sp>
        <p:nvSpPr>
          <p:cNvPr id="5" name="Freeform 5" descr="Une image contenant Graphique, pixel, conception  Description générée automatiquement"/>
          <p:cNvSpPr/>
          <p:nvPr/>
        </p:nvSpPr>
        <p:spPr>
          <a:xfrm rot="-1952029">
            <a:off x="10702996" y="1579803"/>
            <a:ext cx="2331421" cy="3132580"/>
          </a:xfrm>
          <a:custGeom>
            <a:avLst/>
            <a:gdLst/>
            <a:ahLst/>
            <a:cxnLst/>
            <a:rect l="l" t="t" r="r" b="b"/>
            <a:pathLst>
              <a:path w="2331421" h="3132580">
                <a:moveTo>
                  <a:pt x="0" y="0"/>
                </a:moveTo>
                <a:lnTo>
                  <a:pt x="2331421" y="0"/>
                </a:lnTo>
                <a:lnTo>
                  <a:pt x="2331421" y="3132581"/>
                </a:lnTo>
                <a:lnTo>
                  <a:pt x="0" y="31325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7015" r="-2135"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6" name="TextBox 6"/>
          <p:cNvSpPr txBox="1"/>
          <p:nvPr/>
        </p:nvSpPr>
        <p:spPr>
          <a:xfrm>
            <a:off x="5273654" y="3467325"/>
            <a:ext cx="4769927" cy="31100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239"/>
              </a:lnSpc>
            </a:pPr>
            <a:r>
              <a:rPr lang="en-US" sz="5199" dirty="0">
                <a:solidFill>
                  <a:srgbClr val="000000"/>
                </a:solidFill>
                <a:latin typeface="Arimo"/>
              </a:rPr>
              <a:t>DMA </a:t>
            </a:r>
          </a:p>
          <a:p>
            <a:pPr algn="l">
              <a:lnSpc>
                <a:spcPts val="6239"/>
              </a:lnSpc>
            </a:pPr>
            <a:endParaRPr lang="en-US" sz="5199" dirty="0">
              <a:solidFill>
                <a:srgbClr val="000000"/>
              </a:solidFill>
              <a:latin typeface="Arimo"/>
            </a:endParaRPr>
          </a:p>
          <a:p>
            <a:pPr algn="l">
              <a:lnSpc>
                <a:spcPts val="6239"/>
              </a:lnSpc>
            </a:pPr>
            <a:r>
              <a:rPr lang="en-US" sz="5199" dirty="0">
                <a:solidFill>
                  <a:srgbClr val="000000"/>
                </a:solidFill>
                <a:latin typeface="Arimo"/>
              </a:rPr>
              <a:t>Merger Control</a:t>
            </a:r>
          </a:p>
          <a:p>
            <a:pPr algn="l">
              <a:lnSpc>
                <a:spcPts val="6239"/>
              </a:lnSpc>
            </a:pPr>
            <a:r>
              <a:rPr lang="en-US" sz="4400" dirty="0">
                <a:solidFill>
                  <a:srgbClr val="000000"/>
                </a:solidFill>
                <a:latin typeface="Arimo"/>
              </a:rPr>
              <a:t>Referral Policy</a:t>
            </a:r>
          </a:p>
        </p:txBody>
      </p:sp>
      <p:sp>
        <p:nvSpPr>
          <p:cNvPr id="7" name="Freeform 7"/>
          <p:cNvSpPr/>
          <p:nvPr/>
        </p:nvSpPr>
        <p:spPr>
          <a:xfrm>
            <a:off x="13257724" y="6067415"/>
            <a:ext cx="2667000" cy="2650845"/>
          </a:xfrm>
          <a:custGeom>
            <a:avLst/>
            <a:gdLst/>
            <a:ahLst/>
            <a:cxnLst/>
            <a:rect l="l" t="t" r="r" b="b"/>
            <a:pathLst>
              <a:path w="2686922" h="2686922">
                <a:moveTo>
                  <a:pt x="0" y="0"/>
                </a:moveTo>
                <a:lnTo>
                  <a:pt x="2686922" y="0"/>
                </a:lnTo>
                <a:lnTo>
                  <a:pt x="2686922" y="2686921"/>
                </a:lnTo>
                <a:lnTo>
                  <a:pt x="0" y="26869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D502FE0-6439-507F-28B6-BE59DC36E137}"/>
              </a:ext>
            </a:extLst>
          </p:cNvPr>
          <p:cNvSpPr txBox="1"/>
          <p:nvPr/>
        </p:nvSpPr>
        <p:spPr>
          <a:xfrm>
            <a:off x="13030200" y="8936478"/>
            <a:ext cx="3650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Arimo"/>
              </a:rPr>
              <a:t>Theories of Harm</a:t>
            </a:r>
            <a:endParaRPr lang="fr-FR" sz="3200" b="1" dirty="0">
              <a:latin typeface="Arima Koshi" pitchFamily="2" charset="77"/>
              <a:cs typeface="Arima Koshi" pitchFamily="2" charset="77"/>
            </a:endParaRPr>
          </a:p>
        </p:txBody>
      </p:sp>
      <p:cxnSp>
        <p:nvCxnSpPr>
          <p:cNvPr id="14" name="Connecteur en arc 13">
            <a:extLst>
              <a:ext uri="{FF2B5EF4-FFF2-40B4-BE49-F238E27FC236}">
                <a16:creationId xmlns:a16="http://schemas.microsoft.com/office/drawing/2014/main" id="{545ECDD2-026E-02B1-C849-80FAD0CDFF22}"/>
              </a:ext>
            </a:extLst>
          </p:cNvPr>
          <p:cNvCxnSpPr>
            <a:cxnSpLocks/>
          </p:cNvCxnSpPr>
          <p:nvPr/>
        </p:nvCxnSpPr>
        <p:spPr>
          <a:xfrm>
            <a:off x="10210800" y="5638011"/>
            <a:ext cx="2667000" cy="1629843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8789">
            <a:off x="702441" y="725258"/>
            <a:ext cx="16763524" cy="0"/>
          </a:xfrm>
          <a:prstGeom prst="line">
            <a:avLst/>
          </a:prstGeom>
          <a:ln w="19050" cap="rnd">
            <a:solidFill>
              <a:srgbClr val="182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3" name="AutoShape 3"/>
          <p:cNvSpPr/>
          <p:nvPr/>
        </p:nvSpPr>
        <p:spPr>
          <a:xfrm rot="8789">
            <a:off x="702441" y="9542682"/>
            <a:ext cx="16763524" cy="0"/>
          </a:xfrm>
          <a:prstGeom prst="line">
            <a:avLst/>
          </a:prstGeom>
          <a:ln w="19050" cap="rnd">
            <a:solidFill>
              <a:srgbClr val="1822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  <p:sp>
        <p:nvSpPr>
          <p:cNvPr id="4" name="TextBox 4"/>
          <p:cNvSpPr txBox="1"/>
          <p:nvPr/>
        </p:nvSpPr>
        <p:spPr>
          <a:xfrm>
            <a:off x="6781800" y="5632013"/>
            <a:ext cx="10509161" cy="2757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dirty="0">
                <a:solidFill>
                  <a:srgbClr val="000000"/>
                </a:solidFill>
                <a:latin typeface="Arimo Bold"/>
              </a:rPr>
              <a:t>Strengthen Control of Acquisitions </a:t>
            </a:r>
          </a:p>
          <a:p>
            <a:pPr algn="l">
              <a:lnSpc>
                <a:spcPts val="4320"/>
              </a:lnSpc>
            </a:pPr>
            <a:r>
              <a:rPr lang="en-US" sz="3600" dirty="0">
                <a:solidFill>
                  <a:srgbClr val="000000"/>
                </a:solidFill>
                <a:latin typeface="Arimo"/>
              </a:rPr>
              <a:t> </a:t>
            </a:r>
          </a:p>
          <a:p>
            <a:pPr algn="l">
              <a:lnSpc>
                <a:spcPts val="4320"/>
              </a:lnSpc>
            </a:pPr>
            <a:r>
              <a:rPr lang="en-US" sz="3600" dirty="0">
                <a:solidFill>
                  <a:srgbClr val="000000"/>
                </a:solidFill>
                <a:latin typeface="Arimo"/>
              </a:rPr>
              <a:t>1</a:t>
            </a:r>
            <a:r>
              <a:rPr lang="en-US" sz="3600" baseline="30000" dirty="0">
                <a:solidFill>
                  <a:srgbClr val="000000"/>
                </a:solidFill>
                <a:latin typeface="Arimo"/>
              </a:rPr>
              <a:t>st</a:t>
            </a:r>
            <a:r>
              <a:rPr lang="en-US" sz="3600" dirty="0">
                <a:solidFill>
                  <a:srgbClr val="000000"/>
                </a:solidFill>
                <a:latin typeface="Arimo"/>
              </a:rPr>
              <a:t> step </a:t>
            </a:r>
            <a:r>
              <a:rPr lang="en-US" sz="3600" dirty="0">
                <a:solidFill>
                  <a:srgbClr val="000000"/>
                </a:solidFill>
                <a:latin typeface="Arimo"/>
                <a:sym typeface="Wingdings" pitchFamily="2" charset="2"/>
              </a:rPr>
              <a:t></a:t>
            </a:r>
            <a:r>
              <a:rPr lang="en-US" sz="3600" dirty="0">
                <a:solidFill>
                  <a:srgbClr val="000000"/>
                </a:solidFill>
                <a:latin typeface="Arimo"/>
              </a:rPr>
              <a:t> Amend </a:t>
            </a:r>
            <a:r>
              <a:rPr lang="en-US" sz="3600" dirty="0">
                <a:solidFill>
                  <a:srgbClr val="000000"/>
                </a:solidFill>
                <a:latin typeface="Arimo Bold"/>
              </a:rPr>
              <a:t>procedural net</a:t>
            </a:r>
          </a:p>
          <a:p>
            <a:pPr algn="l">
              <a:lnSpc>
                <a:spcPts val="4320"/>
              </a:lnSpc>
            </a:pPr>
            <a:endParaRPr lang="en-US" sz="3600" dirty="0">
              <a:solidFill>
                <a:srgbClr val="000000"/>
              </a:solidFill>
              <a:latin typeface="Arimo Bold"/>
            </a:endParaRPr>
          </a:p>
          <a:p>
            <a:pPr algn="l">
              <a:lnSpc>
                <a:spcPts val="4320"/>
              </a:lnSpc>
            </a:pPr>
            <a:r>
              <a:rPr lang="en-US" sz="3600" dirty="0">
                <a:solidFill>
                  <a:srgbClr val="000000"/>
                </a:solidFill>
                <a:latin typeface="Arimo"/>
              </a:rPr>
              <a:t>Complementary notification thresholds in the </a:t>
            </a:r>
            <a:r>
              <a:rPr lang="en-US" sz="3600" dirty="0">
                <a:solidFill>
                  <a:srgbClr val="000000"/>
                </a:solidFill>
                <a:latin typeface="Arimo Bold"/>
              </a:rPr>
              <a:t>DMA</a:t>
            </a:r>
          </a:p>
        </p:txBody>
      </p:sp>
      <p:sp>
        <p:nvSpPr>
          <p:cNvPr id="5" name="Freeform 5" descr="Une image contenant croquis, dessin  Description générée automatiquement"/>
          <p:cNvSpPr/>
          <p:nvPr/>
        </p:nvSpPr>
        <p:spPr>
          <a:xfrm flipH="1">
            <a:off x="161866" y="1885945"/>
            <a:ext cx="5841687" cy="6844397"/>
          </a:xfrm>
          <a:custGeom>
            <a:avLst/>
            <a:gdLst/>
            <a:ahLst/>
            <a:cxnLst/>
            <a:rect l="l" t="t" r="r" b="b"/>
            <a:pathLst>
              <a:path w="5841687" h="6844397">
                <a:moveTo>
                  <a:pt x="5841687" y="0"/>
                </a:moveTo>
                <a:lnTo>
                  <a:pt x="0" y="0"/>
                </a:lnTo>
                <a:lnTo>
                  <a:pt x="0" y="6844397"/>
                </a:lnTo>
                <a:lnTo>
                  <a:pt x="5841687" y="6844397"/>
                </a:lnTo>
                <a:lnTo>
                  <a:pt x="5841687" y="0"/>
                </a:lnTo>
                <a:close/>
              </a:path>
            </a:pathLst>
          </a:custGeom>
          <a:blipFill>
            <a:blip r:embed="rId2"/>
            <a:stretch>
              <a:fillRect l="-11465" r="-10317" b="-11936"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6" name="Freeform 6" descr="Une image contenant Graphique, logo, graphisme, symbole  Description générée automatiquement"/>
          <p:cNvSpPr/>
          <p:nvPr/>
        </p:nvSpPr>
        <p:spPr>
          <a:xfrm>
            <a:off x="6003553" y="1320079"/>
            <a:ext cx="8710413" cy="4899606"/>
          </a:xfrm>
          <a:custGeom>
            <a:avLst/>
            <a:gdLst/>
            <a:ahLst/>
            <a:cxnLst/>
            <a:rect l="l" t="t" r="r" b="b"/>
            <a:pathLst>
              <a:path w="8710413" h="4899606">
                <a:moveTo>
                  <a:pt x="0" y="0"/>
                </a:moveTo>
                <a:lnTo>
                  <a:pt x="8710413" y="0"/>
                </a:lnTo>
                <a:lnTo>
                  <a:pt x="8710413" y="4899606"/>
                </a:lnTo>
                <a:lnTo>
                  <a:pt x="0" y="48996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033" r="-7467" b="-1"/>
            </a:stretch>
          </a:blipFill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020" b="-73203"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3" name="Freeform 3"/>
          <p:cNvSpPr/>
          <p:nvPr/>
        </p:nvSpPr>
        <p:spPr>
          <a:xfrm>
            <a:off x="6849632" y="7790013"/>
            <a:ext cx="4588736" cy="2196735"/>
          </a:xfrm>
          <a:custGeom>
            <a:avLst/>
            <a:gdLst/>
            <a:ahLst/>
            <a:cxnLst/>
            <a:rect l="l" t="t" r="r" b="b"/>
            <a:pathLst>
              <a:path w="4588736" h="2196735">
                <a:moveTo>
                  <a:pt x="0" y="0"/>
                </a:moveTo>
                <a:lnTo>
                  <a:pt x="4588736" y="0"/>
                </a:lnTo>
                <a:lnTo>
                  <a:pt x="4588736" y="2196735"/>
                </a:lnTo>
                <a:lnTo>
                  <a:pt x="0" y="21967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4" name="TextBox 4"/>
          <p:cNvSpPr txBox="1"/>
          <p:nvPr/>
        </p:nvSpPr>
        <p:spPr>
          <a:xfrm>
            <a:off x="3054913" y="3611878"/>
            <a:ext cx="12178175" cy="3129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>
                <a:solidFill>
                  <a:srgbClr val="242424"/>
                </a:solidFill>
                <a:latin typeface="Arimo"/>
              </a:rPr>
              <a:t>THANK YOU </a:t>
            </a:r>
          </a:p>
          <a:p>
            <a:pPr algn="ctr">
              <a:lnSpc>
                <a:spcPts val="10890"/>
              </a:lnSpc>
            </a:pPr>
            <a:r>
              <a:rPr lang="en-US" sz="9900">
                <a:solidFill>
                  <a:srgbClr val="242424"/>
                </a:solidFill>
                <a:latin typeface="Arimo"/>
              </a:rPr>
              <a:t>FOR LISTENING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89</Words>
  <Application>Microsoft Macintosh PowerPoint</Application>
  <PresentationFormat>Personnalisé</PresentationFormat>
  <Paragraphs>27</Paragraphs>
  <Slides>6</Slides>
  <Notes>1</Notes>
  <HiddenSlides>0</HiddenSlides>
  <MMClips>1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Arimo Bold</vt:lpstr>
      <vt:lpstr>Calibri</vt:lpstr>
      <vt:lpstr>Arima Koshi</vt:lpstr>
      <vt:lpstr>Arimo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threshold = 5000 MM/2500 MM combined turnover</dc:title>
  <dc:creator>de Kerchove d'Ousselghem Emilia</dc:creator>
  <cp:lastModifiedBy>de Kerchove jean-françois</cp:lastModifiedBy>
  <cp:revision>12</cp:revision>
  <dcterms:created xsi:type="dcterms:W3CDTF">2006-08-16T00:00:00Z</dcterms:created>
  <dcterms:modified xsi:type="dcterms:W3CDTF">2024-06-19T11:53:57Z</dcterms:modified>
  <dc:identifier>DAGIgJQPgG4</dc:identifier>
</cp:coreProperties>
</file>