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2"/>
    <p:sldMasterId id="2147483656" r:id="rId3"/>
  </p:sldMasterIdLst>
  <p:notesMasterIdLst>
    <p:notesMasterId r:id="rId43"/>
  </p:notesMasterIdLst>
  <p:handoutMasterIdLst>
    <p:handoutMasterId r:id="rId44"/>
  </p:handoutMasterIdLst>
  <p:sldIdLst>
    <p:sldId id="574" r:id="rId4"/>
    <p:sldId id="632" r:id="rId5"/>
    <p:sldId id="552" r:id="rId6"/>
    <p:sldId id="633" r:id="rId7"/>
    <p:sldId id="619" r:id="rId8"/>
    <p:sldId id="668" r:id="rId9"/>
    <p:sldId id="634" r:id="rId10"/>
    <p:sldId id="635" r:id="rId11"/>
    <p:sldId id="642" r:id="rId12"/>
    <p:sldId id="654" r:id="rId13"/>
    <p:sldId id="637" r:id="rId14"/>
    <p:sldId id="638" r:id="rId15"/>
    <p:sldId id="639" r:id="rId16"/>
    <p:sldId id="640" r:id="rId17"/>
    <p:sldId id="649" r:id="rId18"/>
    <p:sldId id="663" r:id="rId19"/>
    <p:sldId id="648" r:id="rId20"/>
    <p:sldId id="650" r:id="rId21"/>
    <p:sldId id="651" r:id="rId22"/>
    <p:sldId id="647" r:id="rId23"/>
    <p:sldId id="644" r:id="rId24"/>
    <p:sldId id="643" r:id="rId25"/>
    <p:sldId id="669" r:id="rId26"/>
    <p:sldId id="659" r:id="rId27"/>
    <p:sldId id="660" r:id="rId28"/>
    <p:sldId id="646" r:id="rId29"/>
    <p:sldId id="645" r:id="rId30"/>
    <p:sldId id="653" r:id="rId31"/>
    <p:sldId id="657" r:id="rId32"/>
    <p:sldId id="652" r:id="rId33"/>
    <p:sldId id="658" r:id="rId34"/>
    <p:sldId id="655" r:id="rId35"/>
    <p:sldId id="670" r:id="rId36"/>
    <p:sldId id="661" r:id="rId37"/>
    <p:sldId id="664" r:id="rId38"/>
    <p:sldId id="665" r:id="rId39"/>
    <p:sldId id="666" r:id="rId40"/>
    <p:sldId id="667" r:id="rId41"/>
    <p:sldId id="631" r:id="rId42"/>
  </p:sldIdLst>
  <p:sldSz cx="9906000" cy="6858000" type="A4"/>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033">
          <p15:clr>
            <a:srgbClr val="A4A3A4"/>
          </p15:clr>
        </p15:guide>
        <p15:guide id="2" orient="horz" pos="1027">
          <p15:clr>
            <a:srgbClr val="A4A3A4"/>
          </p15:clr>
        </p15:guide>
        <p15:guide id="3" pos="5780">
          <p15:clr>
            <a:srgbClr val="A4A3A4"/>
          </p15:clr>
        </p15:guide>
        <p15:guide id="4" pos="3120" userDrawn="1">
          <p15:clr>
            <a:srgbClr val="A4A3A4"/>
          </p15:clr>
        </p15:guide>
      </p15:sldGuideLst>
    </p:ext>
    <p:ext uri="{2D200454-40CA-4A62-9FC3-DE9A4176ACB9}">
      <p15:notesGuideLst xmlns="" xmlns:p15="http://schemas.microsoft.com/office/powerpoint/2012/main">
        <p15:guide id="1" orient="horz" pos="3110"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BB" initials="VBB" lastIdx="34" clrIdx="0"/>
  <p:cmAuthor id="1" name="Catherine Gorily" initials="CG"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34F"/>
    <a:srgbClr val="007AD6"/>
    <a:srgbClr val="CDD5D8"/>
    <a:srgbClr val="BC00FE"/>
    <a:srgbClr val="276E7F"/>
    <a:srgbClr val="D7DFCC"/>
    <a:srgbClr val="CCDCD2"/>
    <a:srgbClr val="5B9BD5"/>
    <a:srgbClr val="B21AB6"/>
    <a:srgbClr val="87AF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26" autoAdjust="0"/>
    <p:restoredTop sz="86376" autoAdjust="0"/>
  </p:normalViewPr>
  <p:slideViewPr>
    <p:cSldViewPr snapToGrid="0">
      <p:cViewPr varScale="1">
        <p:scale>
          <a:sx n="110" d="100"/>
          <a:sy n="110" d="100"/>
        </p:scale>
        <p:origin x="-1422" y="-96"/>
      </p:cViewPr>
      <p:guideLst>
        <p:guide orient="horz" pos="4033"/>
        <p:guide orient="horz" pos="1027"/>
        <p:guide pos="578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1" d="100"/>
          <a:sy n="81" d="100"/>
        </p:scale>
        <p:origin x="-3972" y="-84"/>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0-05-04T10:12:44.481" idx="3">
    <p:pos x="10" y="10"/>
    <p:text>For this slide, and similar slides (eg, slide 7), use VBB green?</p:tex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DD93D9-6A73-4605-A270-06CF125FBE1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F23BEE1C-B310-4DE1-9B16-8EE8ED776B41}">
      <dgm:prSet phldrT="[Text]" custT="1"/>
      <dgm:spPr>
        <a:xfrm>
          <a:off x="141628" y="2082"/>
          <a:ext cx="2039276" cy="1374648"/>
        </a:xfrm>
      </dgm:spPr>
      <dgm:t>
        <a:bodyPr/>
        <a:lstStyle/>
        <a:p>
          <a:r>
            <a:rPr lang="en-US" sz="2000" b="1" baseline="0" dirty="0">
              <a:latin typeface="Century Gothic" panose="020B0502020202020204" pitchFamily="34" charset="0"/>
              <a:ea typeface="+mn-ea"/>
              <a:cs typeface="+mn-cs"/>
            </a:rPr>
            <a:t>Structure</a:t>
          </a:r>
          <a:endParaRPr lang="en-US" sz="2000" b="1" dirty="0">
            <a:latin typeface="Century Gothic" panose="020B0502020202020204" pitchFamily="34" charset="0"/>
            <a:ea typeface="+mn-ea"/>
            <a:cs typeface="+mn-cs"/>
          </a:endParaRPr>
        </a:p>
      </dgm:t>
    </dgm:pt>
    <dgm:pt modelId="{8713A65D-D2BD-43C4-A9BB-8225A1569180}" type="parTrans" cxnId="{1B8B02E4-1061-44C1-8976-142171CAEFB1}">
      <dgm:prSet/>
      <dgm:spPr/>
      <dgm:t>
        <a:bodyPr/>
        <a:lstStyle/>
        <a:p>
          <a:endParaRPr lang="en-US"/>
        </a:p>
      </dgm:t>
    </dgm:pt>
    <dgm:pt modelId="{5E374EBD-80FE-40D4-B0FA-EC38682FB899}" type="sibTrans" cxnId="{1B8B02E4-1061-44C1-8976-142171CAEFB1}">
      <dgm:prSet/>
      <dgm:spPr/>
      <dgm:t>
        <a:bodyPr/>
        <a:lstStyle/>
        <a:p>
          <a:endParaRPr lang="en-US"/>
        </a:p>
      </dgm:t>
    </dgm:pt>
    <dgm:pt modelId="{566D67BA-D6B3-4110-97A3-F3463CBF49E0}">
      <dgm:prSet phldrT="[Text]" custT="1"/>
      <dgm:spPr>
        <a:xfrm rot="5400000">
          <a:off x="4653371" y="-963708"/>
          <a:ext cx="1325282" cy="6174409"/>
        </a:xfrm>
      </dgm:spPr>
      <dgm:t>
        <a:bodyPr/>
        <a:lstStyle/>
        <a:p>
          <a:pPr marL="342900" indent="-342900">
            <a:buFont typeface="Wingdings" pitchFamily="2" charset="2"/>
            <a:buChar char="§"/>
            <a:tabLst/>
          </a:pPr>
          <a:r>
            <a:rPr lang="en-US" altLang="en-US" sz="1800" b="0" dirty="0">
              <a:latin typeface="Arial" panose="020B0604020202020204" pitchFamily="34" charset="0"/>
              <a:cs typeface="Arial" panose="020B0604020202020204" pitchFamily="34" charset="0"/>
            </a:rPr>
            <a:t>Uses language and context appropriate for the audience</a:t>
          </a:r>
          <a:endParaRPr lang="en-US" sz="1800" dirty="0">
            <a:latin typeface="Arial" panose="020B0604020202020204" pitchFamily="34" charset="0"/>
            <a:ea typeface="+mn-ea"/>
            <a:cs typeface="Arial" panose="020B0604020202020204" pitchFamily="34" charset="0"/>
          </a:endParaRPr>
        </a:p>
      </dgm:t>
    </dgm:pt>
    <dgm:pt modelId="{C24A37B6-A4D1-40C5-90CD-1A4B8C059A61}" type="parTrans" cxnId="{1CD802A7-D4D8-4E98-8C94-58633BC0B56D}">
      <dgm:prSet/>
      <dgm:spPr/>
      <dgm:t>
        <a:bodyPr/>
        <a:lstStyle/>
        <a:p>
          <a:endParaRPr lang="en-US"/>
        </a:p>
      </dgm:t>
    </dgm:pt>
    <dgm:pt modelId="{170EE2E5-A63D-413C-AAFA-A42FFC6376DF}" type="sibTrans" cxnId="{1CD802A7-D4D8-4E98-8C94-58633BC0B56D}">
      <dgm:prSet/>
      <dgm:spPr/>
      <dgm:t>
        <a:bodyPr/>
        <a:lstStyle/>
        <a:p>
          <a:endParaRPr lang="en-US"/>
        </a:p>
      </dgm:t>
    </dgm:pt>
    <dgm:pt modelId="{249754C6-6A0A-4CFA-B7DD-CD7406FE4F25}">
      <dgm:prSet phldrT="[Text]" custT="1"/>
      <dgm:spPr>
        <a:xfrm>
          <a:off x="141628" y="1445464"/>
          <a:ext cx="2039276" cy="1374648"/>
        </a:xfrm>
        <a:solidFill>
          <a:srgbClr val="00634F"/>
        </a:solidFill>
      </dgm:spPr>
      <dgm:t>
        <a:bodyPr/>
        <a:lstStyle/>
        <a:p>
          <a:r>
            <a:rPr lang="en-US" sz="2000" b="1" dirty="0">
              <a:latin typeface="Century Gothic" panose="020B0502020202020204" pitchFamily="34" charset="0"/>
              <a:ea typeface="+mn-ea"/>
              <a:cs typeface="+mn-cs"/>
            </a:rPr>
            <a:t>Tone</a:t>
          </a:r>
        </a:p>
      </dgm:t>
    </dgm:pt>
    <dgm:pt modelId="{F81970DA-FE4E-4D6E-95D6-C7D3DA31D774}" type="parTrans" cxnId="{91592161-3A05-4287-BC06-EDFC36B7175D}">
      <dgm:prSet/>
      <dgm:spPr/>
      <dgm:t>
        <a:bodyPr/>
        <a:lstStyle/>
        <a:p>
          <a:endParaRPr lang="en-US"/>
        </a:p>
      </dgm:t>
    </dgm:pt>
    <dgm:pt modelId="{668BAFE7-486F-44D8-9D7C-755036C9452B}" type="sibTrans" cxnId="{91592161-3A05-4287-BC06-EDFC36B7175D}">
      <dgm:prSet/>
      <dgm:spPr/>
      <dgm:t>
        <a:bodyPr/>
        <a:lstStyle/>
        <a:p>
          <a:endParaRPr lang="en-US"/>
        </a:p>
      </dgm:t>
    </dgm:pt>
    <dgm:pt modelId="{61AF710B-1F2A-4143-B8E5-6EF6533A7BE3}">
      <dgm:prSet phldrT="[Text]" custT="1"/>
      <dgm:spPr>
        <a:xfrm>
          <a:off x="141628" y="2888845"/>
          <a:ext cx="2039184" cy="1374648"/>
        </a:xfrm>
      </dgm:spPr>
      <dgm:t>
        <a:bodyPr/>
        <a:lstStyle/>
        <a:p>
          <a:r>
            <a:rPr lang="en-US" sz="2000" b="1" dirty="0">
              <a:latin typeface="Century Gothic" panose="020B0502020202020204" pitchFamily="34" charset="0"/>
              <a:ea typeface="+mn-ea"/>
              <a:cs typeface="+mn-cs"/>
            </a:rPr>
            <a:t>Style </a:t>
          </a:r>
        </a:p>
      </dgm:t>
    </dgm:pt>
    <dgm:pt modelId="{052DBD13-BD27-418D-92AC-EA3697BF768F}" type="parTrans" cxnId="{49339ED4-2DD9-4DB8-94EC-BC0CA63753F2}">
      <dgm:prSet/>
      <dgm:spPr/>
      <dgm:t>
        <a:bodyPr/>
        <a:lstStyle/>
        <a:p>
          <a:endParaRPr lang="en-US"/>
        </a:p>
      </dgm:t>
    </dgm:pt>
    <dgm:pt modelId="{585A1AC9-F282-4273-8F17-C8B5E35D1B3E}" type="sibTrans" cxnId="{49339ED4-2DD9-4DB8-94EC-BC0CA63753F2}">
      <dgm:prSet/>
      <dgm:spPr/>
      <dgm:t>
        <a:bodyPr/>
        <a:lstStyle/>
        <a:p>
          <a:endParaRPr lang="en-US"/>
        </a:p>
      </dgm:t>
    </dgm:pt>
    <dgm:pt modelId="{DDC3CC6B-7A1B-46F2-9A4E-D8D8112968D9}">
      <dgm:prSet phldrT="[Text]" custT="1"/>
      <dgm:spPr>
        <a:xfrm rot="5400000">
          <a:off x="4676594" y="480243"/>
          <a:ext cx="1277510" cy="6173267"/>
        </a:xfrm>
      </dgm:spPr>
      <dgm:t>
        <a:bodyPr/>
        <a:lstStyle/>
        <a:p>
          <a:pPr marL="295275" lvl="1" indent="-295275" defTabSz="711200">
            <a:lnSpc>
              <a:spcPct val="90000"/>
            </a:lnSpc>
            <a:spcBef>
              <a:spcPct val="0"/>
            </a:spcBef>
            <a:spcAft>
              <a:spcPct val="15000"/>
            </a:spcAft>
            <a:buFont typeface="Wingdings" pitchFamily="2" charset="2"/>
            <a:buChar char="§"/>
            <a:tabLst/>
          </a:pPr>
          <a:r>
            <a:rPr lang="en-US" sz="1800" dirty="0">
              <a:latin typeface="Arial" panose="020B0604020202020204" pitchFamily="34" charset="0"/>
              <a:ea typeface="+mn-ea"/>
              <a:cs typeface="Arial" panose="020B0604020202020204" pitchFamily="34" charset="0"/>
            </a:rPr>
            <a:t>Is simple, clear and concise</a:t>
          </a:r>
        </a:p>
      </dgm:t>
    </dgm:pt>
    <dgm:pt modelId="{0C4F3074-2DDA-443F-BBFA-3982FD236578}" type="parTrans" cxnId="{D38D9991-CBAF-4E24-B034-E16377170AE5}">
      <dgm:prSet/>
      <dgm:spPr/>
      <dgm:t>
        <a:bodyPr/>
        <a:lstStyle/>
        <a:p>
          <a:endParaRPr lang="en-US"/>
        </a:p>
      </dgm:t>
    </dgm:pt>
    <dgm:pt modelId="{9518E75A-02D3-4DA5-ACDC-B08DF5FAD756}" type="sibTrans" cxnId="{D38D9991-CBAF-4E24-B034-E16377170AE5}">
      <dgm:prSet/>
      <dgm:spPr/>
      <dgm:t>
        <a:bodyPr/>
        <a:lstStyle/>
        <a:p>
          <a:endParaRPr lang="en-US"/>
        </a:p>
      </dgm:t>
    </dgm:pt>
    <dgm:pt modelId="{ABC525F8-149B-364C-9EA9-BDF0A2C8FCBC}">
      <dgm:prSet custT="1"/>
      <dgm:spPr/>
      <dgm:t>
        <a:bodyPr/>
        <a:lstStyle/>
        <a:p>
          <a:r>
            <a:rPr lang="en-US" sz="2000" b="1" dirty="0">
              <a:latin typeface="Century Gothic" panose="020B0502020202020204" pitchFamily="34" charset="0"/>
            </a:rPr>
            <a:t>Polish</a:t>
          </a:r>
        </a:p>
      </dgm:t>
    </dgm:pt>
    <dgm:pt modelId="{C366E889-7C71-DB45-BD61-D80CF404B8D7}" type="parTrans" cxnId="{F37FB92C-AB25-E742-815A-79836252D92B}">
      <dgm:prSet/>
      <dgm:spPr/>
      <dgm:t>
        <a:bodyPr/>
        <a:lstStyle/>
        <a:p>
          <a:endParaRPr lang="en-US"/>
        </a:p>
      </dgm:t>
    </dgm:pt>
    <dgm:pt modelId="{971B7321-0F79-3E47-A63E-E508EAE391EA}" type="sibTrans" cxnId="{F37FB92C-AB25-E742-815A-79836252D92B}">
      <dgm:prSet/>
      <dgm:spPr/>
      <dgm:t>
        <a:bodyPr/>
        <a:lstStyle/>
        <a:p>
          <a:endParaRPr lang="en-US"/>
        </a:p>
      </dgm:t>
    </dgm:pt>
    <dgm:pt modelId="{03272911-EBC4-694C-A88E-CFDD23A60A98}">
      <dgm:prSet custT="1"/>
      <dgm:spPr/>
      <dgm:t>
        <a:bodyPr/>
        <a:lstStyle/>
        <a:p>
          <a:pPr marL="295275" indent="-295275">
            <a:buFont typeface="Wingdings" pitchFamily="2" charset="2"/>
            <a:buChar char="§"/>
            <a:tabLst/>
          </a:pPr>
          <a:r>
            <a:rPr lang="en-US" sz="1800" kern="1200" dirty="0">
              <a:latin typeface="Arial" panose="020B0604020202020204" pitchFamily="34" charset="0"/>
              <a:cs typeface="Arial" panose="020B0604020202020204" pitchFamily="34" charset="0"/>
            </a:rPr>
            <a:t>Involves revision and editing</a:t>
          </a:r>
        </a:p>
      </dgm:t>
    </dgm:pt>
    <dgm:pt modelId="{DB37BBDC-945D-FD41-8FC0-18520F8489EA}" type="parTrans" cxnId="{0A07F264-A576-2943-9E2C-4C6F81A88E95}">
      <dgm:prSet/>
      <dgm:spPr/>
      <dgm:t>
        <a:bodyPr/>
        <a:lstStyle/>
        <a:p>
          <a:endParaRPr lang="en-US"/>
        </a:p>
      </dgm:t>
    </dgm:pt>
    <dgm:pt modelId="{1FA92C7C-0CF8-0342-86B8-F52EE4829358}" type="sibTrans" cxnId="{0A07F264-A576-2943-9E2C-4C6F81A88E95}">
      <dgm:prSet/>
      <dgm:spPr/>
      <dgm:t>
        <a:bodyPr/>
        <a:lstStyle/>
        <a:p>
          <a:endParaRPr lang="en-US"/>
        </a:p>
      </dgm:t>
    </dgm:pt>
    <dgm:pt modelId="{FC1D2458-AE6F-4A8C-8A05-024837B55AC3}">
      <dgm:prSet phldrT="[Text]" custT="1"/>
      <dgm:spPr>
        <a:xfrm rot="5400000">
          <a:off x="4678742" y="-2407090"/>
          <a:ext cx="1274541" cy="6174409"/>
        </a:xfrm>
      </dgm:spPr>
      <dgm:t>
        <a:bodyPr/>
        <a:lstStyle/>
        <a:p>
          <a:pPr marL="342900" marR="0" lvl="0" indent="-342900" defTabSz="914400" eaLnBrk="1" fontAlgn="auto" latinLnBrk="0" hangingPunct="1">
            <a:lnSpc>
              <a:spcPct val="100000"/>
            </a:lnSpc>
            <a:spcBef>
              <a:spcPts val="0"/>
            </a:spcBef>
            <a:spcAft>
              <a:spcPts val="0"/>
            </a:spcAft>
            <a:buClrTx/>
            <a:buSzTx/>
            <a:buFont typeface="Wingdings" pitchFamily="2" charset="2"/>
            <a:buChar char="§"/>
            <a:tabLst/>
            <a:defRPr/>
          </a:pPr>
          <a:r>
            <a:rPr lang="en-US" sz="18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Leads the reader logically from one idea to the next</a:t>
          </a:r>
        </a:p>
      </dgm:t>
    </dgm:pt>
    <dgm:pt modelId="{4D37E65C-2371-4BFC-B676-9943A61A8C61}" type="sibTrans" cxnId="{2EF19BD7-1449-4DFE-B08E-163F44B56352}">
      <dgm:prSet/>
      <dgm:spPr/>
      <dgm:t>
        <a:bodyPr/>
        <a:lstStyle/>
        <a:p>
          <a:endParaRPr lang="en-GB"/>
        </a:p>
      </dgm:t>
    </dgm:pt>
    <dgm:pt modelId="{7483D4C1-3356-4098-B3CF-972B0EAAFB44}" type="parTrans" cxnId="{2EF19BD7-1449-4DFE-B08E-163F44B56352}">
      <dgm:prSet/>
      <dgm:spPr/>
      <dgm:t>
        <a:bodyPr/>
        <a:lstStyle/>
        <a:p>
          <a:endParaRPr lang="en-GB"/>
        </a:p>
      </dgm:t>
    </dgm:pt>
    <dgm:pt modelId="{3CCDE926-DE14-4489-A27C-D23C6D8CEB1E}" type="pres">
      <dgm:prSet presAssocID="{00DD93D9-6A73-4605-A270-06CF125FBE1C}" presName="Name0" presStyleCnt="0">
        <dgm:presLayoutVars>
          <dgm:dir/>
          <dgm:animLvl val="lvl"/>
          <dgm:resizeHandles val="exact"/>
        </dgm:presLayoutVars>
      </dgm:prSet>
      <dgm:spPr/>
      <dgm:t>
        <a:bodyPr/>
        <a:lstStyle/>
        <a:p>
          <a:endParaRPr lang="en-US"/>
        </a:p>
      </dgm:t>
    </dgm:pt>
    <dgm:pt modelId="{0F9794B1-38E3-43E7-A7E5-D3EE223CEA9A}" type="pres">
      <dgm:prSet presAssocID="{F23BEE1C-B310-4DE1-9B16-8EE8ED776B41}" presName="linNode" presStyleCnt="0"/>
      <dgm:spPr/>
    </dgm:pt>
    <dgm:pt modelId="{810F8148-0718-4999-8F94-D78F3DB0E160}" type="pres">
      <dgm:prSet presAssocID="{F23BEE1C-B310-4DE1-9B16-8EE8ED776B41}" presName="parentText" presStyleLbl="node1" presStyleIdx="0" presStyleCnt="4" custScaleX="66667" custLinFactNeighborX="44" custLinFactNeighborY="-152">
        <dgm:presLayoutVars>
          <dgm:chMax val="1"/>
          <dgm:bulletEnabled val="1"/>
        </dgm:presLayoutVars>
      </dgm:prSet>
      <dgm:spPr>
        <a:prstGeom prst="roundRect">
          <a:avLst/>
        </a:prstGeom>
      </dgm:spPr>
      <dgm:t>
        <a:bodyPr/>
        <a:lstStyle/>
        <a:p>
          <a:endParaRPr lang="en-US"/>
        </a:p>
      </dgm:t>
    </dgm:pt>
    <dgm:pt modelId="{9C2CE89A-5AC0-40BA-BCB4-72F11D94B98D}" type="pres">
      <dgm:prSet presAssocID="{F23BEE1C-B310-4DE1-9B16-8EE8ED776B41}" presName="descendantText" presStyleLbl="alignAccFollowNode1" presStyleIdx="0" presStyleCnt="4" custScaleX="113541" custScaleY="115897" custLinFactNeighborX="1566" custLinFactNeighborY="-845">
        <dgm:presLayoutVars>
          <dgm:bulletEnabled val="1"/>
        </dgm:presLayoutVars>
      </dgm:prSet>
      <dgm:spPr>
        <a:prstGeom prst="round2SameRect">
          <a:avLst/>
        </a:prstGeom>
      </dgm:spPr>
      <dgm:t>
        <a:bodyPr/>
        <a:lstStyle/>
        <a:p>
          <a:endParaRPr lang="en-US"/>
        </a:p>
      </dgm:t>
    </dgm:pt>
    <dgm:pt modelId="{D4C5044C-E240-4281-B4CC-4E0052FCAF23}" type="pres">
      <dgm:prSet presAssocID="{5E374EBD-80FE-40D4-B0FA-EC38682FB899}" presName="sp" presStyleCnt="0"/>
      <dgm:spPr/>
    </dgm:pt>
    <dgm:pt modelId="{92AEB089-603A-41D8-8A3D-06DD03E9281F}" type="pres">
      <dgm:prSet presAssocID="{249754C6-6A0A-4CFA-B7DD-CD7406FE4F25}" presName="linNode" presStyleCnt="0"/>
      <dgm:spPr/>
    </dgm:pt>
    <dgm:pt modelId="{704023AD-381F-47D0-88D9-91D27F722095}" type="pres">
      <dgm:prSet presAssocID="{249754C6-6A0A-4CFA-B7DD-CD7406FE4F25}" presName="parentText" presStyleLbl="node1" presStyleIdx="1" presStyleCnt="4" custScaleX="66667">
        <dgm:presLayoutVars>
          <dgm:chMax val="1"/>
          <dgm:bulletEnabled val="1"/>
        </dgm:presLayoutVars>
      </dgm:prSet>
      <dgm:spPr>
        <a:prstGeom prst="roundRect">
          <a:avLst/>
        </a:prstGeom>
      </dgm:spPr>
      <dgm:t>
        <a:bodyPr/>
        <a:lstStyle/>
        <a:p>
          <a:endParaRPr lang="en-US"/>
        </a:p>
      </dgm:t>
    </dgm:pt>
    <dgm:pt modelId="{FDACB8C4-A019-465E-98D9-11E3524834C8}" type="pres">
      <dgm:prSet presAssocID="{249754C6-6A0A-4CFA-B7DD-CD7406FE4F25}" presName="descendantText" presStyleLbl="alignAccFollowNode1" presStyleIdx="1" presStyleCnt="4" custScaleX="113541" custScaleY="120511" custLinFactNeighborX="1566" custLinFactNeighborY="-845">
        <dgm:presLayoutVars>
          <dgm:bulletEnabled val="1"/>
        </dgm:presLayoutVars>
      </dgm:prSet>
      <dgm:spPr>
        <a:prstGeom prst="round2SameRect">
          <a:avLst/>
        </a:prstGeom>
      </dgm:spPr>
      <dgm:t>
        <a:bodyPr/>
        <a:lstStyle/>
        <a:p>
          <a:endParaRPr lang="en-US"/>
        </a:p>
      </dgm:t>
    </dgm:pt>
    <dgm:pt modelId="{05CBC4D5-4F02-4042-A3C2-E62FEDDB38A8}" type="pres">
      <dgm:prSet presAssocID="{668BAFE7-486F-44D8-9D7C-755036C9452B}" presName="sp" presStyleCnt="0"/>
      <dgm:spPr/>
    </dgm:pt>
    <dgm:pt modelId="{0ED486A2-5003-43D5-B200-E7A23B4A21C8}" type="pres">
      <dgm:prSet presAssocID="{61AF710B-1F2A-4143-B8E5-6EF6533A7BE3}" presName="linNode" presStyleCnt="0"/>
      <dgm:spPr/>
    </dgm:pt>
    <dgm:pt modelId="{99BB4DE7-F3AF-4DA9-9E5A-72F184C1E4C9}" type="pres">
      <dgm:prSet presAssocID="{61AF710B-1F2A-4143-B8E5-6EF6533A7BE3}" presName="parentText" presStyleLbl="node1" presStyleIdx="2" presStyleCnt="4" custScaleX="66664">
        <dgm:presLayoutVars>
          <dgm:chMax val="1"/>
          <dgm:bulletEnabled val="1"/>
        </dgm:presLayoutVars>
      </dgm:prSet>
      <dgm:spPr>
        <a:prstGeom prst="roundRect">
          <a:avLst/>
        </a:prstGeom>
      </dgm:spPr>
      <dgm:t>
        <a:bodyPr/>
        <a:lstStyle/>
        <a:p>
          <a:endParaRPr lang="en-US"/>
        </a:p>
      </dgm:t>
    </dgm:pt>
    <dgm:pt modelId="{EDE83322-6D6E-4350-AF1C-FD8DCCA25675}" type="pres">
      <dgm:prSet presAssocID="{61AF710B-1F2A-4143-B8E5-6EF6533A7BE3}" presName="descendantText" presStyleLbl="alignAccFollowNode1" presStyleIdx="2" presStyleCnt="4" custScaleX="113520" custScaleY="116257" custLinFactNeighborX="1566" custLinFactNeighborY="-845">
        <dgm:presLayoutVars>
          <dgm:bulletEnabled val="1"/>
        </dgm:presLayoutVars>
      </dgm:prSet>
      <dgm:spPr>
        <a:prstGeom prst="round2SameRect">
          <a:avLst/>
        </a:prstGeom>
      </dgm:spPr>
      <dgm:t>
        <a:bodyPr/>
        <a:lstStyle/>
        <a:p>
          <a:endParaRPr lang="en-US"/>
        </a:p>
      </dgm:t>
    </dgm:pt>
    <dgm:pt modelId="{3B8EBC3E-96DB-4D4C-B1A8-FD46B166551F}" type="pres">
      <dgm:prSet presAssocID="{585A1AC9-F282-4273-8F17-C8B5E35D1B3E}" presName="sp" presStyleCnt="0"/>
      <dgm:spPr/>
    </dgm:pt>
    <dgm:pt modelId="{59625DC4-31E2-CC4B-80D3-517C2709A9DE}" type="pres">
      <dgm:prSet presAssocID="{ABC525F8-149B-364C-9EA9-BDF0A2C8FCBC}" presName="linNode" presStyleCnt="0"/>
      <dgm:spPr/>
    </dgm:pt>
    <dgm:pt modelId="{0220F160-99D8-0F41-839A-545B2984CB39}" type="pres">
      <dgm:prSet presAssocID="{ABC525F8-149B-364C-9EA9-BDF0A2C8FCBC}" presName="parentText" presStyleLbl="node1" presStyleIdx="3" presStyleCnt="4" custScaleX="66632">
        <dgm:presLayoutVars>
          <dgm:chMax val="1"/>
          <dgm:bulletEnabled val="1"/>
        </dgm:presLayoutVars>
      </dgm:prSet>
      <dgm:spPr/>
      <dgm:t>
        <a:bodyPr/>
        <a:lstStyle/>
        <a:p>
          <a:endParaRPr lang="en-US"/>
        </a:p>
      </dgm:t>
    </dgm:pt>
    <dgm:pt modelId="{DD4CBD95-04A7-C846-B5A4-860B99856DE6}" type="pres">
      <dgm:prSet presAssocID="{ABC525F8-149B-364C-9EA9-BDF0A2C8FCBC}" presName="descendantText" presStyleLbl="alignAccFollowNode1" presStyleIdx="3" presStyleCnt="4" custScaleX="113083" custScaleY="118828" custLinFactNeighborX="2041">
        <dgm:presLayoutVars>
          <dgm:bulletEnabled val="1"/>
        </dgm:presLayoutVars>
      </dgm:prSet>
      <dgm:spPr/>
      <dgm:t>
        <a:bodyPr/>
        <a:lstStyle/>
        <a:p>
          <a:endParaRPr lang="en-US"/>
        </a:p>
      </dgm:t>
    </dgm:pt>
  </dgm:ptLst>
  <dgm:cxnLst>
    <dgm:cxn modelId="{91592161-3A05-4287-BC06-EDFC36B7175D}" srcId="{00DD93D9-6A73-4605-A270-06CF125FBE1C}" destId="{249754C6-6A0A-4CFA-B7DD-CD7406FE4F25}" srcOrd="1" destOrd="0" parTransId="{F81970DA-FE4E-4D6E-95D6-C7D3DA31D774}" sibTransId="{668BAFE7-486F-44D8-9D7C-755036C9452B}"/>
    <dgm:cxn modelId="{F37FB92C-AB25-E742-815A-79836252D92B}" srcId="{00DD93D9-6A73-4605-A270-06CF125FBE1C}" destId="{ABC525F8-149B-364C-9EA9-BDF0A2C8FCBC}" srcOrd="3" destOrd="0" parTransId="{C366E889-7C71-DB45-BD61-D80CF404B8D7}" sibTransId="{971B7321-0F79-3E47-A63E-E508EAE391EA}"/>
    <dgm:cxn modelId="{35B14013-7E3C-40D4-890F-76E308F4913C}" type="presOf" srcId="{249754C6-6A0A-4CFA-B7DD-CD7406FE4F25}" destId="{704023AD-381F-47D0-88D9-91D27F722095}" srcOrd="0" destOrd="0" presId="urn:microsoft.com/office/officeart/2005/8/layout/vList5"/>
    <dgm:cxn modelId="{D38D9991-CBAF-4E24-B034-E16377170AE5}" srcId="{61AF710B-1F2A-4143-B8E5-6EF6533A7BE3}" destId="{DDC3CC6B-7A1B-46F2-9A4E-D8D8112968D9}" srcOrd="0" destOrd="0" parTransId="{0C4F3074-2DDA-443F-BBFA-3982FD236578}" sibTransId="{9518E75A-02D3-4DA5-ACDC-B08DF5FAD756}"/>
    <dgm:cxn modelId="{1B8B02E4-1061-44C1-8976-142171CAEFB1}" srcId="{00DD93D9-6A73-4605-A270-06CF125FBE1C}" destId="{F23BEE1C-B310-4DE1-9B16-8EE8ED776B41}" srcOrd="0" destOrd="0" parTransId="{8713A65D-D2BD-43C4-A9BB-8225A1569180}" sibTransId="{5E374EBD-80FE-40D4-B0FA-EC38682FB899}"/>
    <dgm:cxn modelId="{DF6375B0-F890-424E-8809-09ADF7FF3137}" type="presOf" srcId="{03272911-EBC4-694C-A88E-CFDD23A60A98}" destId="{DD4CBD95-04A7-C846-B5A4-860B99856DE6}" srcOrd="0" destOrd="0" presId="urn:microsoft.com/office/officeart/2005/8/layout/vList5"/>
    <dgm:cxn modelId="{ECD61B1E-24C1-4FD1-BD88-FB43730EAB37}" type="presOf" srcId="{61AF710B-1F2A-4143-B8E5-6EF6533A7BE3}" destId="{99BB4DE7-F3AF-4DA9-9E5A-72F184C1E4C9}" srcOrd="0" destOrd="0" presId="urn:microsoft.com/office/officeart/2005/8/layout/vList5"/>
    <dgm:cxn modelId="{8D5A2D42-0980-A442-9FF4-04D687169F3C}" type="presOf" srcId="{ABC525F8-149B-364C-9EA9-BDF0A2C8FCBC}" destId="{0220F160-99D8-0F41-839A-545B2984CB39}" srcOrd="0" destOrd="0" presId="urn:microsoft.com/office/officeart/2005/8/layout/vList5"/>
    <dgm:cxn modelId="{EF440F3E-0013-45EA-BDE2-20D2FCF98C39}" type="presOf" srcId="{DDC3CC6B-7A1B-46F2-9A4E-D8D8112968D9}" destId="{EDE83322-6D6E-4350-AF1C-FD8DCCA25675}" srcOrd="0" destOrd="0" presId="urn:microsoft.com/office/officeart/2005/8/layout/vList5"/>
    <dgm:cxn modelId="{2EF19BD7-1449-4DFE-B08E-163F44B56352}" srcId="{F23BEE1C-B310-4DE1-9B16-8EE8ED776B41}" destId="{FC1D2458-AE6F-4A8C-8A05-024837B55AC3}" srcOrd="0" destOrd="0" parTransId="{7483D4C1-3356-4098-B3CF-972B0EAAFB44}" sibTransId="{4D37E65C-2371-4BFC-B676-9943A61A8C61}"/>
    <dgm:cxn modelId="{1CD802A7-D4D8-4E98-8C94-58633BC0B56D}" srcId="{249754C6-6A0A-4CFA-B7DD-CD7406FE4F25}" destId="{566D67BA-D6B3-4110-97A3-F3463CBF49E0}" srcOrd="0" destOrd="0" parTransId="{C24A37B6-A4D1-40C5-90CD-1A4B8C059A61}" sibTransId="{170EE2E5-A63D-413C-AAFA-A42FFC6376DF}"/>
    <dgm:cxn modelId="{5BA263B3-2006-413E-BF8B-13CA155D0661}" type="presOf" srcId="{F23BEE1C-B310-4DE1-9B16-8EE8ED776B41}" destId="{810F8148-0718-4999-8F94-D78F3DB0E160}" srcOrd="0" destOrd="0" presId="urn:microsoft.com/office/officeart/2005/8/layout/vList5"/>
    <dgm:cxn modelId="{49339ED4-2DD9-4DB8-94EC-BC0CA63753F2}" srcId="{00DD93D9-6A73-4605-A270-06CF125FBE1C}" destId="{61AF710B-1F2A-4143-B8E5-6EF6533A7BE3}" srcOrd="2" destOrd="0" parTransId="{052DBD13-BD27-418D-92AC-EA3697BF768F}" sibTransId="{585A1AC9-F282-4273-8F17-C8B5E35D1B3E}"/>
    <dgm:cxn modelId="{C63EBBED-7BE6-4255-9327-38805A16198D}" type="presOf" srcId="{566D67BA-D6B3-4110-97A3-F3463CBF49E0}" destId="{FDACB8C4-A019-465E-98D9-11E3524834C8}" srcOrd="0" destOrd="0" presId="urn:microsoft.com/office/officeart/2005/8/layout/vList5"/>
    <dgm:cxn modelId="{2453CE0E-F2D2-4667-88C4-D648ADA9748B}" type="presOf" srcId="{FC1D2458-AE6F-4A8C-8A05-024837B55AC3}" destId="{9C2CE89A-5AC0-40BA-BCB4-72F11D94B98D}" srcOrd="0" destOrd="0" presId="urn:microsoft.com/office/officeart/2005/8/layout/vList5"/>
    <dgm:cxn modelId="{877A2FF6-6230-41A2-A729-327B4502F8D2}" type="presOf" srcId="{00DD93D9-6A73-4605-A270-06CF125FBE1C}" destId="{3CCDE926-DE14-4489-A27C-D23C6D8CEB1E}" srcOrd="0" destOrd="0" presId="urn:microsoft.com/office/officeart/2005/8/layout/vList5"/>
    <dgm:cxn modelId="{0A07F264-A576-2943-9E2C-4C6F81A88E95}" srcId="{ABC525F8-149B-364C-9EA9-BDF0A2C8FCBC}" destId="{03272911-EBC4-694C-A88E-CFDD23A60A98}" srcOrd="0" destOrd="0" parTransId="{DB37BBDC-945D-FD41-8FC0-18520F8489EA}" sibTransId="{1FA92C7C-0CF8-0342-86B8-F52EE4829358}"/>
    <dgm:cxn modelId="{8E405589-11EF-40A1-B79C-71B54E273598}" type="presParOf" srcId="{3CCDE926-DE14-4489-A27C-D23C6D8CEB1E}" destId="{0F9794B1-38E3-43E7-A7E5-D3EE223CEA9A}" srcOrd="0" destOrd="0" presId="urn:microsoft.com/office/officeart/2005/8/layout/vList5"/>
    <dgm:cxn modelId="{71811B9E-5E4C-4A0E-85A1-65B39784A0B6}" type="presParOf" srcId="{0F9794B1-38E3-43E7-A7E5-D3EE223CEA9A}" destId="{810F8148-0718-4999-8F94-D78F3DB0E160}" srcOrd="0" destOrd="0" presId="urn:microsoft.com/office/officeart/2005/8/layout/vList5"/>
    <dgm:cxn modelId="{4799EFCF-142E-45ED-9B60-189F0D1D5020}" type="presParOf" srcId="{0F9794B1-38E3-43E7-A7E5-D3EE223CEA9A}" destId="{9C2CE89A-5AC0-40BA-BCB4-72F11D94B98D}" srcOrd="1" destOrd="0" presId="urn:microsoft.com/office/officeart/2005/8/layout/vList5"/>
    <dgm:cxn modelId="{E7132E56-30D9-48E2-AC5B-2673C5C4C357}" type="presParOf" srcId="{3CCDE926-DE14-4489-A27C-D23C6D8CEB1E}" destId="{D4C5044C-E240-4281-B4CC-4E0052FCAF23}" srcOrd="1" destOrd="0" presId="urn:microsoft.com/office/officeart/2005/8/layout/vList5"/>
    <dgm:cxn modelId="{223CE4D5-CB63-48A0-9E50-42B25F118A4D}" type="presParOf" srcId="{3CCDE926-DE14-4489-A27C-D23C6D8CEB1E}" destId="{92AEB089-603A-41D8-8A3D-06DD03E9281F}" srcOrd="2" destOrd="0" presId="urn:microsoft.com/office/officeart/2005/8/layout/vList5"/>
    <dgm:cxn modelId="{CFA49B82-B4E6-4056-8A6A-13FAFA90D19D}" type="presParOf" srcId="{92AEB089-603A-41D8-8A3D-06DD03E9281F}" destId="{704023AD-381F-47D0-88D9-91D27F722095}" srcOrd="0" destOrd="0" presId="urn:microsoft.com/office/officeart/2005/8/layout/vList5"/>
    <dgm:cxn modelId="{AE8C01FE-1124-42F1-852C-D0AD0FDBD0F4}" type="presParOf" srcId="{92AEB089-603A-41D8-8A3D-06DD03E9281F}" destId="{FDACB8C4-A019-465E-98D9-11E3524834C8}" srcOrd="1" destOrd="0" presId="urn:microsoft.com/office/officeart/2005/8/layout/vList5"/>
    <dgm:cxn modelId="{F4A78671-3ACB-44ED-AE6D-78B29300FA12}" type="presParOf" srcId="{3CCDE926-DE14-4489-A27C-D23C6D8CEB1E}" destId="{05CBC4D5-4F02-4042-A3C2-E62FEDDB38A8}" srcOrd="3" destOrd="0" presId="urn:microsoft.com/office/officeart/2005/8/layout/vList5"/>
    <dgm:cxn modelId="{B8C67968-410C-421D-AB8A-C2C2637F0540}" type="presParOf" srcId="{3CCDE926-DE14-4489-A27C-D23C6D8CEB1E}" destId="{0ED486A2-5003-43D5-B200-E7A23B4A21C8}" srcOrd="4" destOrd="0" presId="urn:microsoft.com/office/officeart/2005/8/layout/vList5"/>
    <dgm:cxn modelId="{A43D7A18-184F-43C4-8F30-2D55FA172389}" type="presParOf" srcId="{0ED486A2-5003-43D5-B200-E7A23B4A21C8}" destId="{99BB4DE7-F3AF-4DA9-9E5A-72F184C1E4C9}" srcOrd="0" destOrd="0" presId="urn:microsoft.com/office/officeart/2005/8/layout/vList5"/>
    <dgm:cxn modelId="{DC74505A-4888-4C70-8E91-D03A47DC2DDA}" type="presParOf" srcId="{0ED486A2-5003-43D5-B200-E7A23B4A21C8}" destId="{EDE83322-6D6E-4350-AF1C-FD8DCCA25675}" srcOrd="1" destOrd="0" presId="urn:microsoft.com/office/officeart/2005/8/layout/vList5"/>
    <dgm:cxn modelId="{0076D50D-CD3B-2749-BDB8-1C22E79644D4}" type="presParOf" srcId="{3CCDE926-DE14-4489-A27C-D23C6D8CEB1E}" destId="{3B8EBC3E-96DB-4D4C-B1A8-FD46B166551F}" srcOrd="5" destOrd="0" presId="urn:microsoft.com/office/officeart/2005/8/layout/vList5"/>
    <dgm:cxn modelId="{2E3A03F5-8EE0-BC4C-94B2-17E77AC1FC01}" type="presParOf" srcId="{3CCDE926-DE14-4489-A27C-D23C6D8CEB1E}" destId="{59625DC4-31E2-CC4B-80D3-517C2709A9DE}" srcOrd="6" destOrd="0" presId="urn:microsoft.com/office/officeart/2005/8/layout/vList5"/>
    <dgm:cxn modelId="{CFC2A28C-F1E3-BA42-8616-BB132A8A2A8E}" type="presParOf" srcId="{59625DC4-31E2-CC4B-80D3-517C2709A9DE}" destId="{0220F160-99D8-0F41-839A-545B2984CB39}" srcOrd="0" destOrd="0" presId="urn:microsoft.com/office/officeart/2005/8/layout/vList5"/>
    <dgm:cxn modelId="{41E34BAF-F516-8044-9002-8CD4B034A9CE}" type="presParOf" srcId="{59625DC4-31E2-CC4B-80D3-517C2709A9DE}" destId="{DD4CBD95-04A7-C846-B5A4-860B99856DE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DD93D9-6A73-4605-A270-06CF125FBE1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F23BEE1C-B310-4DE1-9B16-8EE8ED776B41}">
      <dgm:prSet phldrT="[Text]" custT="1"/>
      <dgm:spPr>
        <a:xfrm>
          <a:off x="141628" y="2082"/>
          <a:ext cx="2039276" cy="1374648"/>
        </a:xfrm>
      </dgm:spPr>
      <dgm:t>
        <a:bodyPr/>
        <a:lstStyle/>
        <a:p>
          <a:r>
            <a:rPr lang="en-US" sz="2000" b="1" baseline="0" dirty="0">
              <a:latin typeface="Century Gothic" panose="020B0502020202020204" pitchFamily="34" charset="0"/>
              <a:ea typeface="+mn-ea"/>
              <a:cs typeface="+mn-cs"/>
            </a:rPr>
            <a:t>Structure</a:t>
          </a:r>
          <a:endParaRPr lang="en-US" sz="2000" b="1" dirty="0">
            <a:latin typeface="Century Gothic" panose="020B0502020202020204" pitchFamily="34" charset="0"/>
            <a:ea typeface="+mn-ea"/>
            <a:cs typeface="+mn-cs"/>
          </a:endParaRPr>
        </a:p>
      </dgm:t>
    </dgm:pt>
    <dgm:pt modelId="{8713A65D-D2BD-43C4-A9BB-8225A1569180}" type="parTrans" cxnId="{1B8B02E4-1061-44C1-8976-142171CAEFB1}">
      <dgm:prSet/>
      <dgm:spPr/>
      <dgm:t>
        <a:bodyPr/>
        <a:lstStyle/>
        <a:p>
          <a:endParaRPr lang="en-US"/>
        </a:p>
      </dgm:t>
    </dgm:pt>
    <dgm:pt modelId="{5E374EBD-80FE-40D4-B0FA-EC38682FB899}" type="sibTrans" cxnId="{1B8B02E4-1061-44C1-8976-142171CAEFB1}">
      <dgm:prSet/>
      <dgm:spPr/>
      <dgm:t>
        <a:bodyPr/>
        <a:lstStyle/>
        <a:p>
          <a:endParaRPr lang="en-US"/>
        </a:p>
      </dgm:t>
    </dgm:pt>
    <dgm:pt modelId="{566D67BA-D6B3-4110-97A3-F3463CBF49E0}">
      <dgm:prSet phldrT="[Text]" custT="1"/>
      <dgm:spPr>
        <a:xfrm rot="5400000">
          <a:off x="4653371" y="-963708"/>
          <a:ext cx="1325282" cy="6174409"/>
        </a:xfrm>
      </dgm:spPr>
      <dgm:t>
        <a:bodyPr/>
        <a:lstStyle/>
        <a:p>
          <a:pPr marL="342900" indent="-342900">
            <a:buFont typeface="Wingdings" pitchFamily="2" charset="2"/>
            <a:buChar char="q"/>
            <a:tabLst/>
          </a:pPr>
          <a:r>
            <a:rPr lang="en-US" altLang="en-US" sz="1600" b="0" dirty="0">
              <a:latin typeface="Arial" panose="020B0604020202020204" pitchFamily="34" charset="0"/>
              <a:cs typeface="Arial" panose="020B0604020202020204" pitchFamily="34" charset="0"/>
            </a:rPr>
            <a:t>Is it written with the intended audience in mind?</a:t>
          </a:r>
          <a:endParaRPr lang="en-US" sz="1600" dirty="0">
            <a:latin typeface="Arial" panose="020B0604020202020204" pitchFamily="34" charset="0"/>
            <a:ea typeface="+mn-ea"/>
            <a:cs typeface="Arial" panose="020B0604020202020204" pitchFamily="34" charset="0"/>
          </a:endParaRPr>
        </a:p>
      </dgm:t>
    </dgm:pt>
    <dgm:pt modelId="{C24A37B6-A4D1-40C5-90CD-1A4B8C059A61}" type="parTrans" cxnId="{1CD802A7-D4D8-4E98-8C94-58633BC0B56D}">
      <dgm:prSet/>
      <dgm:spPr/>
      <dgm:t>
        <a:bodyPr/>
        <a:lstStyle/>
        <a:p>
          <a:endParaRPr lang="en-US"/>
        </a:p>
      </dgm:t>
    </dgm:pt>
    <dgm:pt modelId="{170EE2E5-A63D-413C-AAFA-A42FFC6376DF}" type="sibTrans" cxnId="{1CD802A7-D4D8-4E98-8C94-58633BC0B56D}">
      <dgm:prSet/>
      <dgm:spPr/>
      <dgm:t>
        <a:bodyPr/>
        <a:lstStyle/>
        <a:p>
          <a:endParaRPr lang="en-US"/>
        </a:p>
      </dgm:t>
    </dgm:pt>
    <dgm:pt modelId="{249754C6-6A0A-4CFA-B7DD-CD7406FE4F25}">
      <dgm:prSet phldrT="[Text]" custT="1"/>
      <dgm:spPr>
        <a:xfrm>
          <a:off x="141628" y="1445464"/>
          <a:ext cx="2039276" cy="1374648"/>
        </a:xfrm>
        <a:solidFill>
          <a:srgbClr val="00634F"/>
        </a:solidFill>
      </dgm:spPr>
      <dgm:t>
        <a:bodyPr/>
        <a:lstStyle/>
        <a:p>
          <a:r>
            <a:rPr lang="en-US" sz="2000" b="1" dirty="0">
              <a:latin typeface="Century Gothic" panose="020B0502020202020204" pitchFamily="34" charset="0"/>
              <a:ea typeface="+mn-ea"/>
              <a:cs typeface="+mn-cs"/>
            </a:rPr>
            <a:t>Tone</a:t>
          </a:r>
        </a:p>
      </dgm:t>
    </dgm:pt>
    <dgm:pt modelId="{F81970DA-FE4E-4D6E-95D6-C7D3DA31D774}" type="parTrans" cxnId="{91592161-3A05-4287-BC06-EDFC36B7175D}">
      <dgm:prSet/>
      <dgm:spPr/>
      <dgm:t>
        <a:bodyPr/>
        <a:lstStyle/>
        <a:p>
          <a:endParaRPr lang="en-US"/>
        </a:p>
      </dgm:t>
    </dgm:pt>
    <dgm:pt modelId="{668BAFE7-486F-44D8-9D7C-755036C9452B}" type="sibTrans" cxnId="{91592161-3A05-4287-BC06-EDFC36B7175D}">
      <dgm:prSet/>
      <dgm:spPr/>
      <dgm:t>
        <a:bodyPr/>
        <a:lstStyle/>
        <a:p>
          <a:endParaRPr lang="en-US"/>
        </a:p>
      </dgm:t>
    </dgm:pt>
    <dgm:pt modelId="{61AF710B-1F2A-4143-B8E5-6EF6533A7BE3}">
      <dgm:prSet phldrT="[Text]" custT="1"/>
      <dgm:spPr>
        <a:xfrm>
          <a:off x="141628" y="2888845"/>
          <a:ext cx="2039184" cy="1374648"/>
        </a:xfrm>
      </dgm:spPr>
      <dgm:t>
        <a:bodyPr/>
        <a:lstStyle/>
        <a:p>
          <a:r>
            <a:rPr lang="en-US" sz="2000" b="1" dirty="0">
              <a:latin typeface="Century Gothic" panose="020B0502020202020204" pitchFamily="34" charset="0"/>
              <a:ea typeface="+mn-ea"/>
              <a:cs typeface="+mn-cs"/>
            </a:rPr>
            <a:t>Style </a:t>
          </a:r>
        </a:p>
      </dgm:t>
    </dgm:pt>
    <dgm:pt modelId="{052DBD13-BD27-418D-92AC-EA3697BF768F}" type="parTrans" cxnId="{49339ED4-2DD9-4DB8-94EC-BC0CA63753F2}">
      <dgm:prSet/>
      <dgm:spPr/>
      <dgm:t>
        <a:bodyPr/>
        <a:lstStyle/>
        <a:p>
          <a:endParaRPr lang="en-US"/>
        </a:p>
      </dgm:t>
    </dgm:pt>
    <dgm:pt modelId="{585A1AC9-F282-4273-8F17-C8B5E35D1B3E}" type="sibTrans" cxnId="{49339ED4-2DD9-4DB8-94EC-BC0CA63753F2}">
      <dgm:prSet/>
      <dgm:spPr/>
      <dgm:t>
        <a:bodyPr/>
        <a:lstStyle/>
        <a:p>
          <a:endParaRPr lang="en-US"/>
        </a:p>
      </dgm:t>
    </dgm:pt>
    <dgm:pt modelId="{DDC3CC6B-7A1B-46F2-9A4E-D8D8112968D9}">
      <dgm:prSet phldrT="[Text]" custT="1"/>
      <dgm:spPr>
        <a:xfrm rot="5400000">
          <a:off x="4676594" y="480243"/>
          <a:ext cx="1277510" cy="6173267"/>
        </a:xfrm>
      </dgm:spPr>
      <dgm:t>
        <a:bodyPr/>
        <a:lstStyle/>
        <a:p>
          <a:pPr marL="295275" lvl="1" indent="-295275" defTabSz="711200">
            <a:lnSpc>
              <a:spcPct val="90000"/>
            </a:lnSpc>
            <a:spcBef>
              <a:spcPct val="0"/>
            </a:spcBef>
            <a:spcAft>
              <a:spcPct val="15000"/>
            </a:spcAft>
            <a:buFont typeface="Wingdings" pitchFamily="2" charset="2"/>
            <a:buChar char="q"/>
            <a:tabLst/>
          </a:pPr>
          <a:r>
            <a:rPr lang="en-US" sz="1600" dirty="0">
              <a:latin typeface="Arial" panose="020B0604020202020204" pitchFamily="34" charset="0"/>
              <a:ea typeface="+mn-ea"/>
              <a:cs typeface="Arial" panose="020B0604020202020204" pitchFamily="34" charset="0"/>
            </a:rPr>
            <a:t>Are the words simple, accurate and clear? </a:t>
          </a:r>
        </a:p>
      </dgm:t>
    </dgm:pt>
    <dgm:pt modelId="{0C4F3074-2DDA-443F-BBFA-3982FD236578}" type="parTrans" cxnId="{D38D9991-CBAF-4E24-B034-E16377170AE5}">
      <dgm:prSet/>
      <dgm:spPr/>
      <dgm:t>
        <a:bodyPr/>
        <a:lstStyle/>
        <a:p>
          <a:endParaRPr lang="en-US"/>
        </a:p>
      </dgm:t>
    </dgm:pt>
    <dgm:pt modelId="{9518E75A-02D3-4DA5-ACDC-B08DF5FAD756}" type="sibTrans" cxnId="{D38D9991-CBAF-4E24-B034-E16377170AE5}">
      <dgm:prSet/>
      <dgm:spPr/>
      <dgm:t>
        <a:bodyPr/>
        <a:lstStyle/>
        <a:p>
          <a:endParaRPr lang="en-US"/>
        </a:p>
      </dgm:t>
    </dgm:pt>
    <dgm:pt modelId="{FC1D2458-AE6F-4A8C-8A05-024837B55AC3}">
      <dgm:prSet phldrT="[Text]" custT="1"/>
      <dgm:spPr>
        <a:xfrm rot="5400000">
          <a:off x="4678742" y="-2407090"/>
          <a:ext cx="1274541" cy="6174409"/>
        </a:xfrm>
      </dgm:spPr>
      <dgm:t>
        <a:bodyPr/>
        <a:lstStyle/>
        <a:p>
          <a:pPr marL="342900" marR="0" lvl="0" indent="-342900" defTabSz="914400" eaLnBrk="1" fontAlgn="auto" latinLnBrk="0" hangingPunct="1">
            <a:lnSpc>
              <a:spcPct val="100000"/>
            </a:lnSpc>
            <a:spcBef>
              <a:spcPts val="0"/>
            </a:spcBef>
            <a:spcAft>
              <a:spcPts val="0"/>
            </a:spcAft>
            <a:buClrTx/>
            <a:buSzTx/>
            <a:buFont typeface="Wingdings" pitchFamily="2" charset="2"/>
            <a:buChar char="q"/>
            <a:tabLst/>
            <a:defRPr/>
          </a:pPr>
          <a:r>
            <a:rPr lang="en-US" sz="16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Is the main message clear and readily understandable?</a:t>
          </a:r>
        </a:p>
      </dgm:t>
    </dgm:pt>
    <dgm:pt modelId="{7483D4C1-3356-4098-B3CF-972B0EAAFB44}" type="parTrans" cxnId="{2EF19BD7-1449-4DFE-B08E-163F44B56352}">
      <dgm:prSet/>
      <dgm:spPr/>
      <dgm:t>
        <a:bodyPr/>
        <a:lstStyle/>
        <a:p>
          <a:endParaRPr lang="en-GB"/>
        </a:p>
      </dgm:t>
    </dgm:pt>
    <dgm:pt modelId="{4D37E65C-2371-4BFC-B676-9943A61A8C61}" type="sibTrans" cxnId="{2EF19BD7-1449-4DFE-B08E-163F44B56352}">
      <dgm:prSet/>
      <dgm:spPr/>
      <dgm:t>
        <a:bodyPr/>
        <a:lstStyle/>
        <a:p>
          <a:endParaRPr lang="en-GB"/>
        </a:p>
      </dgm:t>
    </dgm:pt>
    <dgm:pt modelId="{CB2E57AC-C7AA-4202-A50F-E667ABC91193}">
      <dgm:prSet phldrT="[Text]" custT="1"/>
      <dgm:spPr>
        <a:xfrm rot="5400000">
          <a:off x="4678742" y="-2407090"/>
          <a:ext cx="1274541" cy="6174409"/>
        </a:xfrm>
      </dgm:spPr>
      <dgm:t>
        <a:bodyPr/>
        <a:lstStyle/>
        <a:p>
          <a:pPr marL="228600" marR="0" lvl="1" indent="-228600" defTabSz="914400" eaLnBrk="1" fontAlgn="auto" latinLnBrk="0" hangingPunct="1">
            <a:lnSpc>
              <a:spcPct val="100000"/>
            </a:lnSpc>
            <a:spcBef>
              <a:spcPts val="0"/>
            </a:spcBef>
            <a:spcAft>
              <a:spcPts val="0"/>
            </a:spcAft>
            <a:buClrTx/>
            <a:buSzTx/>
            <a:buFontTx/>
            <a:buNone/>
            <a:tabLst/>
            <a:defRPr/>
          </a:pPr>
          <a:endParaRPr lang="en-US" sz="1400" kern="1200" dirty="0">
            <a:solidFill>
              <a:srgbClr val="005048"/>
            </a:solidFill>
            <a:latin typeface="Century Gothic" panose="020B0502020202020204" pitchFamily="34" charset="0"/>
            <a:ea typeface="+mn-ea"/>
            <a:cs typeface="+mn-cs"/>
          </a:endParaRPr>
        </a:p>
      </dgm:t>
    </dgm:pt>
    <dgm:pt modelId="{5A861F0D-1548-4FB6-B34E-F661D7A6F99D}" type="sibTrans" cxnId="{7531002A-A0D2-4722-9483-90974ECDD7FF}">
      <dgm:prSet/>
      <dgm:spPr/>
      <dgm:t>
        <a:bodyPr/>
        <a:lstStyle/>
        <a:p>
          <a:endParaRPr lang="en-US"/>
        </a:p>
      </dgm:t>
    </dgm:pt>
    <dgm:pt modelId="{5CFD865B-9BB8-481A-9F21-A646C9CA2A3C}" type="parTrans" cxnId="{7531002A-A0D2-4722-9483-90974ECDD7FF}">
      <dgm:prSet/>
      <dgm:spPr/>
      <dgm:t>
        <a:bodyPr/>
        <a:lstStyle/>
        <a:p>
          <a:endParaRPr lang="en-US"/>
        </a:p>
      </dgm:t>
    </dgm:pt>
    <dgm:pt modelId="{ABC525F8-149B-364C-9EA9-BDF0A2C8FCBC}">
      <dgm:prSet custT="1"/>
      <dgm:spPr/>
      <dgm:t>
        <a:bodyPr/>
        <a:lstStyle/>
        <a:p>
          <a:r>
            <a:rPr lang="en-US" sz="2000" b="1" dirty="0">
              <a:latin typeface="Century Gothic" panose="020B0502020202020204" pitchFamily="34" charset="0"/>
            </a:rPr>
            <a:t>Polish</a:t>
          </a:r>
        </a:p>
      </dgm:t>
    </dgm:pt>
    <dgm:pt modelId="{C366E889-7C71-DB45-BD61-D80CF404B8D7}" type="parTrans" cxnId="{F37FB92C-AB25-E742-815A-79836252D92B}">
      <dgm:prSet/>
      <dgm:spPr/>
      <dgm:t>
        <a:bodyPr/>
        <a:lstStyle/>
        <a:p>
          <a:endParaRPr lang="en-US"/>
        </a:p>
      </dgm:t>
    </dgm:pt>
    <dgm:pt modelId="{971B7321-0F79-3E47-A63E-E508EAE391EA}" type="sibTrans" cxnId="{F37FB92C-AB25-E742-815A-79836252D92B}">
      <dgm:prSet/>
      <dgm:spPr/>
      <dgm:t>
        <a:bodyPr/>
        <a:lstStyle/>
        <a:p>
          <a:endParaRPr lang="en-US"/>
        </a:p>
      </dgm:t>
    </dgm:pt>
    <dgm:pt modelId="{03272911-EBC4-694C-A88E-CFDD23A60A98}">
      <dgm:prSet custT="1"/>
      <dgm:spPr/>
      <dgm:t>
        <a:bodyPr/>
        <a:lstStyle/>
        <a:p>
          <a:pPr marL="295275" indent="-295275">
            <a:buFont typeface="Wingdings" pitchFamily="2" charset="2"/>
            <a:buChar char="q"/>
            <a:tabLst/>
          </a:pPr>
          <a:r>
            <a:rPr lang="en-US" sz="1600" kern="1200" dirty="0">
              <a:latin typeface="Arial" panose="020B0604020202020204" pitchFamily="34" charset="0"/>
              <a:cs typeface="Arial" panose="020B0604020202020204" pitchFamily="34" charset="0"/>
            </a:rPr>
            <a:t>Have I re-read the draft for structure, tone, style?</a:t>
          </a:r>
        </a:p>
      </dgm:t>
    </dgm:pt>
    <dgm:pt modelId="{DB37BBDC-945D-FD41-8FC0-18520F8489EA}" type="parTrans" cxnId="{0A07F264-A576-2943-9E2C-4C6F81A88E95}">
      <dgm:prSet/>
      <dgm:spPr/>
      <dgm:t>
        <a:bodyPr/>
        <a:lstStyle/>
        <a:p>
          <a:endParaRPr lang="en-US"/>
        </a:p>
      </dgm:t>
    </dgm:pt>
    <dgm:pt modelId="{1FA92C7C-0CF8-0342-86B8-F52EE4829358}" type="sibTrans" cxnId="{0A07F264-A576-2943-9E2C-4C6F81A88E95}">
      <dgm:prSet/>
      <dgm:spPr/>
      <dgm:t>
        <a:bodyPr/>
        <a:lstStyle/>
        <a:p>
          <a:endParaRPr lang="en-US"/>
        </a:p>
      </dgm:t>
    </dgm:pt>
    <dgm:pt modelId="{531B9282-DB36-724D-B9CA-7FBA985242E6}">
      <dgm:prSet phldrT="[Text]" custT="1"/>
      <dgm:spPr>
        <a:xfrm rot="5400000">
          <a:off x="4678742" y="-2407090"/>
          <a:ext cx="1274541" cy="6174409"/>
        </a:xfrm>
      </dgm:spPr>
      <dgm:t>
        <a:bodyPr/>
        <a:lstStyle/>
        <a:p>
          <a:pPr marL="342900" marR="0" lvl="1" indent="-342900" defTabSz="914400" eaLnBrk="1" fontAlgn="auto" latinLnBrk="0" hangingPunct="1">
            <a:lnSpc>
              <a:spcPct val="100000"/>
            </a:lnSpc>
            <a:spcBef>
              <a:spcPts val="0"/>
            </a:spcBef>
            <a:spcAft>
              <a:spcPts val="0"/>
            </a:spcAft>
            <a:buClrTx/>
            <a:buSzTx/>
            <a:buFont typeface="Wingdings" pitchFamily="2" charset="2"/>
            <a:buChar char="q"/>
            <a:tabLst/>
            <a:defRPr/>
          </a:pPr>
          <a:r>
            <a:rPr lang="en-US" sz="16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Do the ideas follow logically from one to the next?</a:t>
          </a:r>
        </a:p>
      </dgm:t>
    </dgm:pt>
    <dgm:pt modelId="{5D345C0A-A216-9D48-893E-99A5290E39DA}" type="parTrans" cxnId="{B8A4A9E0-96FD-5248-8B08-5D30A7912229}">
      <dgm:prSet/>
      <dgm:spPr/>
      <dgm:t>
        <a:bodyPr/>
        <a:lstStyle/>
        <a:p>
          <a:endParaRPr lang="en-US"/>
        </a:p>
      </dgm:t>
    </dgm:pt>
    <dgm:pt modelId="{95A3FEF6-ADD5-D04D-9CA3-15DE726F7C2C}" type="sibTrans" cxnId="{B8A4A9E0-96FD-5248-8B08-5D30A7912229}">
      <dgm:prSet/>
      <dgm:spPr/>
      <dgm:t>
        <a:bodyPr/>
        <a:lstStyle/>
        <a:p>
          <a:endParaRPr lang="en-US"/>
        </a:p>
      </dgm:t>
    </dgm:pt>
    <dgm:pt modelId="{50E8EB76-17B4-7140-B921-9EAACE146141}">
      <dgm:prSet phldrT="[Text]" custT="1"/>
      <dgm:spPr>
        <a:xfrm rot="5400000">
          <a:off x="4678742" y="-2407090"/>
          <a:ext cx="1274541" cy="6174409"/>
        </a:xfrm>
      </dgm:spPr>
      <dgm:t>
        <a:bodyPr/>
        <a:lstStyle/>
        <a:p>
          <a:pPr marL="228600" marR="0" lvl="1" indent="-2286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b="0" kern="1200" dirty="0">
            <a:solidFill>
              <a:srgbClr val="272727">
                <a:hueOff val="0"/>
                <a:satOff val="0"/>
                <a:lumOff val="0"/>
                <a:alphaOff val="0"/>
              </a:srgbClr>
            </a:solidFill>
            <a:latin typeface="Calibri"/>
            <a:ea typeface="+mn-ea"/>
            <a:cs typeface="+mn-cs"/>
          </a:endParaRPr>
        </a:p>
      </dgm:t>
    </dgm:pt>
    <dgm:pt modelId="{D1D2FAA3-0A1F-A94C-8D6E-99F2C30D2A47}" type="parTrans" cxnId="{E20849E1-41DB-1846-90FC-74EE5227169A}">
      <dgm:prSet/>
      <dgm:spPr/>
      <dgm:t>
        <a:bodyPr/>
        <a:lstStyle/>
        <a:p>
          <a:endParaRPr lang="en-US"/>
        </a:p>
      </dgm:t>
    </dgm:pt>
    <dgm:pt modelId="{16258ADF-74C1-364F-88E0-A13301B4CCB3}" type="sibTrans" cxnId="{E20849E1-41DB-1846-90FC-74EE5227169A}">
      <dgm:prSet/>
      <dgm:spPr/>
      <dgm:t>
        <a:bodyPr/>
        <a:lstStyle/>
        <a:p>
          <a:endParaRPr lang="en-US"/>
        </a:p>
      </dgm:t>
    </dgm:pt>
    <dgm:pt modelId="{55B19907-CB64-714E-9C2B-A226F44BA7EF}">
      <dgm:prSet phldrT="[Text]" custT="1"/>
      <dgm:spPr>
        <a:xfrm rot="5400000">
          <a:off x="4678742" y="-2407090"/>
          <a:ext cx="1274541" cy="6174409"/>
        </a:xfrm>
      </dgm:spPr>
      <dgm:t>
        <a:bodyPr/>
        <a:lstStyle/>
        <a:p>
          <a:pPr marL="342900" marR="0" lvl="1" indent="-342900" defTabSz="914400" eaLnBrk="1" fontAlgn="auto" latinLnBrk="0" hangingPunct="1">
            <a:lnSpc>
              <a:spcPct val="100000"/>
            </a:lnSpc>
            <a:spcBef>
              <a:spcPts val="0"/>
            </a:spcBef>
            <a:spcAft>
              <a:spcPts val="0"/>
            </a:spcAft>
            <a:buClrTx/>
            <a:buSzTx/>
            <a:buFont typeface="Wingdings" pitchFamily="2" charset="2"/>
            <a:buChar char="q"/>
            <a:tabLst/>
            <a:defRPr/>
          </a:pPr>
          <a:r>
            <a:rPr lang="en-US" sz="16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Are transitions (headings, topic sentences) clearly marked?</a:t>
          </a:r>
        </a:p>
      </dgm:t>
    </dgm:pt>
    <dgm:pt modelId="{FEC6621C-A451-DB49-ABFD-CD1ADA962FE5}" type="parTrans" cxnId="{43625C0B-960D-FE45-AE3D-319EF6801CBC}">
      <dgm:prSet/>
      <dgm:spPr/>
      <dgm:t>
        <a:bodyPr/>
        <a:lstStyle/>
        <a:p>
          <a:endParaRPr lang="en-US"/>
        </a:p>
      </dgm:t>
    </dgm:pt>
    <dgm:pt modelId="{69CFA211-4BFD-C245-A24C-AFA98DCCC8F3}" type="sibTrans" cxnId="{43625C0B-960D-FE45-AE3D-319EF6801CBC}">
      <dgm:prSet/>
      <dgm:spPr/>
      <dgm:t>
        <a:bodyPr/>
        <a:lstStyle/>
        <a:p>
          <a:endParaRPr lang="en-US"/>
        </a:p>
      </dgm:t>
    </dgm:pt>
    <dgm:pt modelId="{44306A8A-8875-2D44-BE41-38F4A367FBC1}">
      <dgm:prSet phldrT="[Text]" custT="1"/>
      <dgm:spPr>
        <a:xfrm rot="5400000">
          <a:off x="4653371" y="-963708"/>
          <a:ext cx="1325282" cy="6174409"/>
        </a:xfrm>
      </dgm:spPr>
      <dgm:t>
        <a:bodyPr/>
        <a:lstStyle/>
        <a:p>
          <a:pPr marL="342900" indent="-342900">
            <a:buFont typeface="Wingdings" pitchFamily="2" charset="2"/>
            <a:buChar char="q"/>
            <a:tabLst/>
          </a:pPr>
          <a:r>
            <a:rPr lang="en-US" sz="1600" dirty="0">
              <a:latin typeface="Arial" panose="020B0604020202020204" pitchFamily="34" charset="0"/>
              <a:ea typeface="+mn-ea"/>
              <a:cs typeface="Arial" panose="020B0604020202020204" pitchFamily="34" charset="0"/>
            </a:rPr>
            <a:t>Is the tone confident but not overly aggressive or dramatic?</a:t>
          </a:r>
        </a:p>
      </dgm:t>
    </dgm:pt>
    <dgm:pt modelId="{FB0B6347-A08F-1345-9F73-47C34686B012}" type="parTrans" cxnId="{9BC16627-9A3B-4848-9E2F-C35A19BCE6F5}">
      <dgm:prSet/>
      <dgm:spPr/>
      <dgm:t>
        <a:bodyPr/>
        <a:lstStyle/>
        <a:p>
          <a:endParaRPr lang="en-US"/>
        </a:p>
      </dgm:t>
    </dgm:pt>
    <dgm:pt modelId="{784D8ABC-EFD0-E24F-AB85-DC84013F05DA}" type="sibTrans" cxnId="{9BC16627-9A3B-4848-9E2F-C35A19BCE6F5}">
      <dgm:prSet/>
      <dgm:spPr/>
      <dgm:t>
        <a:bodyPr/>
        <a:lstStyle/>
        <a:p>
          <a:endParaRPr lang="en-US"/>
        </a:p>
      </dgm:t>
    </dgm:pt>
    <dgm:pt modelId="{D8008F5D-E117-464D-BCF3-084874BD0F86}">
      <dgm:prSet custT="1"/>
      <dgm:spPr/>
      <dgm:t>
        <a:bodyPr/>
        <a:lstStyle/>
        <a:p>
          <a:pPr marL="295275" indent="-295275">
            <a:buFont typeface="Wingdings" pitchFamily="2" charset="2"/>
            <a:buChar char="q"/>
            <a:tabLst/>
          </a:pPr>
          <a:r>
            <a:rPr lang="en-US" sz="16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Have I checked facts and properly formatted references ?</a:t>
          </a:r>
          <a:endParaRPr lang="en-US" sz="1800" kern="1200" dirty="0"/>
        </a:p>
      </dgm:t>
    </dgm:pt>
    <dgm:pt modelId="{FE581D2F-5F43-6147-A409-FC4885FB3801}" type="parTrans" cxnId="{217ECF9D-B5D0-BC46-B3FA-4F63F4F973AF}">
      <dgm:prSet/>
      <dgm:spPr/>
      <dgm:t>
        <a:bodyPr/>
        <a:lstStyle/>
        <a:p>
          <a:endParaRPr lang="en-US"/>
        </a:p>
      </dgm:t>
    </dgm:pt>
    <dgm:pt modelId="{8E408855-6348-904A-B9B8-5D9685D4F9EF}" type="sibTrans" cxnId="{217ECF9D-B5D0-BC46-B3FA-4F63F4F973AF}">
      <dgm:prSet/>
      <dgm:spPr/>
      <dgm:t>
        <a:bodyPr/>
        <a:lstStyle/>
        <a:p>
          <a:endParaRPr lang="en-US"/>
        </a:p>
      </dgm:t>
    </dgm:pt>
    <dgm:pt modelId="{E3C7EDE8-CFA7-2247-968E-50FBB01FFD86}">
      <dgm:prSet custT="1"/>
      <dgm:spPr/>
      <dgm:t>
        <a:bodyPr/>
        <a:lstStyle/>
        <a:p>
          <a:pPr marL="295275" indent="-295275">
            <a:buFont typeface="Wingdings" pitchFamily="2" charset="2"/>
            <a:buChar char="q"/>
            <a:tabLst/>
          </a:pPr>
          <a:r>
            <a:rPr lang="en-US" sz="1600" kern="1200" dirty="0">
              <a:latin typeface="Arial" panose="020B0604020202020204" pitchFamily="34" charset="0"/>
              <a:cs typeface="Arial" panose="020B0604020202020204" pitchFamily="34" charset="0"/>
            </a:rPr>
            <a:t>Have I eliminated unnecessary words?</a:t>
          </a:r>
        </a:p>
      </dgm:t>
    </dgm:pt>
    <dgm:pt modelId="{DD4D2409-EC1C-934E-B5C7-10964C883108}" type="parTrans" cxnId="{F664E834-8461-CE48-B6BA-5A1C0B576C37}">
      <dgm:prSet/>
      <dgm:spPr/>
      <dgm:t>
        <a:bodyPr/>
        <a:lstStyle/>
        <a:p>
          <a:endParaRPr lang="en-US"/>
        </a:p>
      </dgm:t>
    </dgm:pt>
    <dgm:pt modelId="{8CE4FB1C-5FB9-9442-A35E-EE645E91737D}" type="sibTrans" cxnId="{F664E834-8461-CE48-B6BA-5A1C0B576C37}">
      <dgm:prSet/>
      <dgm:spPr/>
      <dgm:t>
        <a:bodyPr/>
        <a:lstStyle/>
        <a:p>
          <a:endParaRPr lang="en-US"/>
        </a:p>
      </dgm:t>
    </dgm:pt>
    <dgm:pt modelId="{FF08E572-01DA-B44E-A95D-575243557D5B}">
      <dgm:prSet custT="1"/>
      <dgm:spPr/>
      <dgm:t>
        <a:bodyPr/>
        <a:lstStyle/>
        <a:p>
          <a:pPr marL="295275" indent="-295275">
            <a:buFont typeface="Wingdings" pitchFamily="2" charset="2"/>
            <a:buChar char="q"/>
            <a:tabLst/>
          </a:pPr>
          <a:r>
            <a:rPr lang="en-US" sz="1600" kern="1200" dirty="0">
              <a:latin typeface="Arial" panose="020B0604020202020204" pitchFamily="34" charset="0"/>
              <a:cs typeface="Arial" panose="020B0604020202020204" pitchFamily="34" charset="0"/>
            </a:rPr>
            <a:t>Have I clearly flagged anything I don’t understand? </a:t>
          </a:r>
        </a:p>
      </dgm:t>
    </dgm:pt>
    <dgm:pt modelId="{AA6BB4FD-159B-254B-B1CA-0237AA670601}" type="parTrans" cxnId="{39843D93-15ED-DF4B-8A81-3344ABF448B7}">
      <dgm:prSet/>
      <dgm:spPr/>
      <dgm:t>
        <a:bodyPr/>
        <a:lstStyle/>
        <a:p>
          <a:endParaRPr lang="en-US"/>
        </a:p>
      </dgm:t>
    </dgm:pt>
    <dgm:pt modelId="{FC665E6B-BFDB-CC4F-BD71-C41D1E32B5F8}" type="sibTrans" cxnId="{39843D93-15ED-DF4B-8A81-3344ABF448B7}">
      <dgm:prSet/>
      <dgm:spPr/>
      <dgm:t>
        <a:bodyPr/>
        <a:lstStyle/>
        <a:p>
          <a:endParaRPr lang="en-US"/>
        </a:p>
      </dgm:t>
    </dgm:pt>
    <dgm:pt modelId="{2EC8EF19-99E6-E645-9D14-57B29094E833}">
      <dgm:prSet phldrT="[Text]" custT="1"/>
      <dgm:spPr>
        <a:xfrm rot="5400000">
          <a:off x="4676594" y="480243"/>
          <a:ext cx="1277510" cy="6173267"/>
        </a:xfrm>
      </dgm:spPr>
      <dgm:t>
        <a:bodyPr/>
        <a:lstStyle/>
        <a:p>
          <a:pPr marL="295275" marR="0" lvl="0" indent="-295275" defTabSz="914400" eaLnBrk="1" fontAlgn="auto" latinLnBrk="0" hangingPunct="1">
            <a:lnSpc>
              <a:spcPct val="100000"/>
            </a:lnSpc>
            <a:spcBef>
              <a:spcPts val="0"/>
            </a:spcBef>
            <a:spcAft>
              <a:spcPts val="0"/>
            </a:spcAft>
            <a:buClrTx/>
            <a:buSzTx/>
            <a:buFont typeface="Wingdings" pitchFamily="2" charset="2"/>
            <a:buChar char="q"/>
            <a:tabLst/>
            <a:defRPr/>
          </a:pPr>
          <a:r>
            <a:rPr lang="en-US" sz="1600" dirty="0">
              <a:latin typeface="Arial" panose="020B0604020202020204" pitchFamily="34" charset="0"/>
              <a:ea typeface="+mn-ea"/>
              <a:cs typeface="Arial" panose="020B0604020202020204" pitchFamily="34" charset="0"/>
            </a:rPr>
            <a:t>Are sentences well-constructed and easy to read?</a:t>
          </a:r>
        </a:p>
      </dgm:t>
    </dgm:pt>
    <dgm:pt modelId="{164FA7C3-191F-7C4D-B937-E24496503CBD}" type="parTrans" cxnId="{18272C46-BA7F-784D-AE0D-48A66E5A4084}">
      <dgm:prSet/>
      <dgm:spPr/>
      <dgm:t>
        <a:bodyPr/>
        <a:lstStyle/>
        <a:p>
          <a:endParaRPr lang="en-US"/>
        </a:p>
      </dgm:t>
    </dgm:pt>
    <dgm:pt modelId="{57755324-6EAB-F44E-BAE0-C59E2EBF5382}" type="sibTrans" cxnId="{18272C46-BA7F-784D-AE0D-48A66E5A4084}">
      <dgm:prSet/>
      <dgm:spPr/>
      <dgm:t>
        <a:bodyPr/>
        <a:lstStyle/>
        <a:p>
          <a:endParaRPr lang="en-US"/>
        </a:p>
      </dgm:t>
    </dgm:pt>
    <dgm:pt modelId="{8FDC788B-515C-964C-B6D6-6C8BA1B08DAB}">
      <dgm:prSet phldrT="[Text]" custT="1"/>
      <dgm:spPr>
        <a:xfrm rot="5400000">
          <a:off x="4653371" y="-963708"/>
          <a:ext cx="1325282" cy="6174409"/>
        </a:xfrm>
      </dgm:spPr>
      <dgm:t>
        <a:bodyPr/>
        <a:lstStyle/>
        <a:p>
          <a:pPr marL="342900" indent="-342900">
            <a:buFont typeface="Wingdings" pitchFamily="2" charset="2"/>
            <a:buChar char="q"/>
            <a:tabLst/>
          </a:pPr>
          <a:r>
            <a:rPr lang="en-US" sz="1600" dirty="0">
              <a:latin typeface="Arial" panose="020B0604020202020204" pitchFamily="34" charset="0"/>
              <a:ea typeface="+mn-ea"/>
              <a:cs typeface="Arial" panose="020B0604020202020204" pitchFamily="34" charset="0"/>
            </a:rPr>
            <a:t>Does it include the background the reader will need?</a:t>
          </a:r>
        </a:p>
      </dgm:t>
    </dgm:pt>
    <dgm:pt modelId="{6E527C94-A0DA-724B-9984-E71CA2E3B0AD}" type="parTrans" cxnId="{EEDAC497-8963-9B4B-A713-7C5460B858DA}">
      <dgm:prSet/>
      <dgm:spPr/>
      <dgm:t>
        <a:bodyPr/>
        <a:lstStyle/>
        <a:p>
          <a:endParaRPr lang="en-US"/>
        </a:p>
      </dgm:t>
    </dgm:pt>
    <dgm:pt modelId="{597FF9EE-05B3-3043-8EA4-8CA8CE324667}" type="sibTrans" cxnId="{EEDAC497-8963-9B4B-A713-7C5460B858DA}">
      <dgm:prSet/>
      <dgm:spPr/>
      <dgm:t>
        <a:bodyPr/>
        <a:lstStyle/>
        <a:p>
          <a:endParaRPr lang="en-US"/>
        </a:p>
      </dgm:t>
    </dgm:pt>
    <dgm:pt modelId="{3680960A-2449-5747-8CB5-85E0B50F8776}">
      <dgm:prSet phldrT="[Text]" custT="1"/>
      <dgm:spPr>
        <a:xfrm rot="5400000">
          <a:off x="4676594" y="480243"/>
          <a:ext cx="1277510" cy="6173267"/>
        </a:xfrm>
      </dgm:spPr>
      <dgm:t>
        <a:bodyPr/>
        <a:lstStyle/>
        <a:p>
          <a:pPr marL="295275" lvl="1" indent="-295275" defTabSz="711200">
            <a:lnSpc>
              <a:spcPct val="90000"/>
            </a:lnSpc>
            <a:spcBef>
              <a:spcPct val="0"/>
            </a:spcBef>
            <a:spcAft>
              <a:spcPct val="15000"/>
            </a:spcAft>
            <a:buFont typeface="Wingdings" pitchFamily="2" charset="2"/>
            <a:buChar char="q"/>
            <a:tabLst/>
          </a:pPr>
          <a:r>
            <a:rPr lang="en-US" sz="1600" dirty="0">
              <a:latin typeface="Arial" panose="020B0604020202020204" pitchFamily="34" charset="0"/>
              <a:ea typeface="+mn-ea"/>
              <a:cs typeface="Arial" panose="020B0604020202020204" pitchFamily="34" charset="0"/>
            </a:rPr>
            <a:t>Have I removed convoluted phrases, legalese or Latin?</a:t>
          </a:r>
        </a:p>
      </dgm:t>
    </dgm:pt>
    <dgm:pt modelId="{8551330E-A1EB-EC4D-B832-82950F97D75C}" type="parTrans" cxnId="{D8B47474-92C3-7F40-87AA-BC5C64E204F5}">
      <dgm:prSet/>
      <dgm:spPr/>
      <dgm:t>
        <a:bodyPr/>
        <a:lstStyle/>
        <a:p>
          <a:endParaRPr lang="en-US"/>
        </a:p>
      </dgm:t>
    </dgm:pt>
    <dgm:pt modelId="{20F8D903-26AA-2648-B177-996296964BB3}" type="sibTrans" cxnId="{D8B47474-92C3-7F40-87AA-BC5C64E204F5}">
      <dgm:prSet/>
      <dgm:spPr/>
      <dgm:t>
        <a:bodyPr/>
        <a:lstStyle/>
        <a:p>
          <a:endParaRPr lang="en-US"/>
        </a:p>
      </dgm:t>
    </dgm:pt>
    <dgm:pt modelId="{3CCDE926-DE14-4489-A27C-D23C6D8CEB1E}" type="pres">
      <dgm:prSet presAssocID="{00DD93D9-6A73-4605-A270-06CF125FBE1C}" presName="Name0" presStyleCnt="0">
        <dgm:presLayoutVars>
          <dgm:dir/>
          <dgm:animLvl val="lvl"/>
          <dgm:resizeHandles val="exact"/>
        </dgm:presLayoutVars>
      </dgm:prSet>
      <dgm:spPr/>
      <dgm:t>
        <a:bodyPr/>
        <a:lstStyle/>
        <a:p>
          <a:endParaRPr lang="en-US"/>
        </a:p>
      </dgm:t>
    </dgm:pt>
    <dgm:pt modelId="{0F9794B1-38E3-43E7-A7E5-D3EE223CEA9A}" type="pres">
      <dgm:prSet presAssocID="{F23BEE1C-B310-4DE1-9B16-8EE8ED776B41}" presName="linNode" presStyleCnt="0"/>
      <dgm:spPr/>
    </dgm:pt>
    <dgm:pt modelId="{810F8148-0718-4999-8F94-D78F3DB0E160}" type="pres">
      <dgm:prSet presAssocID="{F23BEE1C-B310-4DE1-9B16-8EE8ED776B41}" presName="parentText" presStyleLbl="node1" presStyleIdx="0" presStyleCnt="4" custScaleX="66667" custLinFactNeighborX="44" custLinFactNeighborY="-152">
        <dgm:presLayoutVars>
          <dgm:chMax val="1"/>
          <dgm:bulletEnabled val="1"/>
        </dgm:presLayoutVars>
      </dgm:prSet>
      <dgm:spPr>
        <a:prstGeom prst="roundRect">
          <a:avLst/>
        </a:prstGeom>
      </dgm:spPr>
      <dgm:t>
        <a:bodyPr/>
        <a:lstStyle/>
        <a:p>
          <a:endParaRPr lang="en-US"/>
        </a:p>
      </dgm:t>
    </dgm:pt>
    <dgm:pt modelId="{9C2CE89A-5AC0-40BA-BCB4-72F11D94B98D}" type="pres">
      <dgm:prSet presAssocID="{F23BEE1C-B310-4DE1-9B16-8EE8ED776B41}" presName="descendantText" presStyleLbl="alignAccFollowNode1" presStyleIdx="0" presStyleCnt="4" custScaleX="113541" custScaleY="115897" custLinFactNeighborX="1566" custLinFactNeighborY="-845">
        <dgm:presLayoutVars>
          <dgm:bulletEnabled val="1"/>
        </dgm:presLayoutVars>
      </dgm:prSet>
      <dgm:spPr>
        <a:prstGeom prst="round2SameRect">
          <a:avLst/>
        </a:prstGeom>
      </dgm:spPr>
      <dgm:t>
        <a:bodyPr/>
        <a:lstStyle/>
        <a:p>
          <a:endParaRPr lang="en-US"/>
        </a:p>
      </dgm:t>
    </dgm:pt>
    <dgm:pt modelId="{D4C5044C-E240-4281-B4CC-4E0052FCAF23}" type="pres">
      <dgm:prSet presAssocID="{5E374EBD-80FE-40D4-B0FA-EC38682FB899}" presName="sp" presStyleCnt="0"/>
      <dgm:spPr/>
    </dgm:pt>
    <dgm:pt modelId="{92AEB089-603A-41D8-8A3D-06DD03E9281F}" type="pres">
      <dgm:prSet presAssocID="{249754C6-6A0A-4CFA-B7DD-CD7406FE4F25}" presName="linNode" presStyleCnt="0"/>
      <dgm:spPr/>
    </dgm:pt>
    <dgm:pt modelId="{704023AD-381F-47D0-88D9-91D27F722095}" type="pres">
      <dgm:prSet presAssocID="{249754C6-6A0A-4CFA-B7DD-CD7406FE4F25}" presName="parentText" presStyleLbl="node1" presStyleIdx="1" presStyleCnt="4" custScaleX="66667">
        <dgm:presLayoutVars>
          <dgm:chMax val="1"/>
          <dgm:bulletEnabled val="1"/>
        </dgm:presLayoutVars>
      </dgm:prSet>
      <dgm:spPr>
        <a:prstGeom prst="roundRect">
          <a:avLst/>
        </a:prstGeom>
      </dgm:spPr>
      <dgm:t>
        <a:bodyPr/>
        <a:lstStyle/>
        <a:p>
          <a:endParaRPr lang="en-US"/>
        </a:p>
      </dgm:t>
    </dgm:pt>
    <dgm:pt modelId="{FDACB8C4-A019-465E-98D9-11E3524834C8}" type="pres">
      <dgm:prSet presAssocID="{249754C6-6A0A-4CFA-B7DD-CD7406FE4F25}" presName="descendantText" presStyleLbl="alignAccFollowNode1" presStyleIdx="1" presStyleCnt="4" custScaleX="113541" custScaleY="120511" custLinFactNeighborX="1566" custLinFactNeighborY="-845">
        <dgm:presLayoutVars>
          <dgm:bulletEnabled val="1"/>
        </dgm:presLayoutVars>
      </dgm:prSet>
      <dgm:spPr>
        <a:prstGeom prst="round2SameRect">
          <a:avLst/>
        </a:prstGeom>
      </dgm:spPr>
      <dgm:t>
        <a:bodyPr/>
        <a:lstStyle/>
        <a:p>
          <a:endParaRPr lang="en-US"/>
        </a:p>
      </dgm:t>
    </dgm:pt>
    <dgm:pt modelId="{05CBC4D5-4F02-4042-A3C2-E62FEDDB38A8}" type="pres">
      <dgm:prSet presAssocID="{668BAFE7-486F-44D8-9D7C-755036C9452B}" presName="sp" presStyleCnt="0"/>
      <dgm:spPr/>
    </dgm:pt>
    <dgm:pt modelId="{0ED486A2-5003-43D5-B200-E7A23B4A21C8}" type="pres">
      <dgm:prSet presAssocID="{61AF710B-1F2A-4143-B8E5-6EF6533A7BE3}" presName="linNode" presStyleCnt="0"/>
      <dgm:spPr/>
    </dgm:pt>
    <dgm:pt modelId="{99BB4DE7-F3AF-4DA9-9E5A-72F184C1E4C9}" type="pres">
      <dgm:prSet presAssocID="{61AF710B-1F2A-4143-B8E5-6EF6533A7BE3}" presName="parentText" presStyleLbl="node1" presStyleIdx="2" presStyleCnt="4" custScaleX="66664">
        <dgm:presLayoutVars>
          <dgm:chMax val="1"/>
          <dgm:bulletEnabled val="1"/>
        </dgm:presLayoutVars>
      </dgm:prSet>
      <dgm:spPr>
        <a:prstGeom prst="roundRect">
          <a:avLst/>
        </a:prstGeom>
      </dgm:spPr>
      <dgm:t>
        <a:bodyPr/>
        <a:lstStyle/>
        <a:p>
          <a:endParaRPr lang="en-US"/>
        </a:p>
      </dgm:t>
    </dgm:pt>
    <dgm:pt modelId="{EDE83322-6D6E-4350-AF1C-FD8DCCA25675}" type="pres">
      <dgm:prSet presAssocID="{61AF710B-1F2A-4143-B8E5-6EF6533A7BE3}" presName="descendantText" presStyleLbl="alignAccFollowNode1" presStyleIdx="2" presStyleCnt="4" custScaleX="113520" custScaleY="116257" custLinFactNeighborX="1566" custLinFactNeighborY="-845">
        <dgm:presLayoutVars>
          <dgm:bulletEnabled val="1"/>
        </dgm:presLayoutVars>
      </dgm:prSet>
      <dgm:spPr>
        <a:prstGeom prst="round2SameRect">
          <a:avLst/>
        </a:prstGeom>
      </dgm:spPr>
      <dgm:t>
        <a:bodyPr/>
        <a:lstStyle/>
        <a:p>
          <a:endParaRPr lang="en-US"/>
        </a:p>
      </dgm:t>
    </dgm:pt>
    <dgm:pt modelId="{3B8EBC3E-96DB-4D4C-B1A8-FD46B166551F}" type="pres">
      <dgm:prSet presAssocID="{585A1AC9-F282-4273-8F17-C8B5E35D1B3E}" presName="sp" presStyleCnt="0"/>
      <dgm:spPr/>
    </dgm:pt>
    <dgm:pt modelId="{59625DC4-31E2-CC4B-80D3-517C2709A9DE}" type="pres">
      <dgm:prSet presAssocID="{ABC525F8-149B-364C-9EA9-BDF0A2C8FCBC}" presName="linNode" presStyleCnt="0"/>
      <dgm:spPr/>
    </dgm:pt>
    <dgm:pt modelId="{0220F160-99D8-0F41-839A-545B2984CB39}" type="pres">
      <dgm:prSet presAssocID="{ABC525F8-149B-364C-9EA9-BDF0A2C8FCBC}" presName="parentText" presStyleLbl="node1" presStyleIdx="3" presStyleCnt="4" custScaleX="66632">
        <dgm:presLayoutVars>
          <dgm:chMax val="1"/>
          <dgm:bulletEnabled val="1"/>
        </dgm:presLayoutVars>
      </dgm:prSet>
      <dgm:spPr/>
      <dgm:t>
        <a:bodyPr/>
        <a:lstStyle/>
        <a:p>
          <a:endParaRPr lang="en-US"/>
        </a:p>
      </dgm:t>
    </dgm:pt>
    <dgm:pt modelId="{DD4CBD95-04A7-C846-B5A4-860B99856DE6}" type="pres">
      <dgm:prSet presAssocID="{ABC525F8-149B-364C-9EA9-BDF0A2C8FCBC}" presName="descendantText" presStyleLbl="alignAccFollowNode1" presStyleIdx="3" presStyleCnt="4" custScaleX="113083" custScaleY="118828" custLinFactNeighborX="2041">
        <dgm:presLayoutVars>
          <dgm:bulletEnabled val="1"/>
        </dgm:presLayoutVars>
      </dgm:prSet>
      <dgm:spPr/>
      <dgm:t>
        <a:bodyPr/>
        <a:lstStyle/>
        <a:p>
          <a:endParaRPr lang="en-US"/>
        </a:p>
      </dgm:t>
    </dgm:pt>
  </dgm:ptLst>
  <dgm:cxnLst>
    <dgm:cxn modelId="{29CCE6B9-9A40-C34F-91C6-5B0306E40867}" type="presOf" srcId="{44306A8A-8875-2D44-BE41-38F4A367FBC1}" destId="{FDACB8C4-A019-465E-98D9-11E3524834C8}" srcOrd="0" destOrd="2" presId="urn:microsoft.com/office/officeart/2005/8/layout/vList5"/>
    <dgm:cxn modelId="{D38D9991-CBAF-4E24-B034-E16377170AE5}" srcId="{61AF710B-1F2A-4143-B8E5-6EF6533A7BE3}" destId="{DDC3CC6B-7A1B-46F2-9A4E-D8D8112968D9}" srcOrd="0" destOrd="0" parTransId="{0C4F3074-2DDA-443F-BBFA-3982FD236578}" sibTransId="{9518E75A-02D3-4DA5-ACDC-B08DF5FAD756}"/>
    <dgm:cxn modelId="{EF440F3E-0013-45EA-BDE2-20D2FCF98C39}" type="presOf" srcId="{DDC3CC6B-7A1B-46F2-9A4E-D8D8112968D9}" destId="{EDE83322-6D6E-4350-AF1C-FD8DCCA25675}" srcOrd="0" destOrd="0" presId="urn:microsoft.com/office/officeart/2005/8/layout/vList5"/>
    <dgm:cxn modelId="{9BC16627-9A3B-4848-9E2F-C35A19BCE6F5}" srcId="{249754C6-6A0A-4CFA-B7DD-CD7406FE4F25}" destId="{44306A8A-8875-2D44-BE41-38F4A367FBC1}" srcOrd="2" destOrd="0" parTransId="{FB0B6347-A08F-1345-9F73-47C34686B012}" sibTransId="{784D8ABC-EFD0-E24F-AB85-DC84013F05DA}"/>
    <dgm:cxn modelId="{B76056F6-2540-DB42-A0A8-34096B4BACCA}" type="presOf" srcId="{8FDC788B-515C-964C-B6D6-6C8BA1B08DAB}" destId="{FDACB8C4-A019-465E-98D9-11E3524834C8}" srcOrd="0" destOrd="1" presId="urn:microsoft.com/office/officeart/2005/8/layout/vList5"/>
    <dgm:cxn modelId="{39843D93-15ED-DF4B-8A81-3344ABF448B7}" srcId="{ABC525F8-149B-364C-9EA9-BDF0A2C8FCBC}" destId="{FF08E572-01DA-B44E-A95D-575243557D5B}" srcOrd="3" destOrd="0" parTransId="{AA6BB4FD-159B-254B-B1CA-0237AA670601}" sibTransId="{FC665E6B-BFDB-CC4F-BD71-C41D1E32B5F8}"/>
    <dgm:cxn modelId="{8D5A2D42-0980-A442-9FF4-04D687169F3C}" type="presOf" srcId="{ABC525F8-149B-364C-9EA9-BDF0A2C8FCBC}" destId="{0220F160-99D8-0F41-839A-545B2984CB39}" srcOrd="0" destOrd="0" presId="urn:microsoft.com/office/officeart/2005/8/layout/vList5"/>
    <dgm:cxn modelId="{7531002A-A0D2-4722-9483-90974ECDD7FF}" srcId="{F23BEE1C-B310-4DE1-9B16-8EE8ED776B41}" destId="{CB2E57AC-C7AA-4202-A50F-E667ABC91193}" srcOrd="0" destOrd="0" parTransId="{5CFD865B-9BB8-481A-9F21-A646C9CA2A3C}" sibTransId="{5A861F0D-1548-4FB6-B34E-F661D7A6F99D}"/>
    <dgm:cxn modelId="{E20849E1-41DB-1846-90FC-74EE5227169A}" srcId="{F23BEE1C-B310-4DE1-9B16-8EE8ED776B41}" destId="{50E8EB76-17B4-7140-B921-9EAACE146141}" srcOrd="4" destOrd="0" parTransId="{D1D2FAA3-0A1F-A94C-8D6E-99F2C30D2A47}" sibTransId="{16258ADF-74C1-364F-88E0-A13301B4CCB3}"/>
    <dgm:cxn modelId="{1B8B02E4-1061-44C1-8976-142171CAEFB1}" srcId="{00DD93D9-6A73-4605-A270-06CF125FBE1C}" destId="{F23BEE1C-B310-4DE1-9B16-8EE8ED776B41}" srcOrd="0" destOrd="0" parTransId="{8713A65D-D2BD-43C4-A9BB-8225A1569180}" sibTransId="{5E374EBD-80FE-40D4-B0FA-EC38682FB899}"/>
    <dgm:cxn modelId="{1826151E-DB9A-46B0-95E2-18EE74D1F9CD}" type="presOf" srcId="{CB2E57AC-C7AA-4202-A50F-E667ABC91193}" destId="{9C2CE89A-5AC0-40BA-BCB4-72F11D94B98D}" srcOrd="0" destOrd="0" presId="urn:microsoft.com/office/officeart/2005/8/layout/vList5"/>
    <dgm:cxn modelId="{877A2FF6-6230-41A2-A729-327B4502F8D2}" type="presOf" srcId="{00DD93D9-6A73-4605-A270-06CF125FBE1C}" destId="{3CCDE926-DE14-4489-A27C-D23C6D8CEB1E}" srcOrd="0" destOrd="0" presId="urn:microsoft.com/office/officeart/2005/8/layout/vList5"/>
    <dgm:cxn modelId="{F664E834-8461-CE48-B6BA-5A1C0B576C37}" srcId="{ABC525F8-149B-364C-9EA9-BDF0A2C8FCBC}" destId="{E3C7EDE8-CFA7-2247-968E-50FBB01FFD86}" srcOrd="1" destOrd="0" parTransId="{DD4D2409-EC1C-934E-B5C7-10964C883108}" sibTransId="{8CE4FB1C-5FB9-9442-A35E-EE645E91737D}"/>
    <dgm:cxn modelId="{0A07F264-A576-2943-9E2C-4C6F81A88E95}" srcId="{ABC525F8-149B-364C-9EA9-BDF0A2C8FCBC}" destId="{03272911-EBC4-694C-A88E-CFDD23A60A98}" srcOrd="0" destOrd="0" parTransId="{DB37BBDC-945D-FD41-8FC0-18520F8489EA}" sibTransId="{1FA92C7C-0CF8-0342-86B8-F52EE4829358}"/>
    <dgm:cxn modelId="{EEDAC497-8963-9B4B-A713-7C5460B858DA}" srcId="{249754C6-6A0A-4CFA-B7DD-CD7406FE4F25}" destId="{8FDC788B-515C-964C-B6D6-6C8BA1B08DAB}" srcOrd="1" destOrd="0" parTransId="{6E527C94-A0DA-724B-9984-E71CA2E3B0AD}" sibTransId="{597FF9EE-05B3-3043-8EA4-8CA8CE324667}"/>
    <dgm:cxn modelId="{49339ED4-2DD9-4DB8-94EC-BC0CA63753F2}" srcId="{00DD93D9-6A73-4605-A270-06CF125FBE1C}" destId="{61AF710B-1F2A-4143-B8E5-6EF6533A7BE3}" srcOrd="2" destOrd="0" parTransId="{052DBD13-BD27-418D-92AC-EA3697BF768F}" sibTransId="{585A1AC9-F282-4273-8F17-C8B5E35D1B3E}"/>
    <dgm:cxn modelId="{84EDEAD1-3DDD-5640-8FFB-A42464120636}" type="presOf" srcId="{55B19907-CB64-714E-9C2B-A226F44BA7EF}" destId="{9C2CE89A-5AC0-40BA-BCB4-72F11D94B98D}" srcOrd="0" destOrd="3" presId="urn:microsoft.com/office/officeart/2005/8/layout/vList5"/>
    <dgm:cxn modelId="{F37FB92C-AB25-E742-815A-79836252D92B}" srcId="{00DD93D9-6A73-4605-A270-06CF125FBE1C}" destId="{ABC525F8-149B-364C-9EA9-BDF0A2C8FCBC}" srcOrd="3" destOrd="0" parTransId="{C366E889-7C71-DB45-BD61-D80CF404B8D7}" sibTransId="{971B7321-0F79-3E47-A63E-E508EAE391EA}"/>
    <dgm:cxn modelId="{91592161-3A05-4287-BC06-EDFC36B7175D}" srcId="{00DD93D9-6A73-4605-A270-06CF125FBE1C}" destId="{249754C6-6A0A-4CFA-B7DD-CD7406FE4F25}" srcOrd="1" destOrd="0" parTransId="{F81970DA-FE4E-4D6E-95D6-C7D3DA31D774}" sibTransId="{668BAFE7-486F-44D8-9D7C-755036C9452B}"/>
    <dgm:cxn modelId="{1CD802A7-D4D8-4E98-8C94-58633BC0B56D}" srcId="{249754C6-6A0A-4CFA-B7DD-CD7406FE4F25}" destId="{566D67BA-D6B3-4110-97A3-F3463CBF49E0}" srcOrd="0" destOrd="0" parTransId="{C24A37B6-A4D1-40C5-90CD-1A4B8C059A61}" sibTransId="{170EE2E5-A63D-413C-AAFA-A42FFC6376DF}"/>
    <dgm:cxn modelId="{43D090CB-8854-F345-A5B7-04FA4616335C}" type="presOf" srcId="{531B9282-DB36-724D-B9CA-7FBA985242E6}" destId="{9C2CE89A-5AC0-40BA-BCB4-72F11D94B98D}" srcOrd="0" destOrd="2" presId="urn:microsoft.com/office/officeart/2005/8/layout/vList5"/>
    <dgm:cxn modelId="{ECD61B1E-24C1-4FD1-BD88-FB43730EAB37}" type="presOf" srcId="{61AF710B-1F2A-4143-B8E5-6EF6533A7BE3}" destId="{99BB4DE7-F3AF-4DA9-9E5A-72F184C1E4C9}" srcOrd="0" destOrd="0" presId="urn:microsoft.com/office/officeart/2005/8/layout/vList5"/>
    <dgm:cxn modelId="{2EF19BD7-1449-4DFE-B08E-163F44B56352}" srcId="{F23BEE1C-B310-4DE1-9B16-8EE8ED776B41}" destId="{FC1D2458-AE6F-4A8C-8A05-024837B55AC3}" srcOrd="1" destOrd="0" parTransId="{7483D4C1-3356-4098-B3CF-972B0EAAFB44}" sibTransId="{4D37E65C-2371-4BFC-B676-9943A61A8C61}"/>
    <dgm:cxn modelId="{5BA263B3-2006-413E-BF8B-13CA155D0661}" type="presOf" srcId="{F23BEE1C-B310-4DE1-9B16-8EE8ED776B41}" destId="{810F8148-0718-4999-8F94-D78F3DB0E160}" srcOrd="0" destOrd="0" presId="urn:microsoft.com/office/officeart/2005/8/layout/vList5"/>
    <dgm:cxn modelId="{DF6375B0-F890-424E-8809-09ADF7FF3137}" type="presOf" srcId="{03272911-EBC4-694C-A88E-CFDD23A60A98}" destId="{DD4CBD95-04A7-C846-B5A4-860B99856DE6}" srcOrd="0" destOrd="0" presId="urn:microsoft.com/office/officeart/2005/8/layout/vList5"/>
    <dgm:cxn modelId="{B5C8ECAF-7DE3-2743-8BD5-E7768374014F}" type="presOf" srcId="{FF08E572-01DA-B44E-A95D-575243557D5B}" destId="{DD4CBD95-04A7-C846-B5A4-860B99856DE6}" srcOrd="0" destOrd="3" presId="urn:microsoft.com/office/officeart/2005/8/layout/vList5"/>
    <dgm:cxn modelId="{537DAB93-66D2-7D4B-9741-11C4B018B0AE}" type="presOf" srcId="{3680960A-2449-5747-8CB5-85E0B50F8776}" destId="{EDE83322-6D6E-4350-AF1C-FD8DCCA25675}" srcOrd="0" destOrd="1" presId="urn:microsoft.com/office/officeart/2005/8/layout/vList5"/>
    <dgm:cxn modelId="{B8A4A9E0-96FD-5248-8B08-5D30A7912229}" srcId="{F23BEE1C-B310-4DE1-9B16-8EE8ED776B41}" destId="{531B9282-DB36-724D-B9CA-7FBA985242E6}" srcOrd="2" destOrd="0" parTransId="{5D345C0A-A216-9D48-893E-99A5290E39DA}" sibTransId="{95A3FEF6-ADD5-D04D-9CA3-15DE726F7C2C}"/>
    <dgm:cxn modelId="{43625C0B-960D-FE45-AE3D-319EF6801CBC}" srcId="{F23BEE1C-B310-4DE1-9B16-8EE8ED776B41}" destId="{55B19907-CB64-714E-9C2B-A226F44BA7EF}" srcOrd="3" destOrd="0" parTransId="{FEC6621C-A451-DB49-ABFD-CD1ADA962FE5}" sibTransId="{69CFA211-4BFD-C245-A24C-AFA98DCCC8F3}"/>
    <dgm:cxn modelId="{3D4BE8E7-6208-6443-8E63-938AB2616CF8}" type="presOf" srcId="{50E8EB76-17B4-7140-B921-9EAACE146141}" destId="{9C2CE89A-5AC0-40BA-BCB4-72F11D94B98D}" srcOrd="0" destOrd="4" presId="urn:microsoft.com/office/officeart/2005/8/layout/vList5"/>
    <dgm:cxn modelId="{695CEDFF-8094-4542-B5DD-1992FC41ACF6}" type="presOf" srcId="{D8008F5D-E117-464D-BCF3-084874BD0F86}" destId="{DD4CBD95-04A7-C846-B5A4-860B99856DE6}" srcOrd="0" destOrd="2" presId="urn:microsoft.com/office/officeart/2005/8/layout/vList5"/>
    <dgm:cxn modelId="{35B14013-7E3C-40D4-890F-76E308F4913C}" type="presOf" srcId="{249754C6-6A0A-4CFA-B7DD-CD7406FE4F25}" destId="{704023AD-381F-47D0-88D9-91D27F722095}" srcOrd="0" destOrd="0" presId="urn:microsoft.com/office/officeart/2005/8/layout/vList5"/>
    <dgm:cxn modelId="{217ECF9D-B5D0-BC46-B3FA-4F63F4F973AF}" srcId="{ABC525F8-149B-364C-9EA9-BDF0A2C8FCBC}" destId="{D8008F5D-E117-464D-BCF3-084874BD0F86}" srcOrd="2" destOrd="0" parTransId="{FE581D2F-5F43-6147-A409-FC4885FB3801}" sibTransId="{8E408855-6348-904A-B9B8-5D9685D4F9EF}"/>
    <dgm:cxn modelId="{2453CE0E-F2D2-4667-88C4-D648ADA9748B}" type="presOf" srcId="{FC1D2458-AE6F-4A8C-8A05-024837B55AC3}" destId="{9C2CE89A-5AC0-40BA-BCB4-72F11D94B98D}" srcOrd="0" destOrd="1" presId="urn:microsoft.com/office/officeart/2005/8/layout/vList5"/>
    <dgm:cxn modelId="{18272C46-BA7F-784D-AE0D-48A66E5A4084}" srcId="{61AF710B-1F2A-4143-B8E5-6EF6533A7BE3}" destId="{2EC8EF19-99E6-E645-9D14-57B29094E833}" srcOrd="2" destOrd="0" parTransId="{164FA7C3-191F-7C4D-B937-E24496503CBD}" sibTransId="{57755324-6EAB-F44E-BAE0-C59E2EBF5382}"/>
    <dgm:cxn modelId="{4917309F-14F0-FC48-9B7B-0A5F96AD21CF}" type="presOf" srcId="{2EC8EF19-99E6-E645-9D14-57B29094E833}" destId="{EDE83322-6D6E-4350-AF1C-FD8DCCA25675}" srcOrd="0" destOrd="2" presId="urn:microsoft.com/office/officeart/2005/8/layout/vList5"/>
    <dgm:cxn modelId="{D8B47474-92C3-7F40-87AA-BC5C64E204F5}" srcId="{61AF710B-1F2A-4143-B8E5-6EF6533A7BE3}" destId="{3680960A-2449-5747-8CB5-85E0B50F8776}" srcOrd="1" destOrd="0" parTransId="{8551330E-A1EB-EC4D-B832-82950F97D75C}" sibTransId="{20F8D903-26AA-2648-B177-996296964BB3}"/>
    <dgm:cxn modelId="{C63EBBED-7BE6-4255-9327-38805A16198D}" type="presOf" srcId="{566D67BA-D6B3-4110-97A3-F3463CBF49E0}" destId="{FDACB8C4-A019-465E-98D9-11E3524834C8}" srcOrd="0" destOrd="0" presId="urn:microsoft.com/office/officeart/2005/8/layout/vList5"/>
    <dgm:cxn modelId="{1E943F05-BACC-CA4D-A11D-BE25470DDA47}" type="presOf" srcId="{E3C7EDE8-CFA7-2247-968E-50FBB01FFD86}" destId="{DD4CBD95-04A7-C846-B5A4-860B99856DE6}" srcOrd="0" destOrd="1" presId="urn:microsoft.com/office/officeart/2005/8/layout/vList5"/>
    <dgm:cxn modelId="{8E405589-11EF-40A1-B79C-71B54E273598}" type="presParOf" srcId="{3CCDE926-DE14-4489-A27C-D23C6D8CEB1E}" destId="{0F9794B1-38E3-43E7-A7E5-D3EE223CEA9A}" srcOrd="0" destOrd="0" presId="urn:microsoft.com/office/officeart/2005/8/layout/vList5"/>
    <dgm:cxn modelId="{71811B9E-5E4C-4A0E-85A1-65B39784A0B6}" type="presParOf" srcId="{0F9794B1-38E3-43E7-A7E5-D3EE223CEA9A}" destId="{810F8148-0718-4999-8F94-D78F3DB0E160}" srcOrd="0" destOrd="0" presId="urn:microsoft.com/office/officeart/2005/8/layout/vList5"/>
    <dgm:cxn modelId="{4799EFCF-142E-45ED-9B60-189F0D1D5020}" type="presParOf" srcId="{0F9794B1-38E3-43E7-A7E5-D3EE223CEA9A}" destId="{9C2CE89A-5AC0-40BA-BCB4-72F11D94B98D}" srcOrd="1" destOrd="0" presId="urn:microsoft.com/office/officeart/2005/8/layout/vList5"/>
    <dgm:cxn modelId="{E7132E56-30D9-48E2-AC5B-2673C5C4C357}" type="presParOf" srcId="{3CCDE926-DE14-4489-A27C-D23C6D8CEB1E}" destId="{D4C5044C-E240-4281-B4CC-4E0052FCAF23}" srcOrd="1" destOrd="0" presId="urn:microsoft.com/office/officeart/2005/8/layout/vList5"/>
    <dgm:cxn modelId="{223CE4D5-CB63-48A0-9E50-42B25F118A4D}" type="presParOf" srcId="{3CCDE926-DE14-4489-A27C-D23C6D8CEB1E}" destId="{92AEB089-603A-41D8-8A3D-06DD03E9281F}" srcOrd="2" destOrd="0" presId="urn:microsoft.com/office/officeart/2005/8/layout/vList5"/>
    <dgm:cxn modelId="{CFA49B82-B4E6-4056-8A6A-13FAFA90D19D}" type="presParOf" srcId="{92AEB089-603A-41D8-8A3D-06DD03E9281F}" destId="{704023AD-381F-47D0-88D9-91D27F722095}" srcOrd="0" destOrd="0" presId="urn:microsoft.com/office/officeart/2005/8/layout/vList5"/>
    <dgm:cxn modelId="{AE8C01FE-1124-42F1-852C-D0AD0FDBD0F4}" type="presParOf" srcId="{92AEB089-603A-41D8-8A3D-06DD03E9281F}" destId="{FDACB8C4-A019-465E-98D9-11E3524834C8}" srcOrd="1" destOrd="0" presId="urn:microsoft.com/office/officeart/2005/8/layout/vList5"/>
    <dgm:cxn modelId="{F4A78671-3ACB-44ED-AE6D-78B29300FA12}" type="presParOf" srcId="{3CCDE926-DE14-4489-A27C-D23C6D8CEB1E}" destId="{05CBC4D5-4F02-4042-A3C2-E62FEDDB38A8}" srcOrd="3" destOrd="0" presId="urn:microsoft.com/office/officeart/2005/8/layout/vList5"/>
    <dgm:cxn modelId="{B8C67968-410C-421D-AB8A-C2C2637F0540}" type="presParOf" srcId="{3CCDE926-DE14-4489-A27C-D23C6D8CEB1E}" destId="{0ED486A2-5003-43D5-B200-E7A23B4A21C8}" srcOrd="4" destOrd="0" presId="urn:microsoft.com/office/officeart/2005/8/layout/vList5"/>
    <dgm:cxn modelId="{A43D7A18-184F-43C4-8F30-2D55FA172389}" type="presParOf" srcId="{0ED486A2-5003-43D5-B200-E7A23B4A21C8}" destId="{99BB4DE7-F3AF-4DA9-9E5A-72F184C1E4C9}" srcOrd="0" destOrd="0" presId="urn:microsoft.com/office/officeart/2005/8/layout/vList5"/>
    <dgm:cxn modelId="{DC74505A-4888-4C70-8E91-D03A47DC2DDA}" type="presParOf" srcId="{0ED486A2-5003-43D5-B200-E7A23B4A21C8}" destId="{EDE83322-6D6E-4350-AF1C-FD8DCCA25675}" srcOrd="1" destOrd="0" presId="urn:microsoft.com/office/officeart/2005/8/layout/vList5"/>
    <dgm:cxn modelId="{0076D50D-CD3B-2749-BDB8-1C22E79644D4}" type="presParOf" srcId="{3CCDE926-DE14-4489-A27C-D23C6D8CEB1E}" destId="{3B8EBC3E-96DB-4D4C-B1A8-FD46B166551F}" srcOrd="5" destOrd="0" presId="urn:microsoft.com/office/officeart/2005/8/layout/vList5"/>
    <dgm:cxn modelId="{2E3A03F5-8EE0-BC4C-94B2-17E77AC1FC01}" type="presParOf" srcId="{3CCDE926-DE14-4489-A27C-D23C6D8CEB1E}" destId="{59625DC4-31E2-CC4B-80D3-517C2709A9DE}" srcOrd="6" destOrd="0" presId="urn:microsoft.com/office/officeart/2005/8/layout/vList5"/>
    <dgm:cxn modelId="{CFC2A28C-F1E3-BA42-8616-BB132A8A2A8E}" type="presParOf" srcId="{59625DC4-31E2-CC4B-80D3-517C2709A9DE}" destId="{0220F160-99D8-0F41-839A-545B2984CB39}" srcOrd="0" destOrd="0" presId="urn:microsoft.com/office/officeart/2005/8/layout/vList5"/>
    <dgm:cxn modelId="{41E34BAF-F516-8044-9002-8CD4B034A9CE}" type="presParOf" srcId="{59625DC4-31E2-CC4B-80D3-517C2709A9DE}" destId="{DD4CBD95-04A7-C846-B5A4-860B99856DE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CE89A-5AC0-40BA-BCB4-72F11D94B98D}">
      <dsp:nvSpPr>
        <dsp:cNvPr id="0" name=""/>
        <dsp:cNvSpPr/>
      </dsp:nvSpPr>
      <dsp:spPr>
        <a:xfrm rot="5400000">
          <a:off x="4880542" y="-2586102"/>
          <a:ext cx="1017852" cy="625972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42900" marR="0" lvl="0" indent="-342900" algn="l" defTabSz="914400" eaLnBrk="1" fontAlgn="auto" latinLnBrk="0" hangingPunct="1">
            <a:lnSpc>
              <a:spcPct val="100000"/>
            </a:lnSpc>
            <a:spcBef>
              <a:spcPct val="0"/>
            </a:spcBef>
            <a:spcAft>
              <a:spcPts val="0"/>
            </a:spcAft>
            <a:buClrTx/>
            <a:buSzTx/>
            <a:buFont typeface="Wingdings" pitchFamily="2" charset="2"/>
            <a:buChar char="••"/>
            <a:tabLst/>
            <a:defRPr/>
          </a:pPr>
          <a:r>
            <a:rPr lang="en-US" sz="18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Leads the reader logically from one idea to the next</a:t>
          </a:r>
        </a:p>
      </dsp:txBody>
      <dsp:txXfrm rot="-5400000">
        <a:off x="2259606" y="84521"/>
        <a:ext cx="6210039" cy="918478"/>
      </dsp:txXfrm>
    </dsp:sp>
    <dsp:sp modelId="{810F8148-0718-4999-8F94-D78F3DB0E160}">
      <dsp:nvSpPr>
        <dsp:cNvPr id="0" name=""/>
        <dsp:cNvSpPr/>
      </dsp:nvSpPr>
      <dsp:spPr>
        <a:xfrm>
          <a:off x="146011" y="613"/>
          <a:ext cx="2067455" cy="109779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baseline="0" dirty="0">
              <a:latin typeface="Century Gothic" panose="020B0502020202020204" pitchFamily="34" charset="0"/>
              <a:ea typeface="+mn-ea"/>
              <a:cs typeface="+mn-cs"/>
            </a:rPr>
            <a:t>Structure</a:t>
          </a:r>
          <a:endParaRPr lang="en-US" sz="2000" b="1" kern="1200" dirty="0">
            <a:latin typeface="Century Gothic" panose="020B0502020202020204" pitchFamily="34" charset="0"/>
            <a:ea typeface="+mn-ea"/>
            <a:cs typeface="+mn-cs"/>
          </a:endParaRPr>
        </a:p>
      </dsp:txBody>
      <dsp:txXfrm>
        <a:off x="199601" y="54203"/>
        <a:ext cx="1960275" cy="990618"/>
      </dsp:txXfrm>
    </dsp:sp>
    <dsp:sp modelId="{FDACB8C4-A019-465E-98D9-11E3524834C8}">
      <dsp:nvSpPr>
        <dsp:cNvPr id="0" name=""/>
        <dsp:cNvSpPr/>
      </dsp:nvSpPr>
      <dsp:spPr>
        <a:xfrm rot="5400000">
          <a:off x="4860281" y="-1433414"/>
          <a:ext cx="1058373" cy="6259726"/>
        </a:xfrm>
        <a:prstGeom prst="round2SameRect">
          <a:avLst/>
        </a:prstGeom>
        <a:solidFill>
          <a:schemeClr val="accent2">
            <a:tint val="40000"/>
            <a:alpha val="90000"/>
            <a:hueOff val="2222314"/>
            <a:satOff val="-3676"/>
            <a:lumOff val="-456"/>
            <a:alphaOff val="0"/>
          </a:schemeClr>
        </a:solidFill>
        <a:ln w="25400" cap="flat" cmpd="sng" algn="ctr">
          <a:solidFill>
            <a:schemeClr val="accent2">
              <a:tint val="40000"/>
              <a:alpha val="90000"/>
              <a:hueOff val="2222314"/>
              <a:satOff val="-3676"/>
              <a:lumOff val="-4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42900" lvl="1" indent="-342900" algn="l" defTabSz="800100">
            <a:lnSpc>
              <a:spcPct val="90000"/>
            </a:lnSpc>
            <a:spcBef>
              <a:spcPct val="0"/>
            </a:spcBef>
            <a:spcAft>
              <a:spcPct val="15000"/>
            </a:spcAft>
            <a:buFont typeface="Wingdings" pitchFamily="2" charset="2"/>
            <a:buChar char="••"/>
            <a:tabLst/>
          </a:pPr>
          <a:r>
            <a:rPr lang="en-US" altLang="en-US" sz="1800" b="0" kern="1200" dirty="0">
              <a:latin typeface="Arial" panose="020B0604020202020204" pitchFamily="34" charset="0"/>
              <a:cs typeface="Arial" panose="020B0604020202020204" pitchFamily="34" charset="0"/>
            </a:rPr>
            <a:t>Uses language and context appropriate for the audience</a:t>
          </a:r>
          <a:endParaRPr lang="en-US" sz="1800" kern="1200" dirty="0">
            <a:latin typeface="Arial" panose="020B0604020202020204" pitchFamily="34" charset="0"/>
            <a:ea typeface="+mn-ea"/>
            <a:cs typeface="Arial" panose="020B0604020202020204" pitchFamily="34" charset="0"/>
          </a:endParaRPr>
        </a:p>
      </dsp:txBody>
      <dsp:txXfrm rot="-5400000">
        <a:off x="2259605" y="1218928"/>
        <a:ext cx="6208060" cy="955041"/>
      </dsp:txXfrm>
    </dsp:sp>
    <dsp:sp modelId="{704023AD-381F-47D0-88D9-91D27F722095}">
      <dsp:nvSpPr>
        <dsp:cNvPr id="0" name=""/>
        <dsp:cNvSpPr/>
      </dsp:nvSpPr>
      <dsp:spPr>
        <a:xfrm>
          <a:off x="143585" y="1154970"/>
          <a:ext cx="2067455" cy="1097798"/>
        </a:xfrm>
        <a:prstGeom prst="roundRect">
          <a:avLst/>
        </a:prstGeom>
        <a:solidFill>
          <a:srgbClr val="00634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a:latin typeface="Century Gothic" panose="020B0502020202020204" pitchFamily="34" charset="0"/>
              <a:ea typeface="+mn-ea"/>
              <a:cs typeface="+mn-cs"/>
            </a:rPr>
            <a:t>Tone</a:t>
          </a:r>
        </a:p>
      </dsp:txBody>
      <dsp:txXfrm>
        <a:off x="197175" y="1208560"/>
        <a:ext cx="1960275" cy="990618"/>
      </dsp:txXfrm>
    </dsp:sp>
    <dsp:sp modelId="{EDE83322-6D6E-4350-AF1C-FD8DCCA25675}">
      <dsp:nvSpPr>
        <dsp:cNvPr id="0" name=""/>
        <dsp:cNvSpPr/>
      </dsp:nvSpPr>
      <dsp:spPr>
        <a:xfrm rot="5400000">
          <a:off x="4878289" y="-280147"/>
          <a:ext cx="1021013" cy="6258568"/>
        </a:xfrm>
        <a:prstGeom prst="round2SameRect">
          <a:avLst/>
        </a:prstGeom>
        <a:solidFill>
          <a:schemeClr val="accent2">
            <a:tint val="40000"/>
            <a:alpha val="90000"/>
            <a:hueOff val="4444628"/>
            <a:satOff val="-7351"/>
            <a:lumOff val="-912"/>
            <a:alphaOff val="0"/>
          </a:schemeClr>
        </a:solidFill>
        <a:ln w="25400" cap="flat" cmpd="sng" algn="ctr">
          <a:solidFill>
            <a:schemeClr val="accent2">
              <a:tint val="40000"/>
              <a:alpha val="90000"/>
              <a:hueOff val="4444628"/>
              <a:satOff val="-7351"/>
              <a:lumOff val="-9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95275" lvl="1" indent="-295275" algn="l" defTabSz="711200">
            <a:lnSpc>
              <a:spcPct val="90000"/>
            </a:lnSpc>
            <a:spcBef>
              <a:spcPct val="0"/>
            </a:spcBef>
            <a:spcAft>
              <a:spcPct val="15000"/>
            </a:spcAft>
            <a:buFont typeface="Wingdings" pitchFamily="2" charset="2"/>
            <a:buChar char="••"/>
            <a:tabLst/>
          </a:pPr>
          <a:r>
            <a:rPr lang="en-US" sz="1800" kern="1200" dirty="0">
              <a:latin typeface="Arial" panose="020B0604020202020204" pitchFamily="34" charset="0"/>
              <a:ea typeface="+mn-ea"/>
              <a:cs typeface="Arial" panose="020B0604020202020204" pitchFamily="34" charset="0"/>
            </a:rPr>
            <a:t>Is simple, clear and concise</a:t>
          </a:r>
        </a:p>
      </dsp:txBody>
      <dsp:txXfrm rot="-5400000">
        <a:off x="2259512" y="2388472"/>
        <a:ext cx="6208726" cy="921329"/>
      </dsp:txXfrm>
    </dsp:sp>
    <dsp:sp modelId="{99BB4DE7-F3AF-4DA9-9E5A-72F184C1E4C9}">
      <dsp:nvSpPr>
        <dsp:cNvPr id="0" name=""/>
        <dsp:cNvSpPr/>
      </dsp:nvSpPr>
      <dsp:spPr>
        <a:xfrm>
          <a:off x="143585" y="2307658"/>
          <a:ext cx="2067362" cy="1097798"/>
        </a:xfrm>
        <a:prstGeom prst="roundRect">
          <a:avLst/>
        </a:prstGeom>
        <a:solidFill>
          <a:schemeClr val="accent2">
            <a:hueOff val="4605851"/>
            <a:satOff val="-13309"/>
            <a:lumOff val="-24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a:latin typeface="Century Gothic" panose="020B0502020202020204" pitchFamily="34" charset="0"/>
              <a:ea typeface="+mn-ea"/>
              <a:cs typeface="+mn-cs"/>
            </a:rPr>
            <a:t>Style </a:t>
          </a:r>
        </a:p>
      </dsp:txBody>
      <dsp:txXfrm>
        <a:off x="197175" y="2361248"/>
        <a:ext cx="1960182" cy="990618"/>
      </dsp:txXfrm>
    </dsp:sp>
    <dsp:sp modelId="{DD4CBD95-04A7-C846-B5A4-860B99856DE6}">
      <dsp:nvSpPr>
        <dsp:cNvPr id="0" name=""/>
        <dsp:cNvSpPr/>
      </dsp:nvSpPr>
      <dsp:spPr>
        <a:xfrm rot="5400000">
          <a:off x="4868691" y="892007"/>
          <a:ext cx="1043593" cy="6234476"/>
        </a:xfrm>
        <a:prstGeom prst="round2SameRect">
          <a:avLst/>
        </a:prstGeom>
        <a:solidFill>
          <a:schemeClr val="accent2">
            <a:tint val="40000"/>
            <a:alpha val="90000"/>
            <a:hueOff val="6666941"/>
            <a:satOff val="-11027"/>
            <a:lumOff val="-1368"/>
            <a:alphaOff val="0"/>
          </a:schemeClr>
        </a:solidFill>
        <a:ln w="25400" cap="flat" cmpd="sng" algn="ctr">
          <a:solidFill>
            <a:schemeClr val="accent2">
              <a:tint val="40000"/>
              <a:alpha val="90000"/>
              <a:hueOff val="6666941"/>
              <a:satOff val="-11027"/>
              <a:lumOff val="-136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95275" lvl="1" indent="-295275" algn="l" defTabSz="800100">
            <a:lnSpc>
              <a:spcPct val="90000"/>
            </a:lnSpc>
            <a:spcBef>
              <a:spcPct val="0"/>
            </a:spcBef>
            <a:spcAft>
              <a:spcPct val="15000"/>
            </a:spcAft>
            <a:buFont typeface="Wingdings" pitchFamily="2" charset="2"/>
            <a:buChar char="••"/>
            <a:tabLst/>
          </a:pPr>
          <a:r>
            <a:rPr lang="en-US" sz="1800" kern="1200" dirty="0">
              <a:latin typeface="Arial" panose="020B0604020202020204" pitchFamily="34" charset="0"/>
              <a:cs typeface="Arial" panose="020B0604020202020204" pitchFamily="34" charset="0"/>
            </a:rPr>
            <a:t>Involves revision and editing</a:t>
          </a:r>
        </a:p>
      </dsp:txBody>
      <dsp:txXfrm rot="-5400000">
        <a:off x="2273250" y="3538392"/>
        <a:ext cx="6183532" cy="941705"/>
      </dsp:txXfrm>
    </dsp:sp>
    <dsp:sp modelId="{0220F160-99D8-0F41-839A-545B2984CB39}">
      <dsp:nvSpPr>
        <dsp:cNvPr id="0" name=""/>
        <dsp:cNvSpPr/>
      </dsp:nvSpPr>
      <dsp:spPr>
        <a:xfrm>
          <a:off x="143585" y="3460346"/>
          <a:ext cx="2066369" cy="1097798"/>
        </a:xfrm>
        <a:prstGeom prst="roundRect">
          <a:avLst/>
        </a:prstGeom>
        <a:solidFill>
          <a:schemeClr val="accent2">
            <a:hueOff val="6908776"/>
            <a:satOff val="-19964"/>
            <a:lumOff val="-3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a:latin typeface="Century Gothic" panose="020B0502020202020204" pitchFamily="34" charset="0"/>
            </a:rPr>
            <a:t>Polish</a:t>
          </a:r>
        </a:p>
      </dsp:txBody>
      <dsp:txXfrm>
        <a:off x="197175" y="3513936"/>
        <a:ext cx="1959189" cy="9906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CE89A-5AC0-40BA-BCB4-72F11D94B98D}">
      <dsp:nvSpPr>
        <dsp:cNvPr id="0" name=""/>
        <dsp:cNvSpPr/>
      </dsp:nvSpPr>
      <dsp:spPr>
        <a:xfrm rot="5400000">
          <a:off x="4880542" y="-2586102"/>
          <a:ext cx="1017852" cy="625972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marR="0" lvl="1" indent="-228600" algn="l" defTabSz="914400" eaLnBrk="1" fontAlgn="auto" latinLnBrk="0" hangingPunct="1">
            <a:lnSpc>
              <a:spcPct val="100000"/>
            </a:lnSpc>
            <a:spcBef>
              <a:spcPct val="0"/>
            </a:spcBef>
            <a:spcAft>
              <a:spcPts val="0"/>
            </a:spcAft>
            <a:buClrTx/>
            <a:buSzTx/>
            <a:buFontTx/>
            <a:buChar char="••"/>
            <a:tabLst/>
            <a:defRPr/>
          </a:pPr>
          <a:endParaRPr lang="en-US" sz="1400" kern="1200" dirty="0">
            <a:solidFill>
              <a:srgbClr val="005048"/>
            </a:solidFill>
            <a:latin typeface="Century Gothic" panose="020B0502020202020204" pitchFamily="34" charset="0"/>
            <a:ea typeface="+mn-ea"/>
            <a:cs typeface="+mn-cs"/>
          </a:endParaRPr>
        </a:p>
        <a:p>
          <a:pPr marL="342900" marR="0" lvl="0" indent="-342900" algn="l" defTabSz="914400" eaLnBrk="1" fontAlgn="auto" latinLnBrk="0" hangingPunct="1">
            <a:lnSpc>
              <a:spcPct val="100000"/>
            </a:lnSpc>
            <a:spcBef>
              <a:spcPct val="0"/>
            </a:spcBef>
            <a:spcAft>
              <a:spcPts val="0"/>
            </a:spcAft>
            <a:buClrTx/>
            <a:buSzTx/>
            <a:buFont typeface="Wingdings" pitchFamily="2" charset="2"/>
            <a:buChar char="••"/>
            <a:tabLst/>
            <a:defRPr/>
          </a:pPr>
          <a:r>
            <a:rPr lang="en-US" sz="16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Is the main message clear and readily understandable?</a:t>
          </a:r>
        </a:p>
        <a:p>
          <a:pPr marL="342900" marR="0" lvl="1" indent="-342900" algn="l" defTabSz="914400" eaLnBrk="1" fontAlgn="auto" latinLnBrk="0" hangingPunct="1">
            <a:lnSpc>
              <a:spcPct val="100000"/>
            </a:lnSpc>
            <a:spcBef>
              <a:spcPct val="0"/>
            </a:spcBef>
            <a:spcAft>
              <a:spcPts val="0"/>
            </a:spcAft>
            <a:buClrTx/>
            <a:buSzTx/>
            <a:buFont typeface="Wingdings" pitchFamily="2" charset="2"/>
            <a:buChar char="••"/>
            <a:tabLst/>
            <a:defRPr/>
          </a:pPr>
          <a:r>
            <a:rPr lang="en-US" sz="16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Do the ideas follow logically from one to the next?</a:t>
          </a:r>
        </a:p>
        <a:p>
          <a:pPr marL="342900" marR="0" lvl="1" indent="-342900" algn="l" defTabSz="914400" eaLnBrk="1" fontAlgn="auto" latinLnBrk="0" hangingPunct="1">
            <a:lnSpc>
              <a:spcPct val="100000"/>
            </a:lnSpc>
            <a:spcBef>
              <a:spcPct val="0"/>
            </a:spcBef>
            <a:spcAft>
              <a:spcPts val="0"/>
            </a:spcAft>
            <a:buClrTx/>
            <a:buSzTx/>
            <a:buFont typeface="Wingdings" pitchFamily="2" charset="2"/>
            <a:buChar char="••"/>
            <a:tabLst/>
            <a:defRPr/>
          </a:pPr>
          <a:r>
            <a:rPr lang="en-US" sz="16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Are transitions (headings, topic sentences) clearly marked?</a:t>
          </a:r>
        </a:p>
        <a:p>
          <a:pPr marL="228600" marR="0" lvl="1" indent="-22860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endParaRPr lang="en-US" sz="1400" b="0" kern="1200" dirty="0">
            <a:solidFill>
              <a:srgbClr val="272727">
                <a:hueOff val="0"/>
                <a:satOff val="0"/>
                <a:lumOff val="0"/>
                <a:alphaOff val="0"/>
              </a:srgbClr>
            </a:solidFill>
            <a:latin typeface="Calibri"/>
            <a:ea typeface="+mn-ea"/>
            <a:cs typeface="+mn-cs"/>
          </a:endParaRPr>
        </a:p>
      </dsp:txBody>
      <dsp:txXfrm rot="-5400000">
        <a:off x="2259606" y="84521"/>
        <a:ext cx="6210039" cy="918478"/>
      </dsp:txXfrm>
    </dsp:sp>
    <dsp:sp modelId="{810F8148-0718-4999-8F94-D78F3DB0E160}">
      <dsp:nvSpPr>
        <dsp:cNvPr id="0" name=""/>
        <dsp:cNvSpPr/>
      </dsp:nvSpPr>
      <dsp:spPr>
        <a:xfrm>
          <a:off x="146011" y="613"/>
          <a:ext cx="2067455" cy="109779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baseline="0" dirty="0">
              <a:latin typeface="Century Gothic" panose="020B0502020202020204" pitchFamily="34" charset="0"/>
              <a:ea typeface="+mn-ea"/>
              <a:cs typeface="+mn-cs"/>
            </a:rPr>
            <a:t>Structure</a:t>
          </a:r>
          <a:endParaRPr lang="en-US" sz="2000" b="1" kern="1200" dirty="0">
            <a:latin typeface="Century Gothic" panose="020B0502020202020204" pitchFamily="34" charset="0"/>
            <a:ea typeface="+mn-ea"/>
            <a:cs typeface="+mn-cs"/>
          </a:endParaRPr>
        </a:p>
      </dsp:txBody>
      <dsp:txXfrm>
        <a:off x="199601" y="54203"/>
        <a:ext cx="1960275" cy="990618"/>
      </dsp:txXfrm>
    </dsp:sp>
    <dsp:sp modelId="{FDACB8C4-A019-465E-98D9-11E3524834C8}">
      <dsp:nvSpPr>
        <dsp:cNvPr id="0" name=""/>
        <dsp:cNvSpPr/>
      </dsp:nvSpPr>
      <dsp:spPr>
        <a:xfrm rot="5400000">
          <a:off x="4860281" y="-1433414"/>
          <a:ext cx="1058373" cy="6259726"/>
        </a:xfrm>
        <a:prstGeom prst="round2SameRect">
          <a:avLst/>
        </a:prstGeom>
        <a:solidFill>
          <a:schemeClr val="accent2">
            <a:tint val="40000"/>
            <a:alpha val="90000"/>
            <a:hueOff val="2222314"/>
            <a:satOff val="-3676"/>
            <a:lumOff val="-456"/>
            <a:alphaOff val="0"/>
          </a:schemeClr>
        </a:solidFill>
        <a:ln w="25400" cap="flat" cmpd="sng" algn="ctr">
          <a:solidFill>
            <a:schemeClr val="accent2">
              <a:tint val="40000"/>
              <a:alpha val="90000"/>
              <a:hueOff val="2222314"/>
              <a:satOff val="-3676"/>
              <a:lumOff val="-4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42900" lvl="1" indent="-342900" algn="l" defTabSz="711200">
            <a:lnSpc>
              <a:spcPct val="90000"/>
            </a:lnSpc>
            <a:spcBef>
              <a:spcPct val="0"/>
            </a:spcBef>
            <a:spcAft>
              <a:spcPct val="15000"/>
            </a:spcAft>
            <a:buFont typeface="Wingdings" pitchFamily="2" charset="2"/>
            <a:buChar char="••"/>
            <a:tabLst/>
          </a:pPr>
          <a:r>
            <a:rPr lang="en-US" altLang="en-US" sz="1600" b="0" kern="1200" dirty="0">
              <a:latin typeface="Arial" panose="020B0604020202020204" pitchFamily="34" charset="0"/>
              <a:cs typeface="Arial" panose="020B0604020202020204" pitchFamily="34" charset="0"/>
            </a:rPr>
            <a:t>Is it written with the intended audience in mind?</a:t>
          </a:r>
          <a:endParaRPr lang="en-US" sz="1600" kern="1200" dirty="0">
            <a:latin typeface="Arial" panose="020B0604020202020204" pitchFamily="34" charset="0"/>
            <a:ea typeface="+mn-ea"/>
            <a:cs typeface="Arial" panose="020B0604020202020204" pitchFamily="34" charset="0"/>
          </a:endParaRPr>
        </a:p>
        <a:p>
          <a:pPr marL="342900" lvl="1" indent="-342900" algn="l" defTabSz="711200">
            <a:lnSpc>
              <a:spcPct val="90000"/>
            </a:lnSpc>
            <a:spcBef>
              <a:spcPct val="0"/>
            </a:spcBef>
            <a:spcAft>
              <a:spcPct val="15000"/>
            </a:spcAft>
            <a:buFont typeface="Wingdings" pitchFamily="2" charset="2"/>
            <a:buChar char="••"/>
            <a:tabLst/>
          </a:pPr>
          <a:r>
            <a:rPr lang="en-US" sz="1600" kern="1200" dirty="0">
              <a:latin typeface="Arial" panose="020B0604020202020204" pitchFamily="34" charset="0"/>
              <a:ea typeface="+mn-ea"/>
              <a:cs typeface="Arial" panose="020B0604020202020204" pitchFamily="34" charset="0"/>
            </a:rPr>
            <a:t>Does it include the background the reader will need?</a:t>
          </a:r>
        </a:p>
        <a:p>
          <a:pPr marL="342900" lvl="1" indent="-342900" algn="l" defTabSz="711200">
            <a:lnSpc>
              <a:spcPct val="90000"/>
            </a:lnSpc>
            <a:spcBef>
              <a:spcPct val="0"/>
            </a:spcBef>
            <a:spcAft>
              <a:spcPct val="15000"/>
            </a:spcAft>
            <a:buFont typeface="Wingdings" pitchFamily="2" charset="2"/>
            <a:buChar char="••"/>
            <a:tabLst/>
          </a:pPr>
          <a:r>
            <a:rPr lang="en-US" sz="1600" kern="1200" dirty="0">
              <a:latin typeface="Arial" panose="020B0604020202020204" pitchFamily="34" charset="0"/>
              <a:ea typeface="+mn-ea"/>
              <a:cs typeface="Arial" panose="020B0604020202020204" pitchFamily="34" charset="0"/>
            </a:rPr>
            <a:t>Is the tone confident but not overly aggressive or dramatic?</a:t>
          </a:r>
        </a:p>
      </dsp:txBody>
      <dsp:txXfrm rot="-5400000">
        <a:off x="2259605" y="1218928"/>
        <a:ext cx="6208060" cy="955041"/>
      </dsp:txXfrm>
    </dsp:sp>
    <dsp:sp modelId="{704023AD-381F-47D0-88D9-91D27F722095}">
      <dsp:nvSpPr>
        <dsp:cNvPr id="0" name=""/>
        <dsp:cNvSpPr/>
      </dsp:nvSpPr>
      <dsp:spPr>
        <a:xfrm>
          <a:off x="143585" y="1154970"/>
          <a:ext cx="2067455" cy="1097798"/>
        </a:xfrm>
        <a:prstGeom prst="roundRect">
          <a:avLst/>
        </a:prstGeom>
        <a:solidFill>
          <a:srgbClr val="00634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a:latin typeface="Century Gothic" panose="020B0502020202020204" pitchFamily="34" charset="0"/>
              <a:ea typeface="+mn-ea"/>
              <a:cs typeface="+mn-cs"/>
            </a:rPr>
            <a:t>Tone</a:t>
          </a:r>
        </a:p>
      </dsp:txBody>
      <dsp:txXfrm>
        <a:off x="197175" y="1208560"/>
        <a:ext cx="1960275" cy="990618"/>
      </dsp:txXfrm>
    </dsp:sp>
    <dsp:sp modelId="{EDE83322-6D6E-4350-AF1C-FD8DCCA25675}">
      <dsp:nvSpPr>
        <dsp:cNvPr id="0" name=""/>
        <dsp:cNvSpPr/>
      </dsp:nvSpPr>
      <dsp:spPr>
        <a:xfrm rot="5400000">
          <a:off x="4878289" y="-280147"/>
          <a:ext cx="1021013" cy="6258568"/>
        </a:xfrm>
        <a:prstGeom prst="round2SameRect">
          <a:avLst/>
        </a:prstGeom>
        <a:solidFill>
          <a:schemeClr val="accent2">
            <a:tint val="40000"/>
            <a:alpha val="90000"/>
            <a:hueOff val="4444628"/>
            <a:satOff val="-7351"/>
            <a:lumOff val="-912"/>
            <a:alphaOff val="0"/>
          </a:schemeClr>
        </a:solidFill>
        <a:ln w="25400" cap="flat" cmpd="sng" algn="ctr">
          <a:solidFill>
            <a:schemeClr val="accent2">
              <a:tint val="40000"/>
              <a:alpha val="90000"/>
              <a:hueOff val="4444628"/>
              <a:satOff val="-7351"/>
              <a:lumOff val="-9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95275" lvl="1" indent="-295275" algn="l" defTabSz="711200">
            <a:lnSpc>
              <a:spcPct val="90000"/>
            </a:lnSpc>
            <a:spcBef>
              <a:spcPct val="0"/>
            </a:spcBef>
            <a:spcAft>
              <a:spcPct val="15000"/>
            </a:spcAft>
            <a:buFont typeface="Wingdings" pitchFamily="2" charset="2"/>
            <a:buChar char="••"/>
            <a:tabLst/>
          </a:pPr>
          <a:r>
            <a:rPr lang="en-US" sz="1600" kern="1200" dirty="0">
              <a:latin typeface="Arial" panose="020B0604020202020204" pitchFamily="34" charset="0"/>
              <a:ea typeface="+mn-ea"/>
              <a:cs typeface="Arial" panose="020B0604020202020204" pitchFamily="34" charset="0"/>
            </a:rPr>
            <a:t>Are the words simple, accurate and clear? </a:t>
          </a:r>
        </a:p>
        <a:p>
          <a:pPr marL="295275" lvl="1" indent="-295275" algn="l" defTabSz="711200">
            <a:lnSpc>
              <a:spcPct val="90000"/>
            </a:lnSpc>
            <a:spcBef>
              <a:spcPct val="0"/>
            </a:spcBef>
            <a:spcAft>
              <a:spcPct val="15000"/>
            </a:spcAft>
            <a:buFont typeface="Wingdings" pitchFamily="2" charset="2"/>
            <a:buChar char="••"/>
            <a:tabLst/>
          </a:pPr>
          <a:r>
            <a:rPr lang="en-US" sz="1600" kern="1200" dirty="0">
              <a:latin typeface="Arial" panose="020B0604020202020204" pitchFamily="34" charset="0"/>
              <a:ea typeface="+mn-ea"/>
              <a:cs typeface="Arial" panose="020B0604020202020204" pitchFamily="34" charset="0"/>
            </a:rPr>
            <a:t>Have I removed convoluted phrases, legalese or Latin?</a:t>
          </a:r>
        </a:p>
        <a:p>
          <a:pPr marL="295275" marR="0" lvl="0" indent="-295275" algn="l" defTabSz="914400" eaLnBrk="1" fontAlgn="auto" latinLnBrk="0" hangingPunct="1">
            <a:lnSpc>
              <a:spcPct val="100000"/>
            </a:lnSpc>
            <a:spcBef>
              <a:spcPct val="0"/>
            </a:spcBef>
            <a:spcAft>
              <a:spcPts val="0"/>
            </a:spcAft>
            <a:buClrTx/>
            <a:buSzTx/>
            <a:buFont typeface="Wingdings" pitchFamily="2" charset="2"/>
            <a:buChar char="••"/>
            <a:tabLst/>
            <a:defRPr/>
          </a:pPr>
          <a:r>
            <a:rPr lang="en-US" sz="1600" kern="1200" dirty="0">
              <a:latin typeface="Arial" panose="020B0604020202020204" pitchFamily="34" charset="0"/>
              <a:ea typeface="+mn-ea"/>
              <a:cs typeface="Arial" panose="020B0604020202020204" pitchFamily="34" charset="0"/>
            </a:rPr>
            <a:t>Are sentences well-constructed and easy to read?</a:t>
          </a:r>
        </a:p>
      </dsp:txBody>
      <dsp:txXfrm rot="-5400000">
        <a:off x="2259512" y="2388472"/>
        <a:ext cx="6208726" cy="921329"/>
      </dsp:txXfrm>
    </dsp:sp>
    <dsp:sp modelId="{99BB4DE7-F3AF-4DA9-9E5A-72F184C1E4C9}">
      <dsp:nvSpPr>
        <dsp:cNvPr id="0" name=""/>
        <dsp:cNvSpPr/>
      </dsp:nvSpPr>
      <dsp:spPr>
        <a:xfrm>
          <a:off x="143585" y="2307658"/>
          <a:ext cx="2067362" cy="1097798"/>
        </a:xfrm>
        <a:prstGeom prst="roundRect">
          <a:avLst/>
        </a:prstGeom>
        <a:solidFill>
          <a:schemeClr val="accent2">
            <a:hueOff val="4605851"/>
            <a:satOff val="-13309"/>
            <a:lumOff val="-24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a:latin typeface="Century Gothic" panose="020B0502020202020204" pitchFamily="34" charset="0"/>
              <a:ea typeface="+mn-ea"/>
              <a:cs typeface="+mn-cs"/>
            </a:rPr>
            <a:t>Style </a:t>
          </a:r>
        </a:p>
      </dsp:txBody>
      <dsp:txXfrm>
        <a:off x="197175" y="2361248"/>
        <a:ext cx="1960182" cy="990618"/>
      </dsp:txXfrm>
    </dsp:sp>
    <dsp:sp modelId="{DD4CBD95-04A7-C846-B5A4-860B99856DE6}">
      <dsp:nvSpPr>
        <dsp:cNvPr id="0" name=""/>
        <dsp:cNvSpPr/>
      </dsp:nvSpPr>
      <dsp:spPr>
        <a:xfrm rot="5400000">
          <a:off x="4868691" y="892007"/>
          <a:ext cx="1043593" cy="6234476"/>
        </a:xfrm>
        <a:prstGeom prst="round2SameRect">
          <a:avLst/>
        </a:prstGeom>
        <a:solidFill>
          <a:schemeClr val="accent2">
            <a:tint val="40000"/>
            <a:alpha val="90000"/>
            <a:hueOff val="6666941"/>
            <a:satOff val="-11027"/>
            <a:lumOff val="-1368"/>
            <a:alphaOff val="0"/>
          </a:schemeClr>
        </a:solidFill>
        <a:ln w="25400" cap="flat" cmpd="sng" algn="ctr">
          <a:solidFill>
            <a:schemeClr val="accent2">
              <a:tint val="40000"/>
              <a:alpha val="90000"/>
              <a:hueOff val="6666941"/>
              <a:satOff val="-11027"/>
              <a:lumOff val="-136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95275" lvl="1" indent="-295275" algn="l" defTabSz="711200">
            <a:lnSpc>
              <a:spcPct val="90000"/>
            </a:lnSpc>
            <a:spcBef>
              <a:spcPct val="0"/>
            </a:spcBef>
            <a:spcAft>
              <a:spcPct val="15000"/>
            </a:spcAft>
            <a:buFont typeface="Wingdings" pitchFamily="2" charset="2"/>
            <a:buChar char="••"/>
            <a:tabLst/>
          </a:pPr>
          <a:r>
            <a:rPr lang="en-US" sz="1600" kern="1200" dirty="0">
              <a:latin typeface="Arial" panose="020B0604020202020204" pitchFamily="34" charset="0"/>
              <a:cs typeface="Arial" panose="020B0604020202020204" pitchFamily="34" charset="0"/>
            </a:rPr>
            <a:t>Have I re-read the draft for structure, tone, style?</a:t>
          </a:r>
        </a:p>
        <a:p>
          <a:pPr marL="295275" lvl="1" indent="-295275" algn="l" defTabSz="711200">
            <a:lnSpc>
              <a:spcPct val="90000"/>
            </a:lnSpc>
            <a:spcBef>
              <a:spcPct val="0"/>
            </a:spcBef>
            <a:spcAft>
              <a:spcPct val="15000"/>
            </a:spcAft>
            <a:buFont typeface="Wingdings" pitchFamily="2" charset="2"/>
            <a:buChar char="••"/>
            <a:tabLst/>
          </a:pPr>
          <a:r>
            <a:rPr lang="en-US" sz="1600" kern="1200" dirty="0">
              <a:latin typeface="Arial" panose="020B0604020202020204" pitchFamily="34" charset="0"/>
              <a:cs typeface="Arial" panose="020B0604020202020204" pitchFamily="34" charset="0"/>
            </a:rPr>
            <a:t>Have I eliminated unnecessary words?</a:t>
          </a:r>
        </a:p>
        <a:p>
          <a:pPr marL="295275" lvl="1" indent="-295275" algn="l" defTabSz="711200">
            <a:lnSpc>
              <a:spcPct val="90000"/>
            </a:lnSpc>
            <a:spcBef>
              <a:spcPct val="0"/>
            </a:spcBef>
            <a:spcAft>
              <a:spcPct val="15000"/>
            </a:spcAft>
            <a:buFont typeface="Wingdings" pitchFamily="2" charset="2"/>
            <a:buChar char="••"/>
            <a:tabLst/>
          </a:pPr>
          <a:r>
            <a:rPr lang="en-US" sz="1600" b="0" kern="1200" dirty="0">
              <a:solidFill>
                <a:srgbClr val="272727">
                  <a:hueOff val="0"/>
                  <a:satOff val="0"/>
                  <a:lumOff val="0"/>
                  <a:alphaOff val="0"/>
                </a:srgbClr>
              </a:solidFill>
              <a:latin typeface="Arial" panose="020B0604020202020204" pitchFamily="34" charset="0"/>
              <a:ea typeface="+mn-ea"/>
              <a:cs typeface="Arial" panose="020B0604020202020204" pitchFamily="34" charset="0"/>
            </a:rPr>
            <a:t>Have I checked facts and properly formatted references ?</a:t>
          </a:r>
          <a:endParaRPr lang="en-US" sz="1800" kern="1200" dirty="0"/>
        </a:p>
        <a:p>
          <a:pPr marL="295275" lvl="1" indent="-295275" algn="l" defTabSz="711200">
            <a:lnSpc>
              <a:spcPct val="90000"/>
            </a:lnSpc>
            <a:spcBef>
              <a:spcPct val="0"/>
            </a:spcBef>
            <a:spcAft>
              <a:spcPct val="15000"/>
            </a:spcAft>
            <a:buFont typeface="Wingdings" pitchFamily="2" charset="2"/>
            <a:buChar char="••"/>
            <a:tabLst/>
          </a:pPr>
          <a:r>
            <a:rPr lang="en-US" sz="1600" kern="1200" dirty="0">
              <a:latin typeface="Arial" panose="020B0604020202020204" pitchFamily="34" charset="0"/>
              <a:cs typeface="Arial" panose="020B0604020202020204" pitchFamily="34" charset="0"/>
            </a:rPr>
            <a:t>Have I clearly flagged anything I don’t understand? </a:t>
          </a:r>
        </a:p>
      </dsp:txBody>
      <dsp:txXfrm rot="-5400000">
        <a:off x="2273250" y="3538392"/>
        <a:ext cx="6183532" cy="941705"/>
      </dsp:txXfrm>
    </dsp:sp>
    <dsp:sp modelId="{0220F160-99D8-0F41-839A-545B2984CB39}">
      <dsp:nvSpPr>
        <dsp:cNvPr id="0" name=""/>
        <dsp:cNvSpPr/>
      </dsp:nvSpPr>
      <dsp:spPr>
        <a:xfrm>
          <a:off x="143585" y="3460346"/>
          <a:ext cx="2066369" cy="1097798"/>
        </a:xfrm>
        <a:prstGeom prst="roundRect">
          <a:avLst/>
        </a:prstGeom>
        <a:solidFill>
          <a:schemeClr val="accent2">
            <a:hueOff val="6908776"/>
            <a:satOff val="-19964"/>
            <a:lumOff val="-3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a:latin typeface="Century Gothic" panose="020B0502020202020204" pitchFamily="34" charset="0"/>
            </a:rPr>
            <a:t>Polish</a:t>
          </a:r>
        </a:p>
      </dsp:txBody>
      <dsp:txXfrm>
        <a:off x="197175" y="3513936"/>
        <a:ext cx="1959189" cy="99061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3634"/>
          </a:xfrm>
          <a:prstGeom prst="rect">
            <a:avLst/>
          </a:prstGeom>
        </p:spPr>
        <p:txBody>
          <a:bodyPr vert="horz" lIns="90727" tIns="45363" rIns="90727" bIns="45363"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3634"/>
          </a:xfrm>
          <a:prstGeom prst="rect">
            <a:avLst/>
          </a:prstGeom>
        </p:spPr>
        <p:txBody>
          <a:bodyPr vert="horz" lIns="90727" tIns="45363" rIns="90727" bIns="45363" rtlCol="0"/>
          <a:lstStyle>
            <a:lvl1pPr algn="r">
              <a:defRPr sz="1200"/>
            </a:lvl1pPr>
          </a:lstStyle>
          <a:p>
            <a:fld id="{F0308F8C-3B36-B04C-9625-E063F989E0AC}" type="datetime1">
              <a:rPr lang="fr-BE" smtClean="0"/>
              <a:t>05-10-22</a:t>
            </a:fld>
            <a:endParaRPr lang="en-US" dirty="0"/>
          </a:p>
        </p:txBody>
      </p:sp>
      <p:sp>
        <p:nvSpPr>
          <p:cNvPr id="4" name="Footer Placeholder 3"/>
          <p:cNvSpPr>
            <a:spLocks noGrp="1"/>
          </p:cNvSpPr>
          <p:nvPr>
            <p:ph type="ftr" sz="quarter" idx="2"/>
          </p:nvPr>
        </p:nvSpPr>
        <p:spPr>
          <a:xfrm>
            <a:off x="1" y="9377317"/>
            <a:ext cx="2945659" cy="493634"/>
          </a:xfrm>
          <a:prstGeom prst="rect">
            <a:avLst/>
          </a:prstGeom>
        </p:spPr>
        <p:txBody>
          <a:bodyPr vert="horz" lIns="90727" tIns="45363" rIns="90727" bIns="4536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377317"/>
            <a:ext cx="2945659" cy="493634"/>
          </a:xfrm>
          <a:prstGeom prst="rect">
            <a:avLst/>
          </a:prstGeom>
        </p:spPr>
        <p:txBody>
          <a:bodyPr vert="horz" lIns="90727" tIns="45363" rIns="90727" bIns="45363" rtlCol="0" anchor="b"/>
          <a:lstStyle>
            <a:lvl1pPr algn="r">
              <a:defRPr sz="1200"/>
            </a:lvl1pPr>
          </a:lstStyle>
          <a:p>
            <a:fld id="{1C4E345B-FCD1-2640-828C-9427D1DE3D18}" type="slidenum">
              <a:rPr lang="en-US" smtClean="0"/>
              <a:t>‹#›</a:t>
            </a:fld>
            <a:endParaRPr lang="en-US" dirty="0"/>
          </a:p>
        </p:txBody>
      </p:sp>
    </p:spTree>
    <p:extLst>
      <p:ext uri="{BB962C8B-B14F-4D97-AF65-F5344CB8AC3E}">
        <p14:creationId xmlns:p14="http://schemas.microsoft.com/office/powerpoint/2010/main" val="37940859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3634"/>
          </a:xfrm>
          <a:prstGeom prst="rect">
            <a:avLst/>
          </a:prstGeom>
        </p:spPr>
        <p:txBody>
          <a:bodyPr vert="horz" lIns="90727" tIns="45363" rIns="90727" bIns="45363" rtlCol="0"/>
          <a:lstStyle>
            <a:lvl1pPr algn="l">
              <a:defRPr sz="1200"/>
            </a:lvl1pPr>
          </a:lstStyle>
          <a:p>
            <a:endParaRPr lang="en-US" dirty="0"/>
          </a:p>
        </p:txBody>
      </p:sp>
      <p:sp>
        <p:nvSpPr>
          <p:cNvPr id="3" name="Date Placeholder 2"/>
          <p:cNvSpPr>
            <a:spLocks noGrp="1"/>
          </p:cNvSpPr>
          <p:nvPr>
            <p:ph type="dt" idx="1"/>
          </p:nvPr>
        </p:nvSpPr>
        <p:spPr>
          <a:xfrm>
            <a:off x="3850443" y="0"/>
            <a:ext cx="2945659" cy="493634"/>
          </a:xfrm>
          <a:prstGeom prst="rect">
            <a:avLst/>
          </a:prstGeom>
        </p:spPr>
        <p:txBody>
          <a:bodyPr vert="horz" lIns="90727" tIns="45363" rIns="90727" bIns="45363" rtlCol="0"/>
          <a:lstStyle>
            <a:lvl1pPr algn="r">
              <a:defRPr sz="1200"/>
            </a:lvl1pPr>
          </a:lstStyle>
          <a:p>
            <a:fld id="{BE9D708A-7A22-814A-8ADC-4493358F38B3}" type="datetime1">
              <a:rPr lang="fr-BE" smtClean="0"/>
              <a:t>05-10-22</a:t>
            </a:fld>
            <a:endParaRPr lang="en-US" dirty="0"/>
          </a:p>
        </p:txBody>
      </p:sp>
      <p:sp>
        <p:nvSpPr>
          <p:cNvPr id="4" name="Slide Image Placeholder 3"/>
          <p:cNvSpPr>
            <a:spLocks noGrp="1" noRot="1" noChangeAspect="1"/>
          </p:cNvSpPr>
          <p:nvPr>
            <p:ph type="sldImg" idx="2"/>
          </p:nvPr>
        </p:nvSpPr>
        <p:spPr>
          <a:xfrm>
            <a:off x="725488" y="739775"/>
            <a:ext cx="5346700" cy="3703638"/>
          </a:xfrm>
          <a:prstGeom prst="rect">
            <a:avLst/>
          </a:prstGeom>
          <a:noFill/>
          <a:ln w="12700">
            <a:solidFill>
              <a:prstClr val="black"/>
            </a:solidFill>
          </a:ln>
        </p:spPr>
        <p:txBody>
          <a:bodyPr vert="horz" lIns="90727" tIns="45363" rIns="90727" bIns="45363" rtlCol="0" anchor="ctr"/>
          <a:lstStyle/>
          <a:p>
            <a:endParaRPr lang="en-US" dirty="0"/>
          </a:p>
        </p:txBody>
      </p:sp>
      <p:sp>
        <p:nvSpPr>
          <p:cNvPr id="5" name="Notes Placeholder 4"/>
          <p:cNvSpPr>
            <a:spLocks noGrp="1"/>
          </p:cNvSpPr>
          <p:nvPr>
            <p:ph type="body" sz="quarter" idx="3"/>
          </p:nvPr>
        </p:nvSpPr>
        <p:spPr>
          <a:xfrm>
            <a:off x="679768" y="4689515"/>
            <a:ext cx="5438140" cy="4442699"/>
          </a:xfrm>
          <a:prstGeom prst="rect">
            <a:avLst/>
          </a:prstGeom>
        </p:spPr>
        <p:txBody>
          <a:bodyPr vert="horz" lIns="90727" tIns="45363" rIns="90727" bIns="45363" rtlCol="0"/>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6" name="Footer Placeholder 5"/>
          <p:cNvSpPr>
            <a:spLocks noGrp="1"/>
          </p:cNvSpPr>
          <p:nvPr>
            <p:ph type="ftr" sz="quarter" idx="4"/>
          </p:nvPr>
        </p:nvSpPr>
        <p:spPr>
          <a:xfrm>
            <a:off x="1" y="9377317"/>
            <a:ext cx="2945659" cy="493634"/>
          </a:xfrm>
          <a:prstGeom prst="rect">
            <a:avLst/>
          </a:prstGeom>
        </p:spPr>
        <p:txBody>
          <a:bodyPr vert="horz" lIns="90727" tIns="45363" rIns="90727" bIns="4536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377317"/>
            <a:ext cx="2945659" cy="493634"/>
          </a:xfrm>
          <a:prstGeom prst="rect">
            <a:avLst/>
          </a:prstGeom>
        </p:spPr>
        <p:txBody>
          <a:bodyPr vert="horz" lIns="90727" tIns="45363" rIns="90727" bIns="45363" rtlCol="0" anchor="b"/>
          <a:lstStyle>
            <a:lvl1pPr algn="r">
              <a:defRPr sz="1200"/>
            </a:lvl1pPr>
          </a:lstStyle>
          <a:p>
            <a:fld id="{3A1D7E8C-C8F7-A849-B57E-C1AE82B3817C}" type="slidenum">
              <a:rPr lang="en-US" smtClean="0"/>
              <a:t>‹#›</a:t>
            </a:fld>
            <a:endParaRPr lang="en-US" dirty="0"/>
          </a:p>
        </p:txBody>
      </p:sp>
    </p:spTree>
    <p:extLst>
      <p:ext uri="{BB962C8B-B14F-4D97-AF65-F5344CB8AC3E}">
        <p14:creationId xmlns:p14="http://schemas.microsoft.com/office/powerpoint/2010/main" val="3912934603"/>
      </p:ext>
    </p:extLst>
  </p:cSld>
  <p:clrMap bg1="lt1" tx1="dk1" bg2="lt2" tx2="dk2" accent1="accent1" accent2="accent2" accent3="accent3" accent4="accent4" accent5="accent5" accent6="accent6" hlink="hlink" folHlink="folHlink"/>
  <p:hf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1D7E8C-C8F7-A849-B57E-C1AE82B3817C}"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2596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10</a:t>
            </a:fld>
            <a:endParaRPr lang="en-US" dirty="0"/>
          </a:p>
        </p:txBody>
      </p:sp>
    </p:spTree>
    <p:extLst>
      <p:ext uri="{BB962C8B-B14F-4D97-AF65-F5344CB8AC3E}">
        <p14:creationId xmlns:p14="http://schemas.microsoft.com/office/powerpoint/2010/main" val="1124852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11</a:t>
            </a:fld>
            <a:endParaRPr lang="en-US" dirty="0"/>
          </a:p>
        </p:txBody>
      </p:sp>
    </p:spTree>
    <p:extLst>
      <p:ext uri="{BB962C8B-B14F-4D97-AF65-F5344CB8AC3E}">
        <p14:creationId xmlns:p14="http://schemas.microsoft.com/office/powerpoint/2010/main" val="250680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12</a:t>
            </a:fld>
            <a:endParaRPr lang="en-US" dirty="0"/>
          </a:p>
        </p:txBody>
      </p:sp>
    </p:spTree>
    <p:extLst>
      <p:ext uri="{BB962C8B-B14F-4D97-AF65-F5344CB8AC3E}">
        <p14:creationId xmlns:p14="http://schemas.microsoft.com/office/powerpoint/2010/main" val="3047084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1D7E8C-C8F7-A849-B57E-C1AE82B3817C}" type="slidenum">
              <a:rPr lang="en-US" smtClean="0"/>
              <a:t>13</a:t>
            </a:fld>
            <a:endParaRPr lang="en-US" dirty="0"/>
          </a:p>
        </p:txBody>
      </p:sp>
    </p:spTree>
    <p:extLst>
      <p:ext uri="{BB962C8B-B14F-4D97-AF65-F5344CB8AC3E}">
        <p14:creationId xmlns:p14="http://schemas.microsoft.com/office/powerpoint/2010/main" val="812621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14</a:t>
            </a:fld>
            <a:endParaRPr lang="en-US" dirty="0"/>
          </a:p>
        </p:txBody>
      </p:sp>
    </p:spTree>
    <p:extLst>
      <p:ext uri="{BB962C8B-B14F-4D97-AF65-F5344CB8AC3E}">
        <p14:creationId xmlns:p14="http://schemas.microsoft.com/office/powerpoint/2010/main" val="3957860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15</a:t>
            </a:fld>
            <a:endParaRPr lang="en-US" dirty="0"/>
          </a:p>
        </p:txBody>
      </p:sp>
    </p:spTree>
    <p:extLst>
      <p:ext uri="{BB962C8B-B14F-4D97-AF65-F5344CB8AC3E}">
        <p14:creationId xmlns:p14="http://schemas.microsoft.com/office/powerpoint/2010/main" val="725290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16</a:t>
            </a:fld>
            <a:endParaRPr lang="en-US" dirty="0"/>
          </a:p>
        </p:txBody>
      </p:sp>
    </p:spTree>
    <p:extLst>
      <p:ext uri="{BB962C8B-B14F-4D97-AF65-F5344CB8AC3E}">
        <p14:creationId xmlns:p14="http://schemas.microsoft.com/office/powerpoint/2010/main" val="1981849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1D7E8C-C8F7-A849-B57E-C1AE82B3817C}" type="slidenum">
              <a:rPr lang="en-US" smtClean="0"/>
              <a:t>17</a:t>
            </a:fld>
            <a:endParaRPr lang="en-US" dirty="0"/>
          </a:p>
        </p:txBody>
      </p:sp>
    </p:spTree>
    <p:extLst>
      <p:ext uri="{BB962C8B-B14F-4D97-AF65-F5344CB8AC3E}">
        <p14:creationId xmlns:p14="http://schemas.microsoft.com/office/powerpoint/2010/main" val="3715576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18</a:t>
            </a:fld>
            <a:endParaRPr lang="en-US" dirty="0"/>
          </a:p>
        </p:txBody>
      </p:sp>
    </p:spTree>
    <p:extLst>
      <p:ext uri="{BB962C8B-B14F-4D97-AF65-F5344CB8AC3E}">
        <p14:creationId xmlns:p14="http://schemas.microsoft.com/office/powerpoint/2010/main" val="3795349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19</a:t>
            </a:fld>
            <a:endParaRPr lang="en-US" dirty="0"/>
          </a:p>
        </p:txBody>
      </p:sp>
    </p:spTree>
    <p:extLst>
      <p:ext uri="{BB962C8B-B14F-4D97-AF65-F5344CB8AC3E}">
        <p14:creationId xmlns:p14="http://schemas.microsoft.com/office/powerpoint/2010/main" val="1899685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a:t>
            </a:fld>
            <a:endParaRPr lang="en-US" dirty="0"/>
          </a:p>
        </p:txBody>
      </p:sp>
    </p:spTree>
    <p:extLst>
      <p:ext uri="{BB962C8B-B14F-4D97-AF65-F5344CB8AC3E}">
        <p14:creationId xmlns:p14="http://schemas.microsoft.com/office/powerpoint/2010/main" val="1924665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20</a:t>
            </a:fld>
            <a:endParaRPr lang="en-US" dirty="0"/>
          </a:p>
        </p:txBody>
      </p:sp>
    </p:spTree>
    <p:extLst>
      <p:ext uri="{BB962C8B-B14F-4D97-AF65-F5344CB8AC3E}">
        <p14:creationId xmlns:p14="http://schemas.microsoft.com/office/powerpoint/2010/main" val="2510062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21</a:t>
            </a:fld>
            <a:endParaRPr lang="en-US" dirty="0"/>
          </a:p>
        </p:txBody>
      </p:sp>
    </p:spTree>
    <p:extLst>
      <p:ext uri="{BB962C8B-B14F-4D97-AF65-F5344CB8AC3E}">
        <p14:creationId xmlns:p14="http://schemas.microsoft.com/office/powerpoint/2010/main" val="2932105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22</a:t>
            </a:fld>
            <a:endParaRPr lang="en-US" dirty="0"/>
          </a:p>
        </p:txBody>
      </p:sp>
    </p:spTree>
    <p:extLst>
      <p:ext uri="{BB962C8B-B14F-4D97-AF65-F5344CB8AC3E}">
        <p14:creationId xmlns:p14="http://schemas.microsoft.com/office/powerpoint/2010/main" val="1068050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23</a:t>
            </a:fld>
            <a:endParaRPr lang="en-US" dirty="0"/>
          </a:p>
        </p:txBody>
      </p:sp>
    </p:spTree>
    <p:extLst>
      <p:ext uri="{BB962C8B-B14F-4D97-AF65-F5344CB8AC3E}">
        <p14:creationId xmlns:p14="http://schemas.microsoft.com/office/powerpoint/2010/main" val="2543956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24</a:t>
            </a:fld>
            <a:endParaRPr lang="en-US" dirty="0"/>
          </a:p>
        </p:txBody>
      </p:sp>
    </p:spTree>
    <p:extLst>
      <p:ext uri="{BB962C8B-B14F-4D97-AF65-F5344CB8AC3E}">
        <p14:creationId xmlns:p14="http://schemas.microsoft.com/office/powerpoint/2010/main" val="8442592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25</a:t>
            </a:fld>
            <a:endParaRPr lang="en-US" dirty="0"/>
          </a:p>
        </p:txBody>
      </p:sp>
    </p:spTree>
    <p:extLst>
      <p:ext uri="{BB962C8B-B14F-4D97-AF65-F5344CB8AC3E}">
        <p14:creationId xmlns:p14="http://schemas.microsoft.com/office/powerpoint/2010/main" val="29557977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26</a:t>
            </a:fld>
            <a:endParaRPr lang="en-US" dirty="0"/>
          </a:p>
        </p:txBody>
      </p:sp>
    </p:spTree>
    <p:extLst>
      <p:ext uri="{BB962C8B-B14F-4D97-AF65-F5344CB8AC3E}">
        <p14:creationId xmlns:p14="http://schemas.microsoft.com/office/powerpoint/2010/main" val="7366394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27</a:t>
            </a:fld>
            <a:endParaRPr lang="en-US" dirty="0"/>
          </a:p>
        </p:txBody>
      </p:sp>
    </p:spTree>
    <p:extLst>
      <p:ext uri="{BB962C8B-B14F-4D97-AF65-F5344CB8AC3E}">
        <p14:creationId xmlns:p14="http://schemas.microsoft.com/office/powerpoint/2010/main" val="34066068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28</a:t>
            </a:fld>
            <a:endParaRPr lang="en-US" dirty="0"/>
          </a:p>
        </p:txBody>
      </p:sp>
    </p:spTree>
    <p:extLst>
      <p:ext uri="{BB962C8B-B14F-4D97-AF65-F5344CB8AC3E}">
        <p14:creationId xmlns:p14="http://schemas.microsoft.com/office/powerpoint/2010/main" val="2590893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29</a:t>
            </a:fld>
            <a:endParaRPr lang="en-US" dirty="0"/>
          </a:p>
        </p:txBody>
      </p:sp>
    </p:spTree>
    <p:extLst>
      <p:ext uri="{BB962C8B-B14F-4D97-AF65-F5344CB8AC3E}">
        <p14:creationId xmlns:p14="http://schemas.microsoft.com/office/powerpoint/2010/main" val="4068876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1D7E8C-C8F7-A849-B57E-C1AE82B3817C}" type="slidenum">
              <a:rPr lang="en-US" smtClean="0"/>
              <a:t>3</a:t>
            </a:fld>
            <a:endParaRPr lang="en-US" dirty="0"/>
          </a:p>
        </p:txBody>
      </p:sp>
    </p:spTree>
    <p:extLst>
      <p:ext uri="{BB962C8B-B14F-4D97-AF65-F5344CB8AC3E}">
        <p14:creationId xmlns:p14="http://schemas.microsoft.com/office/powerpoint/2010/main" val="16287245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30</a:t>
            </a:fld>
            <a:endParaRPr lang="en-US" dirty="0"/>
          </a:p>
        </p:txBody>
      </p:sp>
    </p:spTree>
    <p:extLst>
      <p:ext uri="{BB962C8B-B14F-4D97-AF65-F5344CB8AC3E}">
        <p14:creationId xmlns:p14="http://schemas.microsoft.com/office/powerpoint/2010/main" val="20923764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31</a:t>
            </a:fld>
            <a:endParaRPr lang="en-US" dirty="0"/>
          </a:p>
        </p:txBody>
      </p:sp>
    </p:spTree>
    <p:extLst>
      <p:ext uri="{BB962C8B-B14F-4D97-AF65-F5344CB8AC3E}">
        <p14:creationId xmlns:p14="http://schemas.microsoft.com/office/powerpoint/2010/main" val="1558935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32</a:t>
            </a:fld>
            <a:endParaRPr lang="en-US" dirty="0"/>
          </a:p>
        </p:txBody>
      </p:sp>
    </p:spTree>
    <p:extLst>
      <p:ext uri="{BB962C8B-B14F-4D97-AF65-F5344CB8AC3E}">
        <p14:creationId xmlns:p14="http://schemas.microsoft.com/office/powerpoint/2010/main" val="41055170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33</a:t>
            </a:fld>
            <a:endParaRPr lang="en-US" dirty="0"/>
          </a:p>
        </p:txBody>
      </p:sp>
    </p:spTree>
    <p:extLst>
      <p:ext uri="{BB962C8B-B14F-4D97-AF65-F5344CB8AC3E}">
        <p14:creationId xmlns:p14="http://schemas.microsoft.com/office/powerpoint/2010/main" val="745854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1D7E8C-C8F7-A849-B57E-C1AE82B3817C}" type="slidenum">
              <a:rPr lang="en-US" smtClean="0"/>
              <a:t>34</a:t>
            </a:fld>
            <a:endParaRPr lang="en-US" dirty="0"/>
          </a:p>
        </p:txBody>
      </p:sp>
    </p:spTree>
    <p:extLst>
      <p:ext uri="{BB962C8B-B14F-4D97-AF65-F5344CB8AC3E}">
        <p14:creationId xmlns:p14="http://schemas.microsoft.com/office/powerpoint/2010/main" val="41947755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35</a:t>
            </a:fld>
            <a:endParaRPr lang="en-US" dirty="0"/>
          </a:p>
        </p:txBody>
      </p:sp>
    </p:spTree>
    <p:extLst>
      <p:ext uri="{BB962C8B-B14F-4D97-AF65-F5344CB8AC3E}">
        <p14:creationId xmlns:p14="http://schemas.microsoft.com/office/powerpoint/2010/main" val="17925122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36</a:t>
            </a:fld>
            <a:endParaRPr lang="en-US" dirty="0"/>
          </a:p>
        </p:txBody>
      </p:sp>
    </p:spTree>
    <p:extLst>
      <p:ext uri="{BB962C8B-B14F-4D97-AF65-F5344CB8AC3E}">
        <p14:creationId xmlns:p14="http://schemas.microsoft.com/office/powerpoint/2010/main" val="13231428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37</a:t>
            </a:fld>
            <a:endParaRPr lang="en-US" dirty="0"/>
          </a:p>
        </p:txBody>
      </p:sp>
    </p:spTree>
    <p:extLst>
      <p:ext uri="{BB962C8B-B14F-4D97-AF65-F5344CB8AC3E}">
        <p14:creationId xmlns:p14="http://schemas.microsoft.com/office/powerpoint/2010/main" val="42617747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38</a:t>
            </a:fld>
            <a:endParaRPr lang="en-US" dirty="0"/>
          </a:p>
        </p:txBody>
      </p:sp>
    </p:spTree>
    <p:extLst>
      <p:ext uri="{BB962C8B-B14F-4D97-AF65-F5344CB8AC3E}">
        <p14:creationId xmlns:p14="http://schemas.microsoft.com/office/powerpoint/2010/main" val="18987388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39</a:t>
            </a:fld>
            <a:endParaRPr lang="en-US" dirty="0"/>
          </a:p>
        </p:txBody>
      </p:sp>
    </p:spTree>
    <p:extLst>
      <p:ext uri="{BB962C8B-B14F-4D97-AF65-F5344CB8AC3E}">
        <p14:creationId xmlns:p14="http://schemas.microsoft.com/office/powerpoint/2010/main" val="94643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4</a:t>
            </a:fld>
            <a:endParaRPr lang="en-US" dirty="0"/>
          </a:p>
        </p:txBody>
      </p:sp>
    </p:spTree>
    <p:extLst>
      <p:ext uri="{BB962C8B-B14F-4D97-AF65-F5344CB8AC3E}">
        <p14:creationId xmlns:p14="http://schemas.microsoft.com/office/powerpoint/2010/main" val="16841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5</a:t>
            </a:fld>
            <a:endParaRPr lang="en-US" dirty="0"/>
          </a:p>
        </p:txBody>
      </p:sp>
    </p:spTree>
    <p:extLst>
      <p:ext uri="{BB962C8B-B14F-4D97-AF65-F5344CB8AC3E}">
        <p14:creationId xmlns:p14="http://schemas.microsoft.com/office/powerpoint/2010/main" val="3417157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6</a:t>
            </a:fld>
            <a:endParaRPr lang="en-US" dirty="0"/>
          </a:p>
        </p:txBody>
      </p:sp>
    </p:spTree>
    <p:extLst>
      <p:ext uri="{BB962C8B-B14F-4D97-AF65-F5344CB8AC3E}">
        <p14:creationId xmlns:p14="http://schemas.microsoft.com/office/powerpoint/2010/main" val="1387729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1D7E8C-C8F7-A849-B57E-C1AE82B3817C}" type="slidenum">
              <a:rPr lang="en-US" smtClean="0"/>
              <a:t>7</a:t>
            </a:fld>
            <a:endParaRPr lang="en-US" dirty="0"/>
          </a:p>
        </p:txBody>
      </p:sp>
    </p:spTree>
    <p:extLst>
      <p:ext uri="{BB962C8B-B14F-4D97-AF65-F5344CB8AC3E}">
        <p14:creationId xmlns:p14="http://schemas.microsoft.com/office/powerpoint/2010/main" val="811306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8</a:t>
            </a:fld>
            <a:endParaRPr lang="en-US" dirty="0"/>
          </a:p>
        </p:txBody>
      </p:sp>
    </p:spTree>
    <p:extLst>
      <p:ext uri="{BB962C8B-B14F-4D97-AF65-F5344CB8AC3E}">
        <p14:creationId xmlns:p14="http://schemas.microsoft.com/office/powerpoint/2010/main" val="2446668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739775"/>
            <a:ext cx="5346700" cy="3703638"/>
          </a:xfrm>
        </p:spPr>
      </p:sp>
      <p:sp>
        <p:nvSpPr>
          <p:cNvPr id="3" name="Notes Placeholder 2"/>
          <p:cNvSpPr>
            <a:spLocks noGrp="1"/>
          </p:cNvSpPr>
          <p:nvPr>
            <p:ph type="body" idx="1"/>
          </p:nvPr>
        </p:nvSpPr>
        <p:spPr/>
        <p:txBody>
          <a:bodyPr/>
          <a:lstStyle/>
          <a:p>
            <a:pPr marL="0" indent="0">
              <a:buNone/>
            </a:pPr>
            <a:endParaRPr lang="en-GB" baseline="0" dirty="0"/>
          </a:p>
        </p:txBody>
      </p:sp>
      <p:sp>
        <p:nvSpPr>
          <p:cNvPr id="4" name="Slide Number Placeholder 3"/>
          <p:cNvSpPr>
            <a:spLocks noGrp="1"/>
          </p:cNvSpPr>
          <p:nvPr>
            <p:ph type="sldNum" sz="quarter" idx="10"/>
          </p:nvPr>
        </p:nvSpPr>
        <p:spPr/>
        <p:txBody>
          <a:bodyPr/>
          <a:lstStyle/>
          <a:p>
            <a:fld id="{3A1D7E8C-C8F7-A849-B57E-C1AE82B3817C}" type="slidenum">
              <a:rPr lang="en-US" smtClean="0"/>
              <a:t>9</a:t>
            </a:fld>
            <a:endParaRPr lang="en-US" dirty="0"/>
          </a:p>
        </p:txBody>
      </p:sp>
    </p:spTree>
    <p:extLst>
      <p:ext uri="{BB962C8B-B14F-4D97-AF65-F5344CB8AC3E}">
        <p14:creationId xmlns:p14="http://schemas.microsoft.com/office/powerpoint/2010/main" val="4115253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667750" y="6024565"/>
            <a:ext cx="421350" cy="365125"/>
          </a:xfrm>
          <a:prstGeom prst="rect">
            <a:avLst/>
          </a:prstGeom>
        </p:spPr>
        <p:txBody>
          <a:bodyPr vert="horz" lIns="0" tIns="0" rIns="0" bIns="0" rtlCol="0" anchor="b" anchorCtr="0"/>
          <a:lstStyle>
            <a:lvl1pPr marL="0" marR="0" indent="0" algn="r" defTabSz="457200" rtl="0" eaLnBrk="1" fontAlgn="auto" latinLnBrk="0" hangingPunct="1">
              <a:lnSpc>
                <a:spcPct val="100000"/>
              </a:lnSpc>
              <a:spcBef>
                <a:spcPts val="0"/>
              </a:spcBef>
              <a:spcAft>
                <a:spcPts val="0"/>
              </a:spcAft>
              <a:buClrTx/>
              <a:buSzTx/>
              <a:buFontTx/>
              <a:buNone/>
              <a:tabLst/>
              <a:defRPr sz="1200">
                <a:solidFill>
                  <a:schemeClr val="tx1">
                    <a:tint val="75000"/>
                  </a:schemeClr>
                </a:solidFill>
              </a:defRPr>
            </a:lvl1pPr>
          </a:lstStyle>
          <a:p>
            <a:fld id="{910FE4D4-1FF6-6F4A-9366-55BC404167EA}" type="slidenum">
              <a:rPr lang="en-US" b="1" smtClean="0">
                <a:latin typeface="Helvetica"/>
                <a:cs typeface="Helvetica"/>
              </a:rPr>
              <a:pPr/>
              <a:t>‹#›</a:t>
            </a:fld>
            <a:r>
              <a:rPr lang="en-US" b="1" dirty="0">
                <a:latin typeface="Helvetica"/>
                <a:cs typeface="Helvetica"/>
              </a:rPr>
              <a:t> </a:t>
            </a:r>
          </a:p>
        </p:txBody>
      </p:sp>
    </p:spTree>
    <p:extLst>
      <p:ext uri="{BB962C8B-B14F-4D97-AF65-F5344CB8AC3E}">
        <p14:creationId xmlns:p14="http://schemas.microsoft.com/office/powerpoint/2010/main" val="1747916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8" y="4800607"/>
            <a:ext cx="5943600" cy="566738"/>
          </a:xfrm>
        </p:spPr>
        <p:txBody>
          <a:bodyPr anchor="b"/>
          <a:lstStyle>
            <a:lvl1pPr algn="l">
              <a:defRPr sz="2100" b="1"/>
            </a:lvl1pPr>
          </a:lstStyle>
          <a:p>
            <a:r>
              <a:rPr lang="en-US"/>
              <a:t>Click to edit Master title style</a:t>
            </a:r>
            <a:endParaRPr lang="en-GB"/>
          </a:p>
        </p:txBody>
      </p:sp>
      <p:sp>
        <p:nvSpPr>
          <p:cNvPr id="3" name="Picture Placeholder 2"/>
          <p:cNvSpPr>
            <a:spLocks noGrp="1"/>
          </p:cNvSpPr>
          <p:nvPr>
            <p:ph type="pic" idx="1"/>
          </p:nvPr>
        </p:nvSpPr>
        <p:spPr>
          <a:xfrm>
            <a:off x="1941648" y="612782"/>
            <a:ext cx="5943600" cy="4114800"/>
          </a:xfrm>
        </p:spPr>
        <p:txBody>
          <a:bodyPr/>
          <a:lstStyle>
            <a:lvl1pPr marL="0" indent="0">
              <a:buNone/>
              <a:defRPr sz="3300"/>
            </a:lvl1pPr>
            <a:lvl2pPr marL="478429" indent="0">
              <a:buNone/>
              <a:defRPr sz="2900"/>
            </a:lvl2pPr>
            <a:lvl3pPr marL="956859" indent="0">
              <a:buNone/>
              <a:defRPr sz="2600"/>
            </a:lvl3pPr>
            <a:lvl4pPr marL="1435289" indent="0">
              <a:buNone/>
              <a:defRPr sz="2100"/>
            </a:lvl4pPr>
            <a:lvl5pPr marL="1913719" indent="0">
              <a:buNone/>
              <a:defRPr sz="2100"/>
            </a:lvl5pPr>
            <a:lvl6pPr marL="2392147" indent="0">
              <a:buNone/>
              <a:defRPr sz="2100"/>
            </a:lvl6pPr>
            <a:lvl7pPr marL="2870577" indent="0">
              <a:buNone/>
              <a:defRPr sz="2100"/>
            </a:lvl7pPr>
            <a:lvl8pPr marL="3349006" indent="0">
              <a:buNone/>
              <a:defRPr sz="2100"/>
            </a:lvl8pPr>
            <a:lvl9pPr marL="3827434" indent="0">
              <a:buNone/>
              <a:defRPr sz="21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941648" y="5367338"/>
            <a:ext cx="5943600" cy="804862"/>
          </a:xfrm>
        </p:spPr>
        <p:txBody>
          <a:bodyPr/>
          <a:lstStyle>
            <a:lvl1pPr marL="0" indent="0">
              <a:buNone/>
              <a:defRPr sz="1500"/>
            </a:lvl1pPr>
            <a:lvl2pPr marL="478429" indent="0">
              <a:buNone/>
              <a:defRPr sz="1200"/>
            </a:lvl2pPr>
            <a:lvl3pPr marL="956859" indent="0">
              <a:buNone/>
              <a:defRPr sz="1100"/>
            </a:lvl3pPr>
            <a:lvl4pPr marL="1435289" indent="0">
              <a:buNone/>
              <a:defRPr sz="1000"/>
            </a:lvl4pPr>
            <a:lvl5pPr marL="1913719" indent="0">
              <a:buNone/>
              <a:defRPr sz="1000"/>
            </a:lvl5pPr>
            <a:lvl6pPr marL="2392147" indent="0">
              <a:buNone/>
              <a:defRPr sz="1000"/>
            </a:lvl6pPr>
            <a:lvl7pPr marL="2870577" indent="0">
              <a:buNone/>
              <a:defRPr sz="1000"/>
            </a:lvl7pPr>
            <a:lvl8pPr marL="3349006" indent="0">
              <a:buNone/>
              <a:defRPr sz="1000"/>
            </a:lvl8pPr>
            <a:lvl9pPr marL="3827434"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D6666F1-E4EA-4F62-8963-0EDD49D4AC57}"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38216484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2A120F92-F810-4974-AC2D-5AA633C98932}"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84262281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4725" y="1052520"/>
            <a:ext cx="2280444" cy="50736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28236" y="1052520"/>
            <a:ext cx="6681390" cy="50736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CBCEA90C-3241-4C73-A505-3626FD725BC1}"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366504496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634F"/>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41232" y="2060582"/>
            <a:ext cx="8420100" cy="1223963"/>
          </a:xfrm>
        </p:spPr>
        <p:txBody>
          <a:bodyPr anchor="t"/>
          <a:lstStyle>
            <a:lvl1pPr>
              <a:defRPr>
                <a:solidFill>
                  <a:schemeClr val="bg1"/>
                </a:solidFill>
              </a:defRPr>
            </a:lvl1pPr>
          </a:lstStyle>
          <a:p>
            <a:pPr lvl="0"/>
            <a:r>
              <a:rPr lang="en-US" altLang="en-US" noProof="0"/>
              <a:t>Click to edit Master title style</a:t>
            </a:r>
          </a:p>
        </p:txBody>
      </p:sp>
      <p:sp>
        <p:nvSpPr>
          <p:cNvPr id="3075" name="Rectangle 3"/>
          <p:cNvSpPr>
            <a:spLocks noGrp="1" noChangeArrowheads="1"/>
          </p:cNvSpPr>
          <p:nvPr>
            <p:ph type="subTitle" idx="1"/>
          </p:nvPr>
        </p:nvSpPr>
        <p:spPr>
          <a:xfrm>
            <a:off x="741232" y="4221170"/>
            <a:ext cx="6934200" cy="1465262"/>
          </a:xfrm>
        </p:spPr>
        <p:txBody>
          <a:bodyPr/>
          <a:lstStyle>
            <a:lvl1pPr marL="0" indent="0">
              <a:buFont typeface="Wingdings" pitchFamily="2" charset="2"/>
              <a:buNone/>
              <a:defRPr>
                <a:solidFill>
                  <a:srgbClr val="FF6600"/>
                </a:solidFill>
              </a:defRPr>
            </a:lvl1pPr>
          </a:lstStyle>
          <a:p>
            <a:pPr lvl="0"/>
            <a:r>
              <a:rPr lang="en-US" altLang="en-US" noProof="0"/>
              <a:t>Click to edit Master subtitle style</a:t>
            </a:r>
          </a:p>
        </p:txBody>
      </p:sp>
      <p:sp>
        <p:nvSpPr>
          <p:cNvPr id="5" name="Rectangle 6"/>
          <p:cNvSpPr>
            <a:spLocks noGrp="1" noChangeArrowheads="1"/>
          </p:cNvSpPr>
          <p:nvPr>
            <p:ph type="sldNum" sz="quarter" idx="10"/>
          </p:nvPr>
        </p:nvSpPr>
        <p:spPr/>
        <p:txBody>
          <a:bodyPr/>
          <a:lstStyle>
            <a:lvl1pPr>
              <a:defRPr/>
            </a:lvl1pPr>
          </a:lstStyle>
          <a:p>
            <a:pPr>
              <a:defRPr/>
            </a:pPr>
            <a:fld id="{90A94059-DE23-4E57-924C-6918BC432360}"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70272723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E4DC48B4-3E6F-4E9D-BC44-BFA49502281B}"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34698470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7" y="4406900"/>
            <a:ext cx="8420100" cy="1362075"/>
          </a:xfrm>
        </p:spPr>
        <p:txBody>
          <a:bodyPr anchor="t"/>
          <a:lstStyle>
            <a:lvl1pPr algn="l">
              <a:defRPr sz="4200" b="1" cap="all"/>
            </a:lvl1pPr>
          </a:lstStyle>
          <a:p>
            <a:r>
              <a:rPr lang="en-US"/>
              <a:t>Click to edit Master title style</a:t>
            </a:r>
            <a:endParaRPr lang="en-GB"/>
          </a:p>
        </p:txBody>
      </p:sp>
      <p:sp>
        <p:nvSpPr>
          <p:cNvPr id="3" name="Text Placeholder 2"/>
          <p:cNvSpPr>
            <a:spLocks noGrp="1"/>
          </p:cNvSpPr>
          <p:nvPr>
            <p:ph type="body" idx="1"/>
          </p:nvPr>
        </p:nvSpPr>
        <p:spPr>
          <a:xfrm>
            <a:off x="782507" y="2906720"/>
            <a:ext cx="8420100" cy="1500187"/>
          </a:xfrm>
        </p:spPr>
        <p:txBody>
          <a:bodyPr anchor="b"/>
          <a:lstStyle>
            <a:lvl1pPr marL="0" indent="0">
              <a:buNone/>
              <a:defRPr sz="2100"/>
            </a:lvl1pPr>
            <a:lvl2pPr marL="478429" indent="0">
              <a:buNone/>
              <a:defRPr sz="1800"/>
            </a:lvl2pPr>
            <a:lvl3pPr marL="956859" indent="0">
              <a:buNone/>
              <a:defRPr sz="1700"/>
            </a:lvl3pPr>
            <a:lvl4pPr marL="1435289" indent="0">
              <a:buNone/>
              <a:defRPr sz="1500"/>
            </a:lvl4pPr>
            <a:lvl5pPr marL="1913719" indent="0">
              <a:buNone/>
              <a:defRPr sz="1500"/>
            </a:lvl5pPr>
            <a:lvl6pPr marL="2392147" indent="0">
              <a:buNone/>
              <a:defRPr sz="1500"/>
            </a:lvl6pPr>
            <a:lvl7pPr marL="2870577" indent="0">
              <a:buNone/>
              <a:defRPr sz="1500"/>
            </a:lvl7pPr>
            <a:lvl8pPr marL="3349006" indent="0">
              <a:buNone/>
              <a:defRPr sz="1500"/>
            </a:lvl8pPr>
            <a:lvl9pPr marL="3827434" indent="0">
              <a:buNone/>
              <a:defRPr sz="15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80AEAE57-41EE-4535-ADAC-2714F800095C}"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76445940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28232" y="2276475"/>
            <a:ext cx="4480057" cy="3849688"/>
          </a:xfrm>
        </p:spPr>
        <p:txBody>
          <a:bodyPr/>
          <a:lstStyle>
            <a:lvl1pPr>
              <a:defRPr sz="2900"/>
            </a:lvl1pPr>
            <a:lvl2pPr>
              <a:defRPr sz="26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73387" y="2276475"/>
            <a:ext cx="4481777" cy="3849688"/>
          </a:xfrm>
        </p:spPr>
        <p:txBody>
          <a:bodyPr/>
          <a:lstStyle>
            <a:lvl1pPr>
              <a:defRPr sz="2900"/>
            </a:lvl1pPr>
            <a:lvl2pPr>
              <a:defRPr sz="26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E85E8B33-9EB6-4909-8BCB-BAD98CE78166}"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1973280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600" b="1"/>
            </a:lvl1pPr>
            <a:lvl2pPr marL="478429" indent="0">
              <a:buNone/>
              <a:defRPr sz="2100" b="1"/>
            </a:lvl2pPr>
            <a:lvl3pPr marL="956859" indent="0">
              <a:buNone/>
              <a:defRPr sz="1800" b="1"/>
            </a:lvl3pPr>
            <a:lvl4pPr marL="1435289" indent="0">
              <a:buNone/>
              <a:defRPr sz="1700" b="1"/>
            </a:lvl4pPr>
            <a:lvl5pPr marL="1913719" indent="0">
              <a:buNone/>
              <a:defRPr sz="1700" b="1"/>
            </a:lvl5pPr>
            <a:lvl6pPr marL="2392147" indent="0">
              <a:buNone/>
              <a:defRPr sz="1700" b="1"/>
            </a:lvl6pPr>
            <a:lvl7pPr marL="2870577" indent="0">
              <a:buNone/>
              <a:defRPr sz="1700" b="1"/>
            </a:lvl7pPr>
            <a:lvl8pPr marL="3349006" indent="0">
              <a:buNone/>
              <a:defRPr sz="1700" b="1"/>
            </a:lvl8pPr>
            <a:lvl9pPr marL="3827434" indent="0">
              <a:buNone/>
              <a:defRPr sz="1700" b="1"/>
            </a:lvl9pPr>
          </a:lstStyle>
          <a:p>
            <a:pPr lvl="0"/>
            <a:r>
              <a:rPr lang="en-US"/>
              <a:t>Click to edit Master text styles</a:t>
            </a:r>
          </a:p>
        </p:txBody>
      </p:sp>
      <p:sp>
        <p:nvSpPr>
          <p:cNvPr id="4" name="Content Placeholder 3"/>
          <p:cNvSpPr>
            <a:spLocks noGrp="1"/>
          </p:cNvSpPr>
          <p:nvPr>
            <p:ph sz="half" idx="2"/>
          </p:nvPr>
        </p:nvSpPr>
        <p:spPr>
          <a:xfrm>
            <a:off x="495300" y="2174882"/>
            <a:ext cx="4376870" cy="3951288"/>
          </a:xfrm>
        </p:spPr>
        <p:txBody>
          <a:bodyPr/>
          <a:lstStyle>
            <a:lvl1pPr>
              <a:defRPr sz="2600"/>
            </a:lvl1pPr>
            <a:lvl2pPr>
              <a:defRPr sz="21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8" y="1535113"/>
            <a:ext cx="4378590" cy="639762"/>
          </a:xfrm>
        </p:spPr>
        <p:txBody>
          <a:bodyPr anchor="b"/>
          <a:lstStyle>
            <a:lvl1pPr marL="0" indent="0">
              <a:buNone/>
              <a:defRPr sz="2600" b="1"/>
            </a:lvl1pPr>
            <a:lvl2pPr marL="478429" indent="0">
              <a:buNone/>
              <a:defRPr sz="2100" b="1"/>
            </a:lvl2pPr>
            <a:lvl3pPr marL="956859" indent="0">
              <a:buNone/>
              <a:defRPr sz="1800" b="1"/>
            </a:lvl3pPr>
            <a:lvl4pPr marL="1435289" indent="0">
              <a:buNone/>
              <a:defRPr sz="1700" b="1"/>
            </a:lvl4pPr>
            <a:lvl5pPr marL="1913719" indent="0">
              <a:buNone/>
              <a:defRPr sz="1700" b="1"/>
            </a:lvl5pPr>
            <a:lvl6pPr marL="2392147" indent="0">
              <a:buNone/>
              <a:defRPr sz="1700" b="1"/>
            </a:lvl6pPr>
            <a:lvl7pPr marL="2870577" indent="0">
              <a:buNone/>
              <a:defRPr sz="1700" b="1"/>
            </a:lvl7pPr>
            <a:lvl8pPr marL="3349006" indent="0">
              <a:buNone/>
              <a:defRPr sz="1700" b="1"/>
            </a:lvl8pPr>
            <a:lvl9pPr marL="3827434" indent="0">
              <a:buNone/>
              <a:defRPr sz="1700" b="1"/>
            </a:lvl9pPr>
          </a:lstStyle>
          <a:p>
            <a:pPr lvl="0"/>
            <a:r>
              <a:rPr lang="en-US"/>
              <a:t>Click to edit Master text styles</a:t>
            </a:r>
          </a:p>
        </p:txBody>
      </p:sp>
      <p:sp>
        <p:nvSpPr>
          <p:cNvPr id="6" name="Content Placeholder 5"/>
          <p:cNvSpPr>
            <a:spLocks noGrp="1"/>
          </p:cNvSpPr>
          <p:nvPr>
            <p:ph sz="quarter" idx="4"/>
          </p:nvPr>
        </p:nvSpPr>
        <p:spPr>
          <a:xfrm>
            <a:off x="5032118" y="2174882"/>
            <a:ext cx="4378590" cy="3951288"/>
          </a:xfrm>
        </p:spPr>
        <p:txBody>
          <a:bodyPr/>
          <a:lstStyle>
            <a:lvl1pPr>
              <a:defRPr sz="2600"/>
            </a:lvl1pPr>
            <a:lvl2pPr>
              <a:defRPr sz="21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p:cNvSpPr>
            <a:spLocks noGrp="1" noChangeArrowheads="1"/>
          </p:cNvSpPr>
          <p:nvPr>
            <p:ph type="sldNum" sz="quarter" idx="10"/>
          </p:nvPr>
        </p:nvSpPr>
        <p:spPr>
          <a:ln/>
        </p:spPr>
        <p:txBody>
          <a:bodyPr/>
          <a:lstStyle>
            <a:lvl1pPr>
              <a:defRPr/>
            </a:lvl1pPr>
          </a:lstStyle>
          <a:p>
            <a:pPr>
              <a:defRPr/>
            </a:pPr>
            <a:fld id="{9D421155-8452-4292-AD9B-0450A0DDA377}"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16266730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ADF7D342-2145-4B77-83A9-B14BFACC31C9}"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42895611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F6CC5BD-249F-40B8-AD24-3609C186D38C}"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91395255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6" y="273050"/>
            <a:ext cx="3259006" cy="1162050"/>
          </a:xfrm>
        </p:spPr>
        <p:txBody>
          <a:bodyPr anchor="b"/>
          <a:lstStyle>
            <a:lvl1pPr algn="l">
              <a:defRPr sz="2100" b="1"/>
            </a:lvl1pPr>
          </a:lstStyle>
          <a:p>
            <a:r>
              <a:rPr lang="en-US"/>
              <a:t>Click to edit Master title style</a:t>
            </a:r>
            <a:endParaRPr lang="en-GB"/>
          </a:p>
        </p:txBody>
      </p:sp>
      <p:sp>
        <p:nvSpPr>
          <p:cNvPr id="3" name="Content Placeholder 2"/>
          <p:cNvSpPr>
            <a:spLocks noGrp="1"/>
          </p:cNvSpPr>
          <p:nvPr>
            <p:ph idx="1"/>
          </p:nvPr>
        </p:nvSpPr>
        <p:spPr>
          <a:xfrm>
            <a:off x="3872970" y="273057"/>
            <a:ext cx="5537730" cy="5853113"/>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6" y="1435107"/>
            <a:ext cx="3259006" cy="4691063"/>
          </a:xfrm>
        </p:spPr>
        <p:txBody>
          <a:bodyPr/>
          <a:lstStyle>
            <a:lvl1pPr marL="0" indent="0">
              <a:buNone/>
              <a:defRPr sz="1500"/>
            </a:lvl1pPr>
            <a:lvl2pPr marL="478429" indent="0">
              <a:buNone/>
              <a:defRPr sz="1200"/>
            </a:lvl2pPr>
            <a:lvl3pPr marL="956859" indent="0">
              <a:buNone/>
              <a:defRPr sz="1100"/>
            </a:lvl3pPr>
            <a:lvl4pPr marL="1435289" indent="0">
              <a:buNone/>
              <a:defRPr sz="1000"/>
            </a:lvl4pPr>
            <a:lvl5pPr marL="1913719" indent="0">
              <a:buNone/>
              <a:defRPr sz="1000"/>
            </a:lvl5pPr>
            <a:lvl6pPr marL="2392147" indent="0">
              <a:buNone/>
              <a:defRPr sz="1000"/>
            </a:lvl6pPr>
            <a:lvl7pPr marL="2870577" indent="0">
              <a:buNone/>
              <a:defRPr sz="1000"/>
            </a:lvl7pPr>
            <a:lvl8pPr marL="3349006" indent="0">
              <a:buNone/>
              <a:defRPr sz="1000"/>
            </a:lvl8pPr>
            <a:lvl9pPr marL="3827434"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E1AE617-B9D9-4922-A227-D2F9EBC5EDF0}"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16414438"/>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t="-28000" b="-28000"/>
          </a:stretch>
        </a:blip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4"/>
          </p:nvPr>
        </p:nvSpPr>
        <p:spPr>
          <a:xfrm>
            <a:off x="8937757" y="6024565"/>
            <a:ext cx="421350" cy="365125"/>
          </a:xfrm>
          <a:prstGeom prst="rect">
            <a:avLst/>
          </a:prstGeom>
        </p:spPr>
        <p:txBody>
          <a:bodyPr vert="horz" lIns="0" tIns="0" rIns="0" bIns="0" rtlCol="0" anchor="b" anchorCtr="0"/>
          <a:lstStyle>
            <a:lvl1pPr marL="0" marR="0" indent="0" algn="r" defTabSz="457200" rtl="0" eaLnBrk="1" fontAlgn="auto" latinLnBrk="0" hangingPunct="1">
              <a:lnSpc>
                <a:spcPct val="100000"/>
              </a:lnSpc>
              <a:spcBef>
                <a:spcPts val="0"/>
              </a:spcBef>
              <a:spcAft>
                <a:spcPts val="0"/>
              </a:spcAft>
              <a:buClrTx/>
              <a:buSzTx/>
              <a:buFontTx/>
              <a:buNone/>
              <a:tabLst/>
              <a:defRPr sz="1200">
                <a:solidFill>
                  <a:schemeClr val="tx1">
                    <a:tint val="75000"/>
                  </a:schemeClr>
                </a:solidFill>
              </a:defRPr>
            </a:lvl1pPr>
          </a:lstStyle>
          <a:p>
            <a:fld id="{910FE4D4-1FF6-6F4A-9366-55BC404167EA}" type="slidenum">
              <a:rPr lang="en-US" b="1" smtClean="0">
                <a:latin typeface="Helvetica"/>
                <a:cs typeface="Helvetica"/>
              </a:rPr>
              <a:pPr/>
              <a:t>‹#›</a:t>
            </a:fld>
            <a:r>
              <a:rPr lang="en-US" b="1" dirty="0">
                <a:latin typeface="Helvetica"/>
                <a:cs typeface="Helvetica"/>
              </a:rPr>
              <a:t> </a:t>
            </a:r>
          </a:p>
        </p:txBody>
      </p:sp>
    </p:spTree>
    <p:extLst>
      <p:ext uri="{BB962C8B-B14F-4D97-AF65-F5344CB8AC3E}">
        <p14:creationId xmlns:p14="http://schemas.microsoft.com/office/powerpoint/2010/main" val="3061306452"/>
      </p:ext>
    </p:extLst>
  </p:cSld>
  <p:clrMap bg1="lt1" tx1="dk1" bg2="lt2" tx2="dk2" accent1="accent1" accent2="accent2" accent3="accent3" accent4="accent4" accent5="accent5" accent6="accent6" hlink="hlink" folHlink="folHlink"/>
  <p:sldLayoutIdLst>
    <p:sldLayoutId id="2147483655"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28230" y="1052513"/>
            <a:ext cx="9126934"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04" tIns="47850" rIns="95704" bIns="4785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428230" y="2276475"/>
            <a:ext cx="9126934" cy="384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04" tIns="47850" rIns="95704" bIns="478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04" tIns="47850" rIns="95704" bIns="47850" numCol="1" anchor="t" anchorCtr="0" compatLnSpc="1">
            <a:prstTxWarp prst="textNoShape">
              <a:avLst/>
            </a:prstTxWarp>
          </a:bodyPr>
          <a:lstStyle>
            <a:lvl1pPr algn="r">
              <a:spcBef>
                <a:spcPct val="0"/>
              </a:spcBef>
              <a:buFontTx/>
              <a:buNone/>
              <a:defRPr sz="1500" b="0">
                <a:solidFill>
                  <a:schemeClr val="tx1"/>
                </a:solidFill>
                <a:latin typeface="Arial" charset="0"/>
              </a:defRPr>
            </a:lvl1pPr>
          </a:lstStyle>
          <a:p>
            <a:pPr defTabSz="914400" eaLnBrk="0" fontAlgn="base" hangingPunct="0">
              <a:spcAft>
                <a:spcPct val="0"/>
              </a:spcAft>
              <a:defRPr/>
            </a:pPr>
            <a:fld id="{59FC7396-A0D7-4677-B3D8-71D67806F48D}" type="slidenum">
              <a:rPr lang="en-US" altLang="en-US">
                <a:solidFill>
                  <a:srgbClr val="000000"/>
                </a:solidFill>
                <a:cs typeface="Arial" charset="0"/>
              </a:rPr>
              <a:pPr defTabSz="914400" eaLnBrk="0" fontAlgn="base" hangingPunct="0">
                <a:spcAft>
                  <a:spcPct val="0"/>
                </a:spcAft>
                <a:defRPr/>
              </a:pPr>
              <a:t>‹#›</a:t>
            </a:fld>
            <a:endParaRPr lang="en-US" altLang="en-US" dirty="0">
              <a:solidFill>
                <a:srgbClr val="000000"/>
              </a:solidFill>
              <a:cs typeface="Arial" charset="0"/>
            </a:endParaRPr>
          </a:p>
        </p:txBody>
      </p:sp>
    </p:spTree>
    <p:extLst>
      <p:ext uri="{BB962C8B-B14F-4D97-AF65-F5344CB8AC3E}">
        <p14:creationId xmlns:p14="http://schemas.microsoft.com/office/powerpoint/2010/main" val="1304793193"/>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ransition/>
  <p:hf hdr="0" ftr="0" dt="0"/>
  <p:txStyles>
    <p:titleStyle>
      <a:lvl1pPr algn="l" rtl="0" eaLnBrk="1" fontAlgn="base" hangingPunct="1">
        <a:spcBef>
          <a:spcPct val="0"/>
        </a:spcBef>
        <a:spcAft>
          <a:spcPct val="0"/>
        </a:spcAft>
        <a:defRPr sz="2600" b="1">
          <a:solidFill>
            <a:srgbClr val="EA7900"/>
          </a:solidFill>
          <a:latin typeface="+mj-lt"/>
          <a:ea typeface="+mj-ea"/>
          <a:cs typeface="+mj-cs"/>
        </a:defRPr>
      </a:lvl1pPr>
      <a:lvl2pPr algn="l" rtl="0" eaLnBrk="1" fontAlgn="base" hangingPunct="1">
        <a:spcBef>
          <a:spcPct val="0"/>
        </a:spcBef>
        <a:spcAft>
          <a:spcPct val="0"/>
        </a:spcAft>
        <a:defRPr sz="2600" b="1">
          <a:solidFill>
            <a:srgbClr val="EA7900"/>
          </a:solidFill>
          <a:latin typeface="Arial" charset="0"/>
        </a:defRPr>
      </a:lvl2pPr>
      <a:lvl3pPr algn="l" rtl="0" eaLnBrk="1" fontAlgn="base" hangingPunct="1">
        <a:spcBef>
          <a:spcPct val="0"/>
        </a:spcBef>
        <a:spcAft>
          <a:spcPct val="0"/>
        </a:spcAft>
        <a:defRPr sz="2600" b="1">
          <a:solidFill>
            <a:srgbClr val="EA7900"/>
          </a:solidFill>
          <a:latin typeface="Arial" charset="0"/>
        </a:defRPr>
      </a:lvl3pPr>
      <a:lvl4pPr algn="l" rtl="0" eaLnBrk="1" fontAlgn="base" hangingPunct="1">
        <a:spcBef>
          <a:spcPct val="0"/>
        </a:spcBef>
        <a:spcAft>
          <a:spcPct val="0"/>
        </a:spcAft>
        <a:defRPr sz="2600" b="1">
          <a:solidFill>
            <a:srgbClr val="EA7900"/>
          </a:solidFill>
          <a:latin typeface="Arial" charset="0"/>
        </a:defRPr>
      </a:lvl4pPr>
      <a:lvl5pPr algn="l" rtl="0" eaLnBrk="1" fontAlgn="base" hangingPunct="1">
        <a:spcBef>
          <a:spcPct val="0"/>
        </a:spcBef>
        <a:spcAft>
          <a:spcPct val="0"/>
        </a:spcAft>
        <a:defRPr sz="2600" b="1">
          <a:solidFill>
            <a:srgbClr val="EA7900"/>
          </a:solidFill>
          <a:latin typeface="Arial" charset="0"/>
        </a:defRPr>
      </a:lvl5pPr>
      <a:lvl6pPr marL="478510" algn="l" rtl="0" eaLnBrk="1" fontAlgn="base" hangingPunct="1">
        <a:spcBef>
          <a:spcPct val="0"/>
        </a:spcBef>
        <a:spcAft>
          <a:spcPct val="0"/>
        </a:spcAft>
        <a:defRPr sz="2600" b="1">
          <a:solidFill>
            <a:srgbClr val="EA7900"/>
          </a:solidFill>
          <a:latin typeface="Arial" charset="0"/>
        </a:defRPr>
      </a:lvl6pPr>
      <a:lvl7pPr marL="957022" algn="l" rtl="0" eaLnBrk="1" fontAlgn="base" hangingPunct="1">
        <a:spcBef>
          <a:spcPct val="0"/>
        </a:spcBef>
        <a:spcAft>
          <a:spcPct val="0"/>
        </a:spcAft>
        <a:defRPr sz="2600" b="1">
          <a:solidFill>
            <a:srgbClr val="EA7900"/>
          </a:solidFill>
          <a:latin typeface="Arial" charset="0"/>
        </a:defRPr>
      </a:lvl7pPr>
      <a:lvl8pPr marL="1435531" algn="l" rtl="0" eaLnBrk="1" fontAlgn="base" hangingPunct="1">
        <a:spcBef>
          <a:spcPct val="0"/>
        </a:spcBef>
        <a:spcAft>
          <a:spcPct val="0"/>
        </a:spcAft>
        <a:defRPr sz="2600" b="1">
          <a:solidFill>
            <a:srgbClr val="EA7900"/>
          </a:solidFill>
          <a:latin typeface="Arial" charset="0"/>
        </a:defRPr>
      </a:lvl8pPr>
      <a:lvl9pPr marL="1914042" algn="l" rtl="0" eaLnBrk="1" fontAlgn="base" hangingPunct="1">
        <a:spcBef>
          <a:spcPct val="0"/>
        </a:spcBef>
        <a:spcAft>
          <a:spcPct val="0"/>
        </a:spcAft>
        <a:defRPr sz="2600" b="1">
          <a:solidFill>
            <a:srgbClr val="EA7900"/>
          </a:solidFill>
          <a:latin typeface="Arial" charset="0"/>
        </a:defRPr>
      </a:lvl9pPr>
    </p:titleStyle>
    <p:bodyStyle>
      <a:lvl1pPr marL="473527" indent="-473527" algn="l" rtl="0" eaLnBrk="1" fontAlgn="base" hangingPunct="1">
        <a:spcBef>
          <a:spcPct val="10000"/>
        </a:spcBef>
        <a:spcAft>
          <a:spcPct val="60000"/>
        </a:spcAft>
        <a:buFont typeface="Wingdings" pitchFamily="2" charset="2"/>
        <a:buChar char="n"/>
        <a:defRPr b="1">
          <a:solidFill>
            <a:srgbClr val="00634F"/>
          </a:solidFill>
          <a:latin typeface="+mn-lt"/>
          <a:ea typeface="+mn-ea"/>
          <a:cs typeface="+mn-cs"/>
        </a:defRPr>
      </a:lvl1pPr>
      <a:lvl2pPr marL="1121511" indent="-460237" algn="l" rtl="0" eaLnBrk="1" fontAlgn="base" hangingPunct="1">
        <a:spcBef>
          <a:spcPct val="10000"/>
        </a:spcBef>
        <a:spcAft>
          <a:spcPct val="60000"/>
        </a:spcAft>
        <a:buFont typeface="Wingdings" pitchFamily="2" charset="2"/>
        <a:buChar char="n"/>
        <a:defRPr sz="1700" b="1">
          <a:solidFill>
            <a:srgbClr val="4C4C4C"/>
          </a:solidFill>
          <a:latin typeface="+mn-lt"/>
        </a:defRPr>
      </a:lvl2pPr>
      <a:lvl3pPr marL="1694724" indent="-385467" algn="l" rtl="0" eaLnBrk="1" fontAlgn="base" hangingPunct="1">
        <a:spcBef>
          <a:spcPct val="10000"/>
        </a:spcBef>
        <a:spcAft>
          <a:spcPct val="60000"/>
        </a:spcAft>
        <a:buFont typeface="Wingdings" pitchFamily="2" charset="2"/>
        <a:buChar char="à"/>
        <a:defRPr sz="1700">
          <a:solidFill>
            <a:srgbClr val="4C4C4C"/>
          </a:solidFill>
          <a:latin typeface="+mn-lt"/>
        </a:defRPr>
      </a:lvl3pPr>
      <a:lvl4pPr marL="2121729" indent="-239254" algn="l" rtl="0" eaLnBrk="1" fontAlgn="base" hangingPunct="1">
        <a:spcBef>
          <a:spcPct val="20000"/>
        </a:spcBef>
        <a:spcAft>
          <a:spcPct val="0"/>
        </a:spcAft>
        <a:buChar char="–"/>
        <a:defRPr sz="2100">
          <a:solidFill>
            <a:schemeClr val="tx1"/>
          </a:solidFill>
          <a:latin typeface="+mn-lt"/>
        </a:defRPr>
      </a:lvl4pPr>
      <a:lvl5pPr marL="2548733" indent="-239254" algn="l" rtl="0" eaLnBrk="1" fontAlgn="base" hangingPunct="1">
        <a:spcBef>
          <a:spcPct val="20000"/>
        </a:spcBef>
        <a:spcAft>
          <a:spcPct val="0"/>
        </a:spcAft>
        <a:buChar char="»"/>
        <a:defRPr sz="2100">
          <a:solidFill>
            <a:schemeClr val="tx1"/>
          </a:solidFill>
          <a:latin typeface="+mn-lt"/>
        </a:defRPr>
      </a:lvl5pPr>
      <a:lvl6pPr marL="3027242" indent="-239254" algn="l" rtl="0" eaLnBrk="1" fontAlgn="base" hangingPunct="1">
        <a:spcBef>
          <a:spcPct val="20000"/>
        </a:spcBef>
        <a:spcAft>
          <a:spcPct val="0"/>
        </a:spcAft>
        <a:buChar char="»"/>
        <a:defRPr sz="2100">
          <a:solidFill>
            <a:schemeClr val="tx1"/>
          </a:solidFill>
          <a:latin typeface="+mn-lt"/>
        </a:defRPr>
      </a:lvl6pPr>
      <a:lvl7pPr marL="3505753" indent="-239254" algn="l" rtl="0" eaLnBrk="1" fontAlgn="base" hangingPunct="1">
        <a:spcBef>
          <a:spcPct val="20000"/>
        </a:spcBef>
        <a:spcAft>
          <a:spcPct val="0"/>
        </a:spcAft>
        <a:buChar char="»"/>
        <a:defRPr sz="2100">
          <a:solidFill>
            <a:schemeClr val="tx1"/>
          </a:solidFill>
          <a:latin typeface="+mn-lt"/>
        </a:defRPr>
      </a:lvl7pPr>
      <a:lvl8pPr marL="3984264" indent="-239254" algn="l" rtl="0" eaLnBrk="1" fontAlgn="base" hangingPunct="1">
        <a:spcBef>
          <a:spcPct val="20000"/>
        </a:spcBef>
        <a:spcAft>
          <a:spcPct val="0"/>
        </a:spcAft>
        <a:buChar char="»"/>
        <a:defRPr sz="2100">
          <a:solidFill>
            <a:schemeClr val="tx1"/>
          </a:solidFill>
          <a:latin typeface="+mn-lt"/>
        </a:defRPr>
      </a:lvl8pPr>
      <a:lvl9pPr marL="4462776" indent="-239254" algn="l" rtl="0" eaLnBrk="1" fontAlgn="base" hangingPunct="1">
        <a:spcBef>
          <a:spcPct val="20000"/>
        </a:spcBef>
        <a:spcAft>
          <a:spcPct val="0"/>
        </a:spcAft>
        <a:buChar char="»"/>
        <a:defRPr sz="2100">
          <a:solidFill>
            <a:schemeClr val="tx1"/>
          </a:solidFill>
          <a:latin typeface="+mn-lt"/>
        </a:defRPr>
      </a:lvl9pPr>
    </p:bodyStyle>
    <p:otherStyle>
      <a:defPPr>
        <a:defRPr lang="en-US"/>
      </a:defPPr>
      <a:lvl1pPr marL="0" algn="l" defTabSz="957022" rtl="0" eaLnBrk="1" latinLnBrk="0" hangingPunct="1">
        <a:defRPr sz="1800" kern="1200">
          <a:solidFill>
            <a:schemeClr val="tx1"/>
          </a:solidFill>
          <a:latin typeface="+mn-lt"/>
          <a:ea typeface="+mn-ea"/>
          <a:cs typeface="+mn-cs"/>
        </a:defRPr>
      </a:lvl1pPr>
      <a:lvl2pPr marL="478510" algn="l" defTabSz="957022" rtl="0" eaLnBrk="1" latinLnBrk="0" hangingPunct="1">
        <a:defRPr sz="1800" kern="1200">
          <a:solidFill>
            <a:schemeClr val="tx1"/>
          </a:solidFill>
          <a:latin typeface="+mn-lt"/>
          <a:ea typeface="+mn-ea"/>
          <a:cs typeface="+mn-cs"/>
        </a:defRPr>
      </a:lvl2pPr>
      <a:lvl3pPr marL="957022" algn="l" defTabSz="957022" rtl="0" eaLnBrk="1" latinLnBrk="0" hangingPunct="1">
        <a:defRPr sz="1800" kern="1200">
          <a:solidFill>
            <a:schemeClr val="tx1"/>
          </a:solidFill>
          <a:latin typeface="+mn-lt"/>
          <a:ea typeface="+mn-ea"/>
          <a:cs typeface="+mn-cs"/>
        </a:defRPr>
      </a:lvl3pPr>
      <a:lvl4pPr marL="1435531" algn="l" defTabSz="957022" rtl="0" eaLnBrk="1" latinLnBrk="0" hangingPunct="1">
        <a:defRPr sz="1800" kern="1200">
          <a:solidFill>
            <a:schemeClr val="tx1"/>
          </a:solidFill>
          <a:latin typeface="+mn-lt"/>
          <a:ea typeface="+mn-ea"/>
          <a:cs typeface="+mn-cs"/>
        </a:defRPr>
      </a:lvl4pPr>
      <a:lvl5pPr marL="1914042" algn="l" defTabSz="957022" rtl="0" eaLnBrk="1" latinLnBrk="0" hangingPunct="1">
        <a:defRPr sz="1800" kern="1200">
          <a:solidFill>
            <a:schemeClr val="tx1"/>
          </a:solidFill>
          <a:latin typeface="+mn-lt"/>
          <a:ea typeface="+mn-ea"/>
          <a:cs typeface="+mn-cs"/>
        </a:defRPr>
      </a:lvl5pPr>
      <a:lvl6pPr marL="2392552" algn="l" defTabSz="957022" rtl="0" eaLnBrk="1" latinLnBrk="0" hangingPunct="1">
        <a:defRPr sz="1800" kern="1200">
          <a:solidFill>
            <a:schemeClr val="tx1"/>
          </a:solidFill>
          <a:latin typeface="+mn-lt"/>
          <a:ea typeface="+mn-ea"/>
          <a:cs typeface="+mn-cs"/>
        </a:defRPr>
      </a:lvl6pPr>
      <a:lvl7pPr marL="2871063" algn="l" defTabSz="957022" rtl="0" eaLnBrk="1" latinLnBrk="0" hangingPunct="1">
        <a:defRPr sz="1800" kern="1200">
          <a:solidFill>
            <a:schemeClr val="tx1"/>
          </a:solidFill>
          <a:latin typeface="+mn-lt"/>
          <a:ea typeface="+mn-ea"/>
          <a:cs typeface="+mn-cs"/>
        </a:defRPr>
      </a:lvl7pPr>
      <a:lvl8pPr marL="3349574" algn="l" defTabSz="957022" rtl="0" eaLnBrk="1" latinLnBrk="0" hangingPunct="1">
        <a:defRPr sz="1800" kern="1200">
          <a:solidFill>
            <a:schemeClr val="tx1"/>
          </a:solidFill>
          <a:latin typeface="+mn-lt"/>
          <a:ea typeface="+mn-ea"/>
          <a:cs typeface="+mn-cs"/>
        </a:defRPr>
      </a:lvl8pPr>
      <a:lvl9pPr marL="3828083" algn="l" defTabSz="95702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tiff"/><Relationship Id="rId7" Type="http://schemas.openxmlformats.org/officeDocument/2006/relationships/image" Target="../media/image8.tiff"/><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tif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2.tif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www.eca.europa.eu/Other%20publications/EN_TERMINOLOGY_PUBLICATION/EN_TERMINOLOGY_PUBLICATION.pdf"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v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840" y="0"/>
            <a:ext cx="3566160" cy="6858000"/>
          </a:xfrm>
          <a:prstGeom prst="rect">
            <a:avLst/>
          </a:prstGeom>
        </p:spPr>
      </p:pic>
      <p:sp>
        <p:nvSpPr>
          <p:cNvPr id="6" name="TextBox 5"/>
          <p:cNvSpPr txBox="1"/>
          <p:nvPr/>
        </p:nvSpPr>
        <p:spPr>
          <a:xfrm>
            <a:off x="453814" y="2040415"/>
            <a:ext cx="8272198" cy="5542543"/>
          </a:xfrm>
          <a:prstGeom prst="rect">
            <a:avLst/>
          </a:prstGeom>
          <a:noFill/>
        </p:spPr>
        <p:txBody>
          <a:bodyPr wrap="square" lIns="0" tIns="0" rIns="0" bIns="0" rtlCol="0">
            <a:spAutoFit/>
          </a:bodyPr>
          <a:lstStyle/>
          <a:p>
            <a:pPr defTabSz="478753" eaLnBrk="1" fontAlgn="auto" hangingPunct="1">
              <a:spcBef>
                <a:spcPts val="1257"/>
              </a:spcBef>
              <a:spcAft>
                <a:spcPts val="0"/>
              </a:spcAft>
            </a:pPr>
            <a:endParaRPr lang="en-GB" sz="2800" b="1" kern="0" dirty="0">
              <a:solidFill>
                <a:srgbClr val="FFFFFF"/>
              </a:solidFill>
              <a:latin typeface="Arial"/>
              <a:ea typeface="+mj-ea"/>
              <a:cs typeface="+mj-cs"/>
            </a:endParaRPr>
          </a:p>
          <a:p>
            <a:pPr defTabSz="478753" eaLnBrk="1" fontAlgn="auto" hangingPunct="1">
              <a:spcBef>
                <a:spcPts val="1257"/>
              </a:spcBef>
              <a:spcAft>
                <a:spcPts val="0"/>
              </a:spcAft>
            </a:pPr>
            <a:r>
              <a:rPr lang="en-GB" sz="2800" b="1" kern="0" dirty="0">
                <a:solidFill>
                  <a:srgbClr val="FFFFFF"/>
                </a:solidFill>
                <a:latin typeface="Arial"/>
                <a:ea typeface="+mj-ea"/>
                <a:cs typeface="+mj-cs"/>
              </a:rPr>
              <a:t>Legal Drafting Skills </a:t>
            </a:r>
            <a:r>
              <a:rPr lang="en-GB" sz="2800" b="1" kern="0" dirty="0" smtClean="0">
                <a:solidFill>
                  <a:srgbClr val="FFFFFF"/>
                </a:solidFill>
                <a:latin typeface="Arial"/>
                <a:ea typeface="+mj-ea"/>
                <a:cs typeface="+mj-cs"/>
              </a:rPr>
              <a:t> </a:t>
            </a:r>
            <a:r>
              <a:rPr lang="en-GB" sz="3200" b="1" kern="0" dirty="0">
                <a:solidFill>
                  <a:srgbClr val="FFFFFF"/>
                </a:solidFill>
                <a:latin typeface="Arial"/>
                <a:ea typeface="+mj-ea"/>
                <a:cs typeface="+mj-cs"/>
              </a:rPr>
              <a:t/>
            </a:r>
            <a:br>
              <a:rPr lang="en-GB" sz="3200" b="1" kern="0" dirty="0">
                <a:solidFill>
                  <a:srgbClr val="FFFFFF"/>
                </a:solidFill>
                <a:latin typeface="Arial"/>
                <a:ea typeface="+mj-ea"/>
                <a:cs typeface="+mj-cs"/>
              </a:rPr>
            </a:br>
            <a:endParaRPr lang="en-GB" sz="3200" b="1" kern="0" dirty="0">
              <a:solidFill>
                <a:srgbClr val="FFFFFF"/>
              </a:solidFill>
              <a:latin typeface="Arial"/>
              <a:ea typeface="+mj-ea"/>
              <a:cs typeface="+mj-cs"/>
            </a:endParaRPr>
          </a:p>
          <a:p>
            <a:pPr defTabSz="478753" eaLnBrk="1" fontAlgn="auto" hangingPunct="1">
              <a:spcBef>
                <a:spcPts val="1257"/>
              </a:spcBef>
              <a:spcAft>
                <a:spcPts val="0"/>
              </a:spcAft>
            </a:pPr>
            <a:r>
              <a:rPr lang="en-GB" sz="2400" dirty="0">
                <a:solidFill>
                  <a:schemeClr val="bg1"/>
                </a:solidFill>
                <a:latin typeface="Helvetica" pitchFamily="34" charset="0"/>
                <a:cs typeface="Arial" panose="020B0604020202020204" pitchFamily="34" charset="0"/>
              </a:rPr>
              <a:t>Introduction to Good Legal Writing</a:t>
            </a:r>
          </a:p>
          <a:p>
            <a:pPr defTabSz="478753" eaLnBrk="1" fontAlgn="auto" hangingPunct="1">
              <a:spcBef>
                <a:spcPts val="1257"/>
              </a:spcBef>
              <a:spcAft>
                <a:spcPts val="0"/>
              </a:spcAft>
            </a:pPr>
            <a:endParaRPr lang="en-GB" sz="2400" b="1" dirty="0">
              <a:solidFill>
                <a:schemeClr val="bg1"/>
              </a:solidFill>
              <a:latin typeface="Helvetica" pitchFamily="34" charset="0"/>
              <a:cs typeface="Arial" panose="020B0604020202020204" pitchFamily="34" charset="0"/>
            </a:endParaRPr>
          </a:p>
          <a:p>
            <a:pPr defTabSz="478753" eaLnBrk="1" fontAlgn="auto" hangingPunct="1">
              <a:spcBef>
                <a:spcPts val="1257"/>
              </a:spcBef>
              <a:spcAft>
                <a:spcPts val="0"/>
              </a:spcAft>
            </a:pPr>
            <a:endParaRPr lang="en-GB" sz="2400" b="1" dirty="0">
              <a:solidFill>
                <a:schemeClr val="bg1"/>
              </a:solidFill>
              <a:latin typeface="Helvetica" pitchFamily="34" charset="0"/>
              <a:cs typeface="Arial" panose="020B0604020202020204" pitchFamily="34" charset="0"/>
            </a:endParaRPr>
          </a:p>
          <a:p>
            <a:pPr defTabSz="478753" eaLnBrk="1" fontAlgn="auto" hangingPunct="1">
              <a:spcBef>
                <a:spcPts val="1257"/>
              </a:spcBef>
              <a:spcAft>
                <a:spcPts val="0"/>
              </a:spcAft>
            </a:pPr>
            <a:endParaRPr lang="en-GB" sz="800" b="1" dirty="0">
              <a:solidFill>
                <a:schemeClr val="bg1"/>
              </a:solidFill>
              <a:latin typeface="Helvetica" pitchFamily="34" charset="0"/>
              <a:cs typeface="Arial" panose="020B0604020202020204" pitchFamily="34" charset="0"/>
            </a:endParaRPr>
          </a:p>
          <a:p>
            <a:pPr defTabSz="478753" eaLnBrk="1" fontAlgn="auto" hangingPunct="1">
              <a:spcBef>
                <a:spcPts val="0"/>
              </a:spcBef>
              <a:spcAft>
                <a:spcPts val="0"/>
              </a:spcAft>
            </a:pPr>
            <a:endParaRPr lang="en-US" sz="4200" b="1" dirty="0">
              <a:solidFill>
                <a:srgbClr val="FFFFFF"/>
              </a:solidFill>
              <a:latin typeface="Helvetica"/>
              <a:cs typeface="Helvetica"/>
            </a:endParaRPr>
          </a:p>
          <a:p>
            <a:pPr defTabSz="478753" eaLnBrk="1" fontAlgn="auto" hangingPunct="1">
              <a:spcBef>
                <a:spcPts val="0"/>
              </a:spcBef>
              <a:spcAft>
                <a:spcPts val="0"/>
              </a:spcAft>
            </a:pPr>
            <a:endParaRPr lang="en-US" b="1" dirty="0">
              <a:solidFill>
                <a:srgbClr val="FFFFFF"/>
              </a:solidFill>
              <a:latin typeface="Helvetica"/>
              <a:cs typeface="Helvetica"/>
            </a:endParaRPr>
          </a:p>
          <a:p>
            <a:pPr defTabSz="478753" eaLnBrk="1" fontAlgn="auto" hangingPunct="1">
              <a:spcBef>
                <a:spcPts val="0"/>
              </a:spcBef>
              <a:spcAft>
                <a:spcPts val="0"/>
              </a:spcAft>
            </a:pPr>
            <a:endParaRPr lang="en-US" b="1" dirty="0">
              <a:solidFill>
                <a:srgbClr val="FFFFFF"/>
              </a:solidFill>
              <a:latin typeface="Helvetica"/>
              <a:cs typeface="Helvetica"/>
            </a:endParaRPr>
          </a:p>
          <a:p>
            <a:pPr defTabSz="478753" eaLnBrk="1" fontAlgn="auto" hangingPunct="1">
              <a:spcBef>
                <a:spcPts val="0"/>
              </a:spcBef>
              <a:spcAft>
                <a:spcPts val="0"/>
              </a:spcAft>
            </a:pPr>
            <a:endParaRPr lang="en-US" b="1" dirty="0">
              <a:solidFill>
                <a:srgbClr val="FFFFFF"/>
              </a:solidFill>
              <a:latin typeface="Helvetica"/>
              <a:cs typeface="Helvetica"/>
            </a:endParaRPr>
          </a:p>
          <a:p>
            <a:pPr defTabSz="478753" eaLnBrk="1" fontAlgn="auto" hangingPunct="1">
              <a:spcBef>
                <a:spcPts val="0"/>
              </a:spcBef>
              <a:spcAft>
                <a:spcPts val="0"/>
              </a:spcAft>
            </a:pPr>
            <a:endParaRPr lang="en-US" sz="4200" b="1" dirty="0">
              <a:solidFill>
                <a:srgbClr val="FFFFFF"/>
              </a:solidFill>
              <a:latin typeface="Helvetica"/>
              <a:cs typeface="Helvetica"/>
            </a:endParaRPr>
          </a:p>
        </p:txBody>
      </p:sp>
      <p:cxnSp>
        <p:nvCxnSpPr>
          <p:cNvPr id="18" name="Straight Connector 17"/>
          <p:cNvCxnSpPr/>
          <p:nvPr/>
        </p:nvCxnSpPr>
        <p:spPr>
          <a:xfrm flipH="1">
            <a:off x="466615" y="3305688"/>
            <a:ext cx="5235046"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5972383" y="5520906"/>
            <a:ext cx="3943937" cy="672860"/>
          </a:xfrm>
          <a:prstGeom prst="rect">
            <a:avLst/>
          </a:prstGeom>
          <a:solidFill>
            <a:schemeClr val="bg1">
              <a:lumMod val="85000"/>
            </a:schemeClr>
          </a:solidFill>
        </p:spPr>
        <p:txBody>
          <a:bodyPr wrap="square" lIns="95751" tIns="47875" rIns="95751" bIns="47875" anchor="ctr">
            <a:noAutofit/>
          </a:bodyPr>
          <a:lstStyle>
            <a:defPPr>
              <a:defRPr lang="en-US"/>
            </a:defPPr>
            <a:lvl1pPr algn="l" rtl="0" fontAlgn="base">
              <a:spcBef>
                <a:spcPct val="20000"/>
              </a:spcBef>
              <a:spcAft>
                <a:spcPct val="0"/>
              </a:spcAft>
              <a:buFont typeface="Wingdings" pitchFamily="2" charset="2"/>
              <a:defRPr b="1" i="1" kern="1200">
                <a:solidFill>
                  <a:srgbClr val="01685A"/>
                </a:solidFill>
                <a:latin typeface="Times New Roman" pitchFamily="18" charset="0"/>
                <a:ea typeface="ＭＳ Ｐゴシック" pitchFamily="34" charset="-128"/>
                <a:cs typeface="+mn-cs"/>
              </a:defRPr>
            </a:lvl1pPr>
            <a:lvl2pPr marL="457200" algn="l" rtl="0" fontAlgn="base">
              <a:spcBef>
                <a:spcPct val="20000"/>
              </a:spcBef>
              <a:spcAft>
                <a:spcPct val="0"/>
              </a:spcAft>
              <a:buFont typeface="Wingdings" pitchFamily="2" charset="2"/>
              <a:defRPr b="1" i="1" kern="1200">
                <a:solidFill>
                  <a:srgbClr val="01685A"/>
                </a:solidFill>
                <a:latin typeface="Times New Roman" pitchFamily="18" charset="0"/>
                <a:ea typeface="ＭＳ Ｐゴシック" pitchFamily="34" charset="-128"/>
                <a:cs typeface="+mn-cs"/>
              </a:defRPr>
            </a:lvl2pPr>
            <a:lvl3pPr marL="914400" algn="l" rtl="0" fontAlgn="base">
              <a:spcBef>
                <a:spcPct val="20000"/>
              </a:spcBef>
              <a:spcAft>
                <a:spcPct val="0"/>
              </a:spcAft>
              <a:buFont typeface="Wingdings" pitchFamily="2" charset="2"/>
              <a:defRPr b="1" i="1" kern="1200">
                <a:solidFill>
                  <a:srgbClr val="01685A"/>
                </a:solidFill>
                <a:latin typeface="Times New Roman" pitchFamily="18" charset="0"/>
                <a:ea typeface="ＭＳ Ｐゴシック" pitchFamily="34" charset="-128"/>
                <a:cs typeface="+mn-cs"/>
              </a:defRPr>
            </a:lvl3pPr>
            <a:lvl4pPr marL="1371600" algn="l" rtl="0" fontAlgn="base">
              <a:spcBef>
                <a:spcPct val="20000"/>
              </a:spcBef>
              <a:spcAft>
                <a:spcPct val="0"/>
              </a:spcAft>
              <a:buFont typeface="Wingdings" pitchFamily="2" charset="2"/>
              <a:defRPr b="1" i="1" kern="1200">
                <a:solidFill>
                  <a:srgbClr val="01685A"/>
                </a:solidFill>
                <a:latin typeface="Times New Roman" pitchFamily="18" charset="0"/>
                <a:ea typeface="ＭＳ Ｐゴシック" pitchFamily="34" charset="-128"/>
                <a:cs typeface="+mn-cs"/>
              </a:defRPr>
            </a:lvl4pPr>
            <a:lvl5pPr marL="1828800" algn="l" rtl="0" fontAlgn="base">
              <a:spcBef>
                <a:spcPct val="20000"/>
              </a:spcBef>
              <a:spcAft>
                <a:spcPct val="0"/>
              </a:spcAft>
              <a:buFont typeface="Wingdings" pitchFamily="2" charset="2"/>
              <a:defRPr b="1" i="1" kern="1200">
                <a:solidFill>
                  <a:srgbClr val="01685A"/>
                </a:solidFill>
                <a:latin typeface="Times New Roman" pitchFamily="18" charset="0"/>
                <a:ea typeface="ＭＳ Ｐゴシック" pitchFamily="34" charset="-128"/>
                <a:cs typeface="+mn-cs"/>
              </a:defRPr>
            </a:lvl5pPr>
            <a:lvl6pPr marL="2286000" algn="l" defTabSz="914400" rtl="0" eaLnBrk="1" latinLnBrk="0" hangingPunct="1">
              <a:defRPr b="1" i="1" kern="1200">
                <a:solidFill>
                  <a:srgbClr val="01685A"/>
                </a:solidFill>
                <a:latin typeface="Times New Roman" pitchFamily="18" charset="0"/>
                <a:ea typeface="ＭＳ Ｐゴシック" pitchFamily="34" charset="-128"/>
                <a:cs typeface="+mn-cs"/>
              </a:defRPr>
            </a:lvl6pPr>
            <a:lvl7pPr marL="2743200" algn="l" defTabSz="914400" rtl="0" eaLnBrk="1" latinLnBrk="0" hangingPunct="1">
              <a:defRPr b="1" i="1" kern="1200">
                <a:solidFill>
                  <a:srgbClr val="01685A"/>
                </a:solidFill>
                <a:latin typeface="Times New Roman" pitchFamily="18" charset="0"/>
                <a:ea typeface="ＭＳ Ｐゴシック" pitchFamily="34" charset="-128"/>
                <a:cs typeface="+mn-cs"/>
              </a:defRPr>
            </a:lvl7pPr>
            <a:lvl8pPr marL="3200400" algn="l" defTabSz="914400" rtl="0" eaLnBrk="1" latinLnBrk="0" hangingPunct="1">
              <a:defRPr b="1" i="1" kern="1200">
                <a:solidFill>
                  <a:srgbClr val="01685A"/>
                </a:solidFill>
                <a:latin typeface="Times New Roman" pitchFamily="18" charset="0"/>
                <a:ea typeface="ＭＳ Ｐゴシック" pitchFamily="34" charset="-128"/>
                <a:cs typeface="+mn-cs"/>
              </a:defRPr>
            </a:lvl8pPr>
            <a:lvl9pPr marL="3657600" algn="l" defTabSz="914400" rtl="0" eaLnBrk="1" latinLnBrk="0" hangingPunct="1">
              <a:defRPr b="1" i="1" kern="1200">
                <a:solidFill>
                  <a:srgbClr val="01685A"/>
                </a:solidFill>
                <a:latin typeface="Times New Roman" pitchFamily="18" charset="0"/>
                <a:ea typeface="ＭＳ Ｐゴシック" pitchFamily="34" charset="-128"/>
                <a:cs typeface="+mn-cs"/>
              </a:defRPr>
            </a:lvl9pPr>
          </a:lstStyle>
          <a:p>
            <a:pPr defTabSz="478753" eaLnBrk="1" hangingPunct="1">
              <a:spcBef>
                <a:spcPts val="1257"/>
              </a:spcBef>
              <a:defRPr/>
            </a:pPr>
            <a:endParaRPr lang="en-GB" sz="1200" b="0" i="0" dirty="0">
              <a:latin typeface="Century Gothic" panose="020B0502020202020204" pitchFamily="34" charset="0"/>
            </a:endParaRPr>
          </a:p>
          <a:p>
            <a:pPr defTabSz="478753" eaLnBrk="1" hangingPunct="1">
              <a:spcBef>
                <a:spcPts val="1257"/>
              </a:spcBef>
              <a:defRPr/>
            </a:pPr>
            <a:r>
              <a:rPr lang="en-GB" sz="1200" i="0" dirty="0">
                <a:latin typeface="Century Gothic" panose="020B0502020202020204" pitchFamily="34" charset="0"/>
              </a:rPr>
              <a:t>			</a:t>
            </a:r>
          </a:p>
        </p:txBody>
      </p:sp>
    </p:spTree>
    <p:extLst>
      <p:ext uri="{BB962C8B-B14F-4D97-AF65-F5344CB8AC3E}">
        <p14:creationId xmlns:p14="http://schemas.microsoft.com/office/powerpoint/2010/main" val="1159228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88938" fontAlgn="base">
              <a:spcBef>
                <a:spcPct val="10000"/>
              </a:spcBef>
              <a:spcAft>
                <a:spcPts val="928"/>
              </a:spcAft>
              <a:buNone/>
            </a:pPr>
            <a:r>
              <a:rPr lang="en-GB" sz="1600" b="1" kern="0" dirty="0">
                <a:solidFill>
                  <a:srgbClr val="00634F"/>
                </a:solidFill>
                <a:latin typeface="Arial"/>
              </a:rPr>
              <a:t>ASK: WHO CARES?</a:t>
            </a:r>
          </a:p>
          <a:p>
            <a:pPr marL="400050" lvl="1" indent="-388938" fontAlgn="base">
              <a:spcBef>
                <a:spcPct val="10000"/>
              </a:spcBef>
              <a:spcAft>
                <a:spcPts val="928"/>
              </a:spcAft>
              <a:buNone/>
            </a:pPr>
            <a:r>
              <a:rPr lang="en-GB" sz="1600" b="1" kern="0" dirty="0">
                <a:solidFill>
                  <a:srgbClr val="00634F"/>
                </a:solidFill>
                <a:latin typeface="Arial"/>
              </a:rPr>
              <a:t>YOU DON’T NEED TO INCLUDE EVERYTHING</a:t>
            </a:r>
          </a:p>
          <a:p>
            <a:pPr marL="873577" lvl="1" indent="-473527" fontAlgn="base">
              <a:spcBef>
                <a:spcPct val="10000"/>
              </a:spcBef>
              <a:spcAft>
                <a:spcPts val="928"/>
              </a:spcAft>
              <a:buFont typeface="Wingdings" pitchFamily="2" charset="2"/>
              <a:buChar char="n"/>
            </a:pPr>
            <a:r>
              <a:rPr lang="en-GB" sz="1600" kern="0" dirty="0">
                <a:solidFill>
                  <a:srgbClr val="00634F"/>
                </a:solidFill>
                <a:latin typeface="Arial"/>
              </a:rPr>
              <a:t>When first drafting and developing a view of a subject it may be helpful to write down all information that might be relevant</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ASK:  </a:t>
            </a:r>
            <a:r>
              <a:rPr lang="en-GB" sz="1600" b="1" kern="0" dirty="0">
                <a:solidFill>
                  <a:srgbClr val="007AD6"/>
                </a:solidFill>
                <a:latin typeface="Arial"/>
              </a:rPr>
              <a:t>Does this information help advance my argument?</a:t>
            </a:r>
            <a:r>
              <a:rPr lang="en-GB" sz="1600" kern="0" dirty="0">
                <a:solidFill>
                  <a:srgbClr val="00634F"/>
                </a:solidFill>
                <a:latin typeface="Arial"/>
              </a:rPr>
              <a:t>  </a:t>
            </a:r>
            <a:r>
              <a:rPr lang="en-GB" sz="1600" b="1" kern="0" dirty="0">
                <a:solidFill>
                  <a:srgbClr val="007AD6"/>
                </a:solidFill>
                <a:latin typeface="Arial"/>
              </a:rPr>
              <a:t>Does it provide essential context to the reader?</a:t>
            </a:r>
            <a:r>
              <a:rPr lang="en-GB" sz="1600" kern="0" dirty="0">
                <a:solidFill>
                  <a:srgbClr val="00634F"/>
                </a:solidFill>
                <a:latin typeface="Arial"/>
              </a:rPr>
              <a:t> </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If the answer is no, then cut it</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Your reader isn’t interested in being educated about a topic, they want an answer to a question</a:t>
            </a:r>
          </a:p>
          <a:p>
            <a:pPr marL="800100" lvl="2" indent="-788988" fontAlgn="base">
              <a:spcBef>
                <a:spcPct val="10000"/>
              </a:spcBef>
              <a:spcAft>
                <a:spcPts val="928"/>
              </a:spcAft>
              <a:buNone/>
            </a:pPr>
            <a:r>
              <a:rPr lang="en-GB" sz="1600" b="1" kern="0" dirty="0">
                <a:solidFill>
                  <a:srgbClr val="00634F"/>
                </a:solidFill>
                <a:latin typeface="Arial"/>
              </a:rPr>
              <a:t>BE WARY OF UNNECESSARY FACTS / DATES</a:t>
            </a:r>
          </a:p>
          <a:p>
            <a:pPr marL="873577" lvl="1" indent="-473527" fontAlgn="base">
              <a:spcBef>
                <a:spcPct val="10000"/>
              </a:spcBef>
              <a:spcAft>
                <a:spcPts val="928"/>
              </a:spcAft>
              <a:buFont typeface="Wingdings" pitchFamily="2" charset="2"/>
              <a:buChar char="n"/>
            </a:pPr>
            <a:r>
              <a:rPr lang="en-GB" sz="1600" kern="0" dirty="0">
                <a:solidFill>
                  <a:srgbClr val="00634F"/>
                </a:solidFill>
                <a:latin typeface="Arial"/>
              </a:rPr>
              <a:t>Only mention relevant facts, not every fact your discover in your research </a:t>
            </a:r>
          </a:p>
          <a:p>
            <a:pPr marL="873577" lvl="1" indent="-473527" fontAlgn="base">
              <a:spcBef>
                <a:spcPct val="10000"/>
              </a:spcBef>
              <a:spcAft>
                <a:spcPts val="928"/>
              </a:spcAft>
              <a:buFont typeface="Wingdings" pitchFamily="2" charset="2"/>
              <a:buChar char="n"/>
            </a:pPr>
            <a:r>
              <a:rPr lang="en-GB" sz="1600" kern="0" dirty="0">
                <a:solidFill>
                  <a:srgbClr val="00634F"/>
                </a:solidFill>
                <a:latin typeface="Arial"/>
              </a:rPr>
              <a:t>Only list dates if they matter to what you are communicating</a:t>
            </a: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Avoid Irrelevant Points </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10</a:t>
            </a:fld>
            <a:r>
              <a:rPr lang="en-US" b="1" dirty="0">
                <a:latin typeface="Helvetica"/>
                <a:cs typeface="Helvetica"/>
              </a:rPr>
              <a:t> </a:t>
            </a:r>
          </a:p>
        </p:txBody>
      </p:sp>
      <p:sp>
        <p:nvSpPr>
          <p:cNvPr id="5" name="Rectangle 4">
            <a:extLst>
              <a:ext uri="{FF2B5EF4-FFF2-40B4-BE49-F238E27FC236}">
                <a16:creationId xmlns="" xmlns:a16="http://schemas.microsoft.com/office/drawing/2014/main" id="{97F70937-A642-3842-AC09-A5AA773919BE}"/>
              </a:ext>
            </a:extLst>
          </p:cNvPr>
          <p:cNvSpPr/>
          <p:nvPr/>
        </p:nvSpPr>
        <p:spPr>
          <a:xfrm>
            <a:off x="683000" y="5450774"/>
            <a:ext cx="8449306" cy="1126724"/>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“Kindly do not attempt to cloud the issue with facts.”</a:t>
            </a:r>
          </a:p>
          <a:p>
            <a:pPr marL="0" lvl="1" algn="r"/>
            <a:r>
              <a:rPr lang="en-US" sz="1600" kern="0" dirty="0">
                <a:solidFill>
                  <a:schemeClr val="tx1"/>
                </a:solidFill>
              </a:rPr>
              <a:t>- Mr. Banks, Mary Poppins</a:t>
            </a:r>
          </a:p>
        </p:txBody>
      </p:sp>
    </p:spTree>
    <p:extLst>
      <p:ext uri="{BB962C8B-B14F-4D97-AF65-F5344CB8AC3E}">
        <p14:creationId xmlns:p14="http://schemas.microsoft.com/office/powerpoint/2010/main" val="23969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4" end="4"/>
                                            </p:txEl>
                                          </p:spTgt>
                                        </p:tgtEl>
                                        <p:attrNameLst>
                                          <p:attrName>style.visibility</p:attrName>
                                        </p:attrNameLst>
                                      </p:cBhvr>
                                      <p:to>
                                        <p:strVal val="visible"/>
                                      </p:to>
                                    </p:set>
                                    <p:animEffect transition="in" filter="fade">
                                      <p:cBhvr>
                                        <p:cTn id="19" dur="500"/>
                                        <p:tgtEl>
                                          <p:spTgt spid="2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xEl>
                                              <p:pRg st="5" end="5"/>
                                            </p:txEl>
                                          </p:spTgt>
                                        </p:tgtEl>
                                        <p:attrNameLst>
                                          <p:attrName>style.visibility</p:attrName>
                                        </p:attrNameLst>
                                      </p:cBhvr>
                                      <p:to>
                                        <p:strVal val="visible"/>
                                      </p:to>
                                    </p:set>
                                    <p:animEffect transition="in" filter="fade">
                                      <p:cBhvr>
                                        <p:cTn id="22" dur="500"/>
                                        <p:tgtEl>
                                          <p:spTgt spid="2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animEffect transition="in" filter="fade">
                                      <p:cBhvr>
                                        <p:cTn id="27" dur="500"/>
                                        <p:tgtEl>
                                          <p:spTgt spid="2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7" end="7"/>
                                            </p:txEl>
                                          </p:spTgt>
                                        </p:tgtEl>
                                        <p:attrNameLst>
                                          <p:attrName>style.visibility</p:attrName>
                                        </p:attrNameLst>
                                      </p:cBhvr>
                                      <p:to>
                                        <p:strVal val="visible"/>
                                      </p:to>
                                    </p:set>
                                    <p:animEffect transition="in" filter="fade">
                                      <p:cBhvr>
                                        <p:cTn id="30" dur="500"/>
                                        <p:tgtEl>
                                          <p:spTgt spid="2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8" end="8"/>
                                            </p:txEl>
                                          </p:spTgt>
                                        </p:tgtEl>
                                        <p:attrNameLst>
                                          <p:attrName>style.visibility</p:attrName>
                                        </p:attrNameLst>
                                      </p:cBhvr>
                                      <p:to>
                                        <p:strVal val="visible"/>
                                      </p:to>
                                    </p:set>
                                    <p:animEffect transition="in" filter="fade">
                                      <p:cBhvr>
                                        <p:cTn id="33" dur="500"/>
                                        <p:tgtEl>
                                          <p:spTgt spid="23">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88938" fontAlgn="base">
              <a:spcBef>
                <a:spcPct val="10000"/>
              </a:spcBef>
              <a:spcAft>
                <a:spcPts val="1228"/>
              </a:spcAft>
              <a:buNone/>
            </a:pPr>
            <a:r>
              <a:rPr lang="en-GB" sz="1600" b="1" kern="0" dirty="0">
                <a:solidFill>
                  <a:srgbClr val="00634F"/>
                </a:solidFill>
                <a:latin typeface="Arial"/>
              </a:rPr>
              <a:t>STRUCTURE IS A PROCESS</a:t>
            </a:r>
          </a:p>
          <a:p>
            <a:pPr marL="873577" lvl="1" indent="-473527" fontAlgn="base">
              <a:spcBef>
                <a:spcPct val="10000"/>
              </a:spcBef>
              <a:spcAft>
                <a:spcPts val="1228"/>
              </a:spcAft>
              <a:buFont typeface="Wingdings" pitchFamily="2" charset="2"/>
              <a:buChar char="n"/>
            </a:pPr>
            <a:r>
              <a:rPr lang="en-GB" sz="1600" kern="0" dirty="0">
                <a:solidFill>
                  <a:srgbClr val="00634F"/>
                </a:solidFill>
                <a:latin typeface="Arial"/>
              </a:rPr>
              <a:t>Sometimes the nature of the question will dictate a clear structure; sometimes the structure will only emerge as you draft  </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Don’t settle for whatever structure you used in your first draft (particularly if you were figuring out the answer while drafting)</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Once you know exactly what you want to say, re-evaluate critically if the structure needs to be revised, tightened or reordered</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ASK: </a:t>
            </a:r>
            <a:r>
              <a:rPr lang="en-GB" sz="1600" b="1" kern="0" dirty="0">
                <a:solidFill>
                  <a:srgbClr val="007AD6"/>
                </a:solidFill>
                <a:latin typeface="Arial"/>
              </a:rPr>
              <a:t>Is this the most effective way to get from point A to point B?</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How to refine structure:</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Revise section headings, paragraphs, sentences</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Constantly re-read the question you need to answer</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Be able to explain why each sentence, paragraph, section is in the draft</a:t>
            </a:r>
          </a:p>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Structuring a Draft Is an Iterative Exercise</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11</a:t>
            </a:fld>
            <a:r>
              <a:rPr lang="en-US" b="1" dirty="0">
                <a:latin typeface="Helvetica"/>
                <a:cs typeface="Helvetica"/>
              </a:rPr>
              <a:t> </a:t>
            </a:r>
          </a:p>
        </p:txBody>
      </p:sp>
      <p:sp>
        <p:nvSpPr>
          <p:cNvPr id="5" name="Rectangle 4">
            <a:extLst>
              <a:ext uri="{FF2B5EF4-FFF2-40B4-BE49-F238E27FC236}">
                <a16:creationId xmlns="" xmlns:a16="http://schemas.microsoft.com/office/drawing/2014/main" id="{97F70937-A642-3842-AC09-A5AA773919BE}"/>
              </a:ext>
            </a:extLst>
          </p:cNvPr>
          <p:cNvSpPr/>
          <p:nvPr/>
        </p:nvSpPr>
        <p:spPr>
          <a:xfrm>
            <a:off x="683000" y="5450774"/>
            <a:ext cx="8449306" cy="1126724"/>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“Writing is often the process by which you realize that you do not understand what you are talking about.”</a:t>
            </a:r>
          </a:p>
          <a:p>
            <a:pPr marL="0" lvl="1" algn="r"/>
            <a:r>
              <a:rPr lang="en-US" sz="1600" kern="0" dirty="0">
                <a:solidFill>
                  <a:schemeClr val="tx1"/>
                </a:solidFill>
              </a:rPr>
              <a:t>- Shane Parrish</a:t>
            </a:r>
          </a:p>
        </p:txBody>
      </p:sp>
    </p:spTree>
    <p:extLst>
      <p:ext uri="{BB962C8B-B14F-4D97-AF65-F5344CB8AC3E}">
        <p14:creationId xmlns:p14="http://schemas.microsoft.com/office/powerpoint/2010/main" val="203053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animEffect transition="in" filter="fade">
                                      <p:cBhvr>
                                        <p:cTn id="15" dur="500"/>
                                        <p:tgtEl>
                                          <p:spTgt spid="2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xEl>
                                              <p:pRg st="3" end="3"/>
                                            </p:txEl>
                                          </p:spTgt>
                                        </p:tgtEl>
                                        <p:attrNameLst>
                                          <p:attrName>style.visibility</p:attrName>
                                        </p:attrNameLst>
                                      </p:cBhvr>
                                      <p:to>
                                        <p:strVal val="visible"/>
                                      </p:to>
                                    </p:set>
                                    <p:animEffect transition="in" filter="fade">
                                      <p:cBhvr>
                                        <p:cTn id="18" dur="500"/>
                                        <p:tgtEl>
                                          <p:spTgt spid="2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xEl>
                                              <p:pRg st="5" end="5"/>
                                            </p:txEl>
                                          </p:spTgt>
                                        </p:tgtEl>
                                        <p:attrNameLst>
                                          <p:attrName>style.visibility</p:attrName>
                                        </p:attrNameLst>
                                      </p:cBhvr>
                                      <p:to>
                                        <p:strVal val="visible"/>
                                      </p:to>
                                    </p:set>
                                    <p:animEffect transition="in" filter="fade">
                                      <p:cBhvr>
                                        <p:cTn id="29" dur="500"/>
                                        <p:tgtEl>
                                          <p:spTgt spid="23">
                                            <p:txEl>
                                              <p:pRg st="5" end="5"/>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3">
                                            <p:txEl>
                                              <p:pRg st="6" end="6"/>
                                            </p:txEl>
                                          </p:spTgt>
                                        </p:tgtEl>
                                        <p:attrNameLst>
                                          <p:attrName>style.visibility</p:attrName>
                                        </p:attrNameLst>
                                      </p:cBhvr>
                                      <p:to>
                                        <p:strVal val="visible"/>
                                      </p:to>
                                    </p:set>
                                    <p:animEffect transition="in" filter="fade">
                                      <p:cBhvr>
                                        <p:cTn id="32" dur="500"/>
                                        <p:tgtEl>
                                          <p:spTgt spid="23">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7" end="7"/>
                                            </p:txEl>
                                          </p:spTgt>
                                        </p:tgtEl>
                                        <p:attrNameLst>
                                          <p:attrName>style.visibility</p:attrName>
                                        </p:attrNameLst>
                                      </p:cBhvr>
                                      <p:to>
                                        <p:strVal val="visible"/>
                                      </p:to>
                                    </p:set>
                                    <p:animEffect transition="in" filter="fade">
                                      <p:cBhvr>
                                        <p:cTn id="35" dur="500"/>
                                        <p:tgtEl>
                                          <p:spTgt spid="23">
                                            <p:txEl>
                                              <p:pRg st="7" end="7"/>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xEl>
                                              <p:pRg st="8" end="8"/>
                                            </p:txEl>
                                          </p:spTgt>
                                        </p:tgtEl>
                                        <p:attrNameLst>
                                          <p:attrName>style.visibility</p:attrName>
                                        </p:attrNameLst>
                                      </p:cBhvr>
                                      <p:to>
                                        <p:strVal val="visible"/>
                                      </p:to>
                                    </p:set>
                                    <p:animEffect transition="in" filter="fade">
                                      <p:cBhvr>
                                        <p:cTn id="38" dur="500"/>
                                        <p:tgtEl>
                                          <p:spTgt spid="2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bldLvl="2"/>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Things Your Draft Is NOT</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12</a:t>
            </a:fld>
            <a:r>
              <a:rPr lang="en-US" b="1" dirty="0">
                <a:latin typeface="Helvetica"/>
                <a:cs typeface="Helvetica"/>
              </a:rPr>
              <a:t> </a:t>
            </a:r>
          </a:p>
        </p:txBody>
      </p:sp>
      <p:sp>
        <p:nvSpPr>
          <p:cNvPr id="7" name="Rectangle 6">
            <a:extLst>
              <a:ext uri="{FF2B5EF4-FFF2-40B4-BE49-F238E27FC236}">
                <a16:creationId xmlns="" xmlns:a16="http://schemas.microsoft.com/office/drawing/2014/main" id="{BD2D91F6-01DB-3C45-95E8-861C42DB2184}"/>
              </a:ext>
            </a:extLst>
          </p:cNvPr>
          <p:cNvSpPr/>
          <p:nvPr/>
        </p:nvSpPr>
        <p:spPr>
          <a:xfrm>
            <a:off x="683000" y="5450774"/>
            <a:ext cx="8449306" cy="1126724"/>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spcAft>
                <a:spcPts val="600"/>
              </a:spcAft>
            </a:pPr>
            <a:r>
              <a:rPr lang="en-US" sz="1600" i="1" kern="0" dirty="0">
                <a:solidFill>
                  <a:schemeClr val="tx1"/>
                </a:solidFill>
              </a:rPr>
              <a:t>“</a:t>
            </a:r>
            <a:r>
              <a:rPr lang="en-US" sz="1600" dirty="0">
                <a:solidFill>
                  <a:schemeClr val="tx1"/>
                </a:solidFill>
              </a:rPr>
              <a:t>Gobbledygook may indicate a failure to think clearly, a contempt for one’s clients, or more probably a mixture of both.”</a:t>
            </a:r>
          </a:p>
          <a:p>
            <a:pPr marL="0" lvl="1" algn="r"/>
            <a:r>
              <a:rPr lang="en-US" sz="1600" kern="0" dirty="0">
                <a:solidFill>
                  <a:schemeClr val="tx1"/>
                </a:solidFill>
              </a:rPr>
              <a:t>- Michael Shanks, former chairman of the National Consumer Council, England </a:t>
            </a:r>
          </a:p>
        </p:txBody>
      </p:sp>
      <p:pic>
        <p:nvPicPr>
          <p:cNvPr id="3" name="Picture 2">
            <a:extLst>
              <a:ext uri="{FF2B5EF4-FFF2-40B4-BE49-F238E27FC236}">
                <a16:creationId xmlns="" xmlns:a16="http://schemas.microsoft.com/office/drawing/2014/main" id="{BB42DBB2-E148-6F40-A798-13989D7B6414}"/>
              </a:ext>
            </a:extLst>
          </p:cNvPr>
          <p:cNvPicPr>
            <a:picLocks noChangeAspect="1"/>
          </p:cNvPicPr>
          <p:nvPr/>
        </p:nvPicPr>
        <p:blipFill>
          <a:blip r:embed="rId3"/>
          <a:stretch>
            <a:fillRect/>
          </a:stretch>
        </p:blipFill>
        <p:spPr>
          <a:xfrm>
            <a:off x="855023" y="831162"/>
            <a:ext cx="1712703" cy="2664205"/>
          </a:xfrm>
          <a:prstGeom prst="rect">
            <a:avLst/>
          </a:prstGeom>
        </p:spPr>
      </p:pic>
      <p:pic>
        <p:nvPicPr>
          <p:cNvPr id="8" name="Picture 7">
            <a:extLst>
              <a:ext uri="{FF2B5EF4-FFF2-40B4-BE49-F238E27FC236}">
                <a16:creationId xmlns="" xmlns:a16="http://schemas.microsoft.com/office/drawing/2014/main" id="{53F24AE7-722D-594B-AAF9-3FF9A8B61125}"/>
              </a:ext>
            </a:extLst>
          </p:cNvPr>
          <p:cNvPicPr>
            <a:picLocks noChangeAspect="1"/>
          </p:cNvPicPr>
          <p:nvPr/>
        </p:nvPicPr>
        <p:blipFill rotWithShape="1">
          <a:blip r:embed="rId4"/>
          <a:srcRect l="4095" r="3063" b="11024"/>
          <a:stretch/>
        </p:blipFill>
        <p:spPr>
          <a:xfrm>
            <a:off x="2907209" y="1384148"/>
            <a:ext cx="2045791" cy="2117436"/>
          </a:xfrm>
          <a:prstGeom prst="rect">
            <a:avLst/>
          </a:prstGeom>
        </p:spPr>
      </p:pic>
      <p:pic>
        <p:nvPicPr>
          <p:cNvPr id="5" name="Picture 4">
            <a:extLst>
              <a:ext uri="{FF2B5EF4-FFF2-40B4-BE49-F238E27FC236}">
                <a16:creationId xmlns="" xmlns:a16="http://schemas.microsoft.com/office/drawing/2014/main" id="{6BA5A76D-82C8-6F44-9617-A634A8A7C48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375" b="94000" l="3500" r="95125">
                        <a14:foregroundMark x1="36250" y1="9375" x2="57000" y2="5375"/>
                        <a14:foregroundMark x1="57000" y1="5375" x2="73125" y2="10125"/>
                        <a14:foregroundMark x1="90000" y1="15250" x2="90375" y2="18750"/>
                        <a14:foregroundMark x1="93875" y1="16375" x2="93750" y2="18000"/>
                        <a14:foregroundMark x1="87375" y1="45375" x2="88500" y2="62875"/>
                        <a14:foregroundMark x1="79625" y1="37250" x2="88625" y2="41125"/>
                        <a14:foregroundMark x1="88625" y1="41125" x2="89750" y2="47250"/>
                        <a14:foregroundMark x1="85250" y1="51250" x2="57500" y2="69000"/>
                        <a14:foregroundMark x1="57500" y1="69000" x2="16750" y2="58750"/>
                        <a14:foregroundMark x1="16750" y1="58750" x2="25625" y2="54500"/>
                        <a14:foregroundMark x1="25625" y1="54500" x2="68000" y2="60125"/>
                        <a14:foregroundMark x1="22875" y1="58250" x2="65375" y2="63375"/>
                        <a14:foregroundMark x1="27500" y1="65750" x2="60250" y2="84000"/>
                        <a14:foregroundMark x1="60250" y1="84000" x2="61875" y2="85375"/>
                        <a14:foregroundMark x1="43000" y1="83000" x2="65750" y2="68000"/>
                        <a14:foregroundMark x1="65750" y1="68000" x2="83125" y2="60750"/>
                        <a14:foregroundMark x1="92250" y1="53750" x2="89375" y2="63125"/>
                        <a14:foregroundMark x1="89375" y1="63125" x2="68500" y2="83000"/>
                        <a14:foregroundMark x1="12750" y1="51250" x2="13250" y2="63625"/>
                        <a14:foregroundMark x1="15125" y1="52125" x2="24750" y2="77750"/>
                        <a14:foregroundMark x1="24750" y1="77750" x2="24750" y2="77875"/>
                        <a14:foregroundMark x1="22875" y1="52375" x2="36000" y2="82125"/>
                        <a14:foregroundMark x1="43625" y1="56375" x2="51625" y2="86500"/>
                        <a14:foregroundMark x1="55875" y1="58000" x2="64750" y2="84875"/>
                        <a14:foregroundMark x1="31500" y1="63125" x2="41375" y2="85375"/>
                        <a14:foregroundMark x1="36875" y1="66250" x2="43625" y2="80500"/>
                        <a14:foregroundMark x1="65125" y1="94000" x2="89750" y2="66625"/>
                        <a14:foregroundMark x1="89500" y1="49625" x2="93875" y2="63375"/>
                        <a14:foregroundMark x1="80375" y1="77875" x2="90000" y2="67625"/>
                        <a14:foregroundMark x1="9750" y1="52375" x2="9750" y2="56625"/>
                        <a14:foregroundMark x1="65375" y1="90750" x2="68750" y2="69750"/>
                        <a14:foregroundMark x1="68750" y1="69750" x2="77625" y2="65750"/>
                        <a14:foregroundMark x1="77625" y1="65750" x2="69750" y2="72375"/>
                        <a14:foregroundMark x1="69750" y1="72375" x2="67000" y2="81625"/>
                        <a14:foregroundMark x1="67000" y1="81625" x2="59625" y2="88250"/>
                        <a14:foregroundMark x1="59625" y1="88250" x2="49750" y2="91125"/>
                        <a14:foregroundMark x1="49750" y1="91125" x2="29375" y2="83750"/>
                        <a14:foregroundMark x1="29375" y1="83750" x2="25375" y2="76750"/>
                        <a14:foregroundMark x1="50500" y1="91875" x2="65625" y2="94000"/>
                        <a14:foregroundMark x1="9125" y1="64750" x2="3250" y2="72250"/>
                        <a14:foregroundMark x1="3250" y1="72250" x2="8875" y2="79750"/>
                        <a14:foregroundMark x1="8875" y1="79750" x2="15375" y2="72625"/>
                        <a14:foregroundMark x1="15375" y1="72625" x2="17250" y2="65000"/>
                        <a14:foregroundMark x1="7875" y1="72250" x2="16125" y2="77375"/>
                        <a14:foregroundMark x1="16125" y1="77375" x2="29375" y2="80250"/>
                        <a14:foregroundMark x1="95125" y1="49375" x2="95125" y2="49375"/>
                        <a14:foregroundMark x1="92750" y1="53375" x2="93750" y2="59125"/>
                        <a14:foregroundMark x1="93750" y1="53375" x2="93500" y2="60625"/>
                        <a14:foregroundMark x1="3500" y1="78125" x2="4125" y2="69500"/>
                        <a14:foregroundMark x1="70375" y1="88875" x2="80625" y2="77875"/>
                        <a14:foregroundMark x1="5625" y1="80250" x2="46000" y2="89375"/>
                      </a14:backgroundRemoval>
                    </a14:imgEffect>
                  </a14:imgLayer>
                </a14:imgProps>
              </a:ext>
            </a:extLst>
          </a:blip>
          <a:stretch>
            <a:fillRect/>
          </a:stretch>
        </p:blipFill>
        <p:spPr>
          <a:xfrm>
            <a:off x="5138226" y="1384148"/>
            <a:ext cx="2306798" cy="2306798"/>
          </a:xfrm>
          <a:prstGeom prst="rect">
            <a:avLst/>
          </a:prstGeom>
        </p:spPr>
      </p:pic>
      <p:sp>
        <p:nvSpPr>
          <p:cNvPr id="10" name="TextBox 9">
            <a:extLst>
              <a:ext uri="{FF2B5EF4-FFF2-40B4-BE49-F238E27FC236}">
                <a16:creationId xmlns="" xmlns:a16="http://schemas.microsoft.com/office/drawing/2014/main" id="{7832DA0C-EBA7-E648-B248-B16FBC58E8DC}"/>
              </a:ext>
            </a:extLst>
          </p:cNvPr>
          <p:cNvSpPr txBox="1"/>
          <p:nvPr/>
        </p:nvSpPr>
        <p:spPr>
          <a:xfrm>
            <a:off x="592022" y="3632006"/>
            <a:ext cx="2291939" cy="907941"/>
          </a:xfrm>
          <a:prstGeom prst="rect">
            <a:avLst/>
          </a:prstGeom>
          <a:noFill/>
        </p:spPr>
        <p:txBody>
          <a:bodyPr wrap="square" rtlCol="0">
            <a:spAutoFit/>
          </a:bodyPr>
          <a:lstStyle/>
          <a:p>
            <a:pPr algn="ctr">
              <a:spcAft>
                <a:spcPts val="600"/>
              </a:spcAft>
            </a:pPr>
            <a:r>
              <a:rPr lang="en-US" sz="1600" b="1" dirty="0">
                <a:solidFill>
                  <a:srgbClr val="C00000"/>
                </a:solidFill>
                <a:latin typeface="Arial" panose="020B0604020202020204" pitchFamily="34" charset="0"/>
                <a:cs typeface="Arial" panose="020B0604020202020204" pitchFamily="34" charset="0"/>
              </a:rPr>
              <a:t>A MYSTERY NOVEL</a:t>
            </a:r>
          </a:p>
          <a:p>
            <a:pPr marL="285750" indent="-285750">
              <a:buFont typeface="Wingdings" pitchFamily="2" charset="2"/>
              <a:buChar char="§"/>
            </a:pPr>
            <a:r>
              <a:rPr lang="en-US" sz="1600" dirty="0">
                <a:solidFill>
                  <a:schemeClr val="accent1"/>
                </a:solidFill>
                <a:latin typeface="Arial" panose="020B0604020202020204" pitchFamily="34" charset="0"/>
                <a:cs typeface="Arial" panose="020B0604020202020204" pitchFamily="34" charset="0"/>
              </a:rPr>
              <a:t>No plot twists </a:t>
            </a:r>
          </a:p>
          <a:p>
            <a:pPr marL="285750" indent="-285750">
              <a:buFont typeface="Wingdings" pitchFamily="2" charset="2"/>
              <a:buChar char="§"/>
            </a:pPr>
            <a:r>
              <a:rPr lang="en-US" sz="1600" dirty="0">
                <a:solidFill>
                  <a:schemeClr val="accent1"/>
                </a:solidFill>
                <a:latin typeface="Arial" panose="020B0604020202020204" pitchFamily="34" charset="0"/>
                <a:cs typeface="Arial" panose="020B0604020202020204" pitchFamily="34" charset="0"/>
              </a:rPr>
              <a:t>No surprise endings</a:t>
            </a:r>
          </a:p>
        </p:txBody>
      </p:sp>
      <p:sp>
        <p:nvSpPr>
          <p:cNvPr id="13" name="TextBox 12">
            <a:extLst>
              <a:ext uri="{FF2B5EF4-FFF2-40B4-BE49-F238E27FC236}">
                <a16:creationId xmlns="" xmlns:a16="http://schemas.microsoft.com/office/drawing/2014/main" id="{8913C8D2-5826-6D4C-AD91-8068C747C17F}"/>
              </a:ext>
            </a:extLst>
          </p:cNvPr>
          <p:cNvSpPr txBox="1"/>
          <p:nvPr/>
        </p:nvSpPr>
        <p:spPr>
          <a:xfrm>
            <a:off x="2883961" y="3632006"/>
            <a:ext cx="2291939" cy="1154162"/>
          </a:xfrm>
          <a:prstGeom prst="rect">
            <a:avLst/>
          </a:prstGeom>
          <a:noFill/>
        </p:spPr>
        <p:txBody>
          <a:bodyPr wrap="square" rtlCol="0">
            <a:spAutoFit/>
          </a:bodyPr>
          <a:lstStyle/>
          <a:p>
            <a:pPr algn="ctr">
              <a:spcAft>
                <a:spcPts val="600"/>
              </a:spcAft>
            </a:pPr>
            <a:r>
              <a:rPr lang="en-US" sz="1600" b="1" dirty="0">
                <a:solidFill>
                  <a:srgbClr val="C00000"/>
                </a:solidFill>
                <a:latin typeface="Arial" panose="020B0604020202020204" pitchFamily="34" charset="0"/>
                <a:cs typeface="Arial" panose="020B0604020202020204" pitchFamily="34" charset="0"/>
              </a:rPr>
              <a:t>A PUZZLE </a:t>
            </a:r>
          </a:p>
          <a:p>
            <a:pPr marL="285750" indent="-285750">
              <a:buFont typeface="Wingdings" pitchFamily="2" charset="2"/>
              <a:buChar char="§"/>
            </a:pPr>
            <a:r>
              <a:rPr lang="en-US" sz="1600" dirty="0">
                <a:solidFill>
                  <a:schemeClr val="accent1"/>
                </a:solidFill>
                <a:latin typeface="Arial" panose="020B0604020202020204" pitchFamily="34" charset="0"/>
                <a:cs typeface="Arial" panose="020B0604020202020204" pitchFamily="34" charset="0"/>
              </a:rPr>
              <a:t>Putting the pieces together isn’t the reader’s job </a:t>
            </a:r>
          </a:p>
        </p:txBody>
      </p:sp>
      <p:sp>
        <p:nvSpPr>
          <p:cNvPr id="14" name="TextBox 13">
            <a:extLst>
              <a:ext uri="{FF2B5EF4-FFF2-40B4-BE49-F238E27FC236}">
                <a16:creationId xmlns="" xmlns:a16="http://schemas.microsoft.com/office/drawing/2014/main" id="{C7A52E0E-6B05-9145-B5B4-5E4E5B43B11F}"/>
              </a:ext>
            </a:extLst>
          </p:cNvPr>
          <p:cNvSpPr txBox="1"/>
          <p:nvPr/>
        </p:nvSpPr>
        <p:spPr>
          <a:xfrm>
            <a:off x="5361126" y="3630168"/>
            <a:ext cx="2291939" cy="1646605"/>
          </a:xfrm>
          <a:prstGeom prst="rect">
            <a:avLst/>
          </a:prstGeom>
          <a:noFill/>
        </p:spPr>
        <p:txBody>
          <a:bodyPr wrap="square" rtlCol="0">
            <a:spAutoFit/>
          </a:bodyPr>
          <a:lstStyle/>
          <a:p>
            <a:pPr algn="ctr">
              <a:spcAft>
                <a:spcPts val="600"/>
              </a:spcAft>
            </a:pPr>
            <a:r>
              <a:rPr lang="en-US" sz="1600" b="1" dirty="0">
                <a:solidFill>
                  <a:srgbClr val="C00000"/>
                </a:solidFill>
                <a:latin typeface="Arial" panose="020B0604020202020204" pitchFamily="34" charset="0"/>
                <a:cs typeface="Arial" panose="020B0604020202020204" pitchFamily="34" charset="0"/>
              </a:rPr>
              <a:t>A DISSERTATION </a:t>
            </a:r>
          </a:p>
          <a:p>
            <a:pPr marL="285750" indent="-285750">
              <a:buFont typeface="Wingdings" pitchFamily="2" charset="2"/>
              <a:buChar char="§"/>
            </a:pPr>
            <a:r>
              <a:rPr lang="en-US" sz="1600" dirty="0">
                <a:solidFill>
                  <a:schemeClr val="accent1"/>
                </a:solidFill>
                <a:latin typeface="Arial" panose="020B0604020202020204" pitchFamily="34" charset="0"/>
                <a:cs typeface="Arial" panose="020B0604020202020204" pitchFamily="34" charset="0"/>
              </a:rPr>
              <a:t>This isn’t a comprehensive study of a subject</a:t>
            </a:r>
          </a:p>
          <a:p>
            <a:pPr marL="285750" indent="-285750">
              <a:buFont typeface="Wingdings" pitchFamily="2" charset="2"/>
              <a:buChar char="§"/>
            </a:pPr>
            <a:r>
              <a:rPr lang="en-US" sz="1600" dirty="0">
                <a:solidFill>
                  <a:schemeClr val="accent1"/>
                </a:solidFill>
                <a:latin typeface="Arial" panose="020B0604020202020204" pitchFamily="34" charset="0"/>
                <a:cs typeface="Arial" panose="020B0604020202020204" pitchFamily="34" charset="0"/>
              </a:rPr>
              <a:t>The goal isn’t to look clever</a:t>
            </a:r>
          </a:p>
        </p:txBody>
      </p:sp>
      <p:pic>
        <p:nvPicPr>
          <p:cNvPr id="9" name="Picture 8">
            <a:extLst>
              <a:ext uri="{FF2B5EF4-FFF2-40B4-BE49-F238E27FC236}">
                <a16:creationId xmlns="" xmlns:a16="http://schemas.microsoft.com/office/drawing/2014/main" id="{1D740F1D-0D66-F843-9394-7DF7C62CD73D}"/>
              </a:ext>
            </a:extLst>
          </p:cNvPr>
          <p:cNvPicPr>
            <a:picLocks noChangeAspect="1"/>
          </p:cNvPicPr>
          <p:nvPr/>
        </p:nvPicPr>
        <p:blipFill>
          <a:blip r:embed="rId7"/>
          <a:stretch>
            <a:fillRect/>
          </a:stretch>
        </p:blipFill>
        <p:spPr>
          <a:xfrm>
            <a:off x="7689304" y="843049"/>
            <a:ext cx="2010473" cy="2789600"/>
          </a:xfrm>
          <a:prstGeom prst="rect">
            <a:avLst/>
          </a:prstGeom>
        </p:spPr>
      </p:pic>
      <p:sp>
        <p:nvSpPr>
          <p:cNvPr id="16" name="TextBox 15">
            <a:extLst>
              <a:ext uri="{FF2B5EF4-FFF2-40B4-BE49-F238E27FC236}">
                <a16:creationId xmlns="" xmlns:a16="http://schemas.microsoft.com/office/drawing/2014/main" id="{839CFD3A-1FC6-4643-876B-82E832A646EA}"/>
              </a:ext>
            </a:extLst>
          </p:cNvPr>
          <p:cNvSpPr txBox="1"/>
          <p:nvPr/>
        </p:nvSpPr>
        <p:spPr>
          <a:xfrm>
            <a:off x="7589019" y="3629686"/>
            <a:ext cx="2291939" cy="1646605"/>
          </a:xfrm>
          <a:prstGeom prst="rect">
            <a:avLst/>
          </a:prstGeom>
          <a:noFill/>
        </p:spPr>
        <p:txBody>
          <a:bodyPr wrap="square" rtlCol="0">
            <a:spAutoFit/>
          </a:bodyPr>
          <a:lstStyle/>
          <a:p>
            <a:pPr algn="ctr">
              <a:spcAft>
                <a:spcPts val="600"/>
              </a:spcAft>
            </a:pPr>
            <a:r>
              <a:rPr lang="en-US" sz="1600" b="1" dirty="0">
                <a:solidFill>
                  <a:srgbClr val="C00000"/>
                </a:solidFill>
                <a:latin typeface="Arial" panose="020B0604020202020204" pitchFamily="34" charset="0"/>
                <a:cs typeface="Arial" panose="020B0604020202020204" pitchFamily="34" charset="0"/>
              </a:rPr>
              <a:t>PROUST</a:t>
            </a:r>
          </a:p>
          <a:p>
            <a:pPr marL="285750" indent="-285750">
              <a:buFont typeface="Wingdings" pitchFamily="2" charset="2"/>
              <a:buChar char="§"/>
            </a:pPr>
            <a:r>
              <a:rPr lang="en-US" sz="1600" dirty="0">
                <a:solidFill>
                  <a:schemeClr val="accent1"/>
                </a:solidFill>
                <a:latin typeface="Arial" panose="020B0604020202020204" pitchFamily="34" charset="0"/>
                <a:cs typeface="Arial" panose="020B0604020202020204" pitchFamily="34" charset="0"/>
              </a:rPr>
              <a:t>It’s about the destination not the journey</a:t>
            </a:r>
          </a:p>
          <a:p>
            <a:pPr marL="285750" indent="-285750">
              <a:buFont typeface="Wingdings" pitchFamily="2" charset="2"/>
              <a:buChar char="§"/>
            </a:pPr>
            <a:r>
              <a:rPr lang="en-US" sz="1600" dirty="0">
                <a:solidFill>
                  <a:schemeClr val="accent1"/>
                </a:solidFill>
                <a:latin typeface="Arial" panose="020B0604020202020204" pitchFamily="34" charset="0"/>
                <a:cs typeface="Arial" panose="020B0604020202020204" pitchFamily="34" charset="0"/>
              </a:rPr>
              <a:t>Get to the point already</a:t>
            </a:r>
          </a:p>
        </p:txBody>
      </p:sp>
    </p:spTree>
    <p:extLst>
      <p:ext uri="{BB962C8B-B14F-4D97-AF65-F5344CB8AC3E}">
        <p14:creationId xmlns:p14="http://schemas.microsoft.com/office/powerpoint/2010/main" val="10175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43454" y="1481498"/>
            <a:ext cx="8603086" cy="769441"/>
          </a:xfrm>
          <a:prstGeom prst="rect">
            <a:avLst/>
          </a:prstGeom>
          <a:noFill/>
        </p:spPr>
        <p:txBody>
          <a:bodyPr wrap="square" lIns="0" tIns="0" rIns="0" bIns="0" rtlCol="0">
            <a:spAutoFit/>
          </a:bodyPr>
          <a:lstStyle/>
          <a:p>
            <a:r>
              <a:rPr lang="en-US" sz="5000" b="1" dirty="0">
                <a:solidFill>
                  <a:schemeClr val="bg1"/>
                </a:solidFill>
                <a:latin typeface="Helvetica"/>
                <a:cs typeface="Helvetica"/>
              </a:rPr>
              <a:t>Using the Right Tone</a:t>
            </a:r>
          </a:p>
        </p:txBody>
      </p:sp>
      <p:cxnSp>
        <p:nvCxnSpPr>
          <p:cNvPr id="5" name="Straight Connector 4"/>
          <p:cNvCxnSpPr/>
          <p:nvPr/>
        </p:nvCxnSpPr>
        <p:spPr>
          <a:xfrm flipH="1">
            <a:off x="543454" y="2261968"/>
            <a:ext cx="5235046"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p:cNvSpPr>
            <a:spLocks noGrp="1"/>
          </p:cNvSpPr>
          <p:nvPr>
            <p:ph type="sldNum" sz="quarter" idx="4"/>
          </p:nvPr>
        </p:nvSpPr>
        <p:spPr/>
        <p:txBody>
          <a:bodyPr/>
          <a:lstStyle/>
          <a:p>
            <a:fld id="{910FE4D4-1FF6-6F4A-9366-55BC404167EA}" type="slidenum">
              <a:rPr lang="en-US" b="1" smtClean="0">
                <a:latin typeface="Helvetica"/>
                <a:cs typeface="Helvetica"/>
              </a:rPr>
              <a:pPr/>
              <a:t>13</a:t>
            </a:fld>
            <a:r>
              <a:rPr lang="en-US" b="1" dirty="0">
                <a:latin typeface="Helvetica"/>
                <a:cs typeface="Helvetica"/>
              </a:rPr>
              <a:t> </a:t>
            </a:r>
          </a:p>
        </p:txBody>
      </p:sp>
    </p:spTree>
    <p:extLst>
      <p:ext uri="{BB962C8B-B14F-4D97-AF65-F5344CB8AC3E}">
        <p14:creationId xmlns:p14="http://schemas.microsoft.com/office/powerpoint/2010/main" val="4177932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88938" fontAlgn="base">
              <a:spcBef>
                <a:spcPct val="10000"/>
              </a:spcBef>
              <a:spcAft>
                <a:spcPts val="1228"/>
              </a:spcAft>
              <a:buNone/>
            </a:pPr>
            <a:r>
              <a:rPr lang="en-GB" sz="1600" b="1" kern="0" dirty="0">
                <a:solidFill>
                  <a:srgbClr val="00634F"/>
                </a:solidFill>
                <a:latin typeface="Arial"/>
              </a:rPr>
              <a:t>ASK:</a:t>
            </a:r>
          </a:p>
          <a:p>
            <a:pPr marL="873577" lvl="1" indent="-473527" fontAlgn="base">
              <a:spcBef>
                <a:spcPct val="10000"/>
              </a:spcBef>
              <a:spcAft>
                <a:spcPts val="628"/>
              </a:spcAft>
              <a:buClr>
                <a:srgbClr val="00634F"/>
              </a:buClr>
              <a:buFont typeface="Wingdings" pitchFamily="2" charset="2"/>
              <a:buChar char="n"/>
            </a:pPr>
            <a:r>
              <a:rPr lang="en-GB" sz="1600" b="1" kern="0" dirty="0">
                <a:solidFill>
                  <a:srgbClr val="007AD6"/>
                </a:solidFill>
                <a:latin typeface="Arial"/>
              </a:rPr>
              <a:t>What do I want to achieve with this document?</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Am I trying to advocate for an outcome?  Provide a neutral summary of the state of the law?  Provide a client with alternatives? </a:t>
            </a:r>
          </a:p>
          <a:p>
            <a:pPr marL="873577" lvl="1" indent="-473527" fontAlgn="base">
              <a:spcBef>
                <a:spcPct val="10000"/>
              </a:spcBef>
              <a:spcAft>
                <a:spcPts val="628"/>
              </a:spcAft>
              <a:buClr>
                <a:srgbClr val="00634F"/>
              </a:buClr>
              <a:buFont typeface="Wingdings" pitchFamily="2" charset="2"/>
              <a:buChar char="n"/>
            </a:pPr>
            <a:r>
              <a:rPr lang="en-GB" sz="1600" b="1" kern="0" dirty="0">
                <a:solidFill>
                  <a:srgbClr val="007AD6"/>
                </a:solidFill>
                <a:latin typeface="Arial"/>
              </a:rPr>
              <a:t>Who is the reader?  </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E.g.:  Judge, specialist lawyer, general counsel, highly knowledgeable layperson, unsophisticated client</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Assume the reader might not be a native English speaker</a:t>
            </a:r>
          </a:p>
          <a:p>
            <a:pPr marL="873577" lvl="1" indent="-473527" fontAlgn="base">
              <a:spcBef>
                <a:spcPct val="10000"/>
              </a:spcBef>
              <a:spcAft>
                <a:spcPts val="628"/>
              </a:spcAft>
              <a:buClr>
                <a:srgbClr val="00634F"/>
              </a:buClr>
              <a:buFont typeface="Wingdings" pitchFamily="2" charset="2"/>
              <a:buChar char="n"/>
            </a:pPr>
            <a:r>
              <a:rPr lang="en-GB" sz="1600" b="1" kern="0" dirty="0">
                <a:solidFill>
                  <a:srgbClr val="007AD6"/>
                </a:solidFill>
                <a:latin typeface="Arial"/>
              </a:rPr>
              <a:t>What background information do they already know or need? </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E.g.:  A Commission official will not need to be explained what Article 101 TFEU is; a client might need this background</a:t>
            </a:r>
            <a:endParaRPr lang="en-GB" sz="1600" b="1" kern="0" dirty="0">
              <a:solidFill>
                <a:srgbClr val="00634F"/>
              </a:solidFill>
              <a:latin typeface="Arial"/>
            </a:endParaRPr>
          </a:p>
          <a:p>
            <a:pPr marL="873577" lvl="1" indent="-473527" fontAlgn="base">
              <a:spcBef>
                <a:spcPct val="10000"/>
              </a:spcBef>
              <a:spcAft>
                <a:spcPts val="628"/>
              </a:spcAft>
              <a:buClr>
                <a:srgbClr val="00634F"/>
              </a:buClr>
              <a:buFont typeface="Wingdings" pitchFamily="2" charset="2"/>
              <a:buChar char="n"/>
            </a:pPr>
            <a:r>
              <a:rPr lang="en-GB" sz="1600" b="1" kern="0" dirty="0">
                <a:solidFill>
                  <a:srgbClr val="007AD6"/>
                </a:solidFill>
                <a:latin typeface="Arial"/>
              </a:rPr>
              <a:t>How formal do I need to be?</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Adapt the formality of your tone to the addressee</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A court submission will be more formal than a routine email exchange with a client</a:t>
            </a:r>
            <a:endParaRPr lang="en-GB" sz="1800" kern="0" dirty="0">
              <a:solidFill>
                <a:srgbClr val="00634F"/>
              </a:solidFill>
              <a:latin typeface="Arial"/>
            </a:endParaRP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Know Your Audience </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14</a:t>
            </a:fld>
            <a:r>
              <a:rPr lang="en-US" b="1" dirty="0">
                <a:latin typeface="Helvetica"/>
                <a:cs typeface="Helvetica"/>
              </a:rPr>
              <a:t> </a:t>
            </a:r>
          </a:p>
        </p:txBody>
      </p:sp>
    </p:spTree>
    <p:extLst>
      <p:ext uri="{BB962C8B-B14F-4D97-AF65-F5344CB8AC3E}">
        <p14:creationId xmlns:p14="http://schemas.microsoft.com/office/powerpoint/2010/main" val="333094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1" end="1"/>
                                            </p:txEl>
                                          </p:spTgt>
                                        </p:tgtEl>
                                        <p:attrNameLst>
                                          <p:attrName>style.visibility</p:attrName>
                                        </p:attrNameLst>
                                      </p:cBhvr>
                                      <p:to>
                                        <p:strVal val="visible"/>
                                      </p:to>
                                    </p:set>
                                    <p:animEffect transition="in" filter="fade">
                                      <p:cBhvr>
                                        <p:cTn id="7" dur="500"/>
                                        <p:tgtEl>
                                          <p:spTgt spid="2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2" end="2"/>
                                            </p:txEl>
                                          </p:spTgt>
                                        </p:tgtEl>
                                        <p:attrNameLst>
                                          <p:attrName>style.visibility</p:attrName>
                                        </p:attrNameLst>
                                      </p:cBhvr>
                                      <p:to>
                                        <p:strVal val="visible"/>
                                      </p:to>
                                    </p:set>
                                    <p:animEffect transition="in" filter="fade">
                                      <p:cBhvr>
                                        <p:cTn id="10" dur="500"/>
                                        <p:tgtEl>
                                          <p:spTgt spid="2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xEl>
                                              <p:pRg st="3" end="3"/>
                                            </p:txEl>
                                          </p:spTgt>
                                        </p:tgtEl>
                                        <p:attrNameLst>
                                          <p:attrName>style.visibility</p:attrName>
                                        </p:attrNameLst>
                                      </p:cBhvr>
                                      <p:to>
                                        <p:strVal val="visible"/>
                                      </p:to>
                                    </p:set>
                                    <p:animEffect transition="in" filter="fade">
                                      <p:cBhvr>
                                        <p:cTn id="15" dur="500"/>
                                        <p:tgtEl>
                                          <p:spTgt spid="2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xEl>
                                              <p:pRg st="4" end="4"/>
                                            </p:txEl>
                                          </p:spTgt>
                                        </p:tgtEl>
                                        <p:attrNameLst>
                                          <p:attrName>style.visibility</p:attrName>
                                        </p:attrNameLst>
                                      </p:cBhvr>
                                      <p:to>
                                        <p:strVal val="visible"/>
                                      </p:to>
                                    </p:set>
                                    <p:animEffect transition="in" filter="fade">
                                      <p:cBhvr>
                                        <p:cTn id="18" dur="500"/>
                                        <p:tgtEl>
                                          <p:spTgt spid="2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xEl>
                                              <p:pRg st="5" end="5"/>
                                            </p:txEl>
                                          </p:spTgt>
                                        </p:tgtEl>
                                        <p:attrNameLst>
                                          <p:attrName>style.visibility</p:attrName>
                                        </p:attrNameLst>
                                      </p:cBhvr>
                                      <p:to>
                                        <p:strVal val="visible"/>
                                      </p:to>
                                    </p:set>
                                    <p:animEffect transition="in" filter="fade">
                                      <p:cBhvr>
                                        <p:cTn id="21" dur="500"/>
                                        <p:tgtEl>
                                          <p:spTgt spid="2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3">
                                            <p:txEl>
                                              <p:pRg st="6" end="6"/>
                                            </p:txEl>
                                          </p:spTgt>
                                        </p:tgtEl>
                                        <p:attrNameLst>
                                          <p:attrName>style.visibility</p:attrName>
                                        </p:attrNameLst>
                                      </p:cBhvr>
                                      <p:to>
                                        <p:strVal val="visible"/>
                                      </p:to>
                                    </p:set>
                                    <p:animEffect transition="in" filter="fade">
                                      <p:cBhvr>
                                        <p:cTn id="26" dur="500"/>
                                        <p:tgtEl>
                                          <p:spTgt spid="23">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3">
                                            <p:txEl>
                                              <p:pRg st="7" end="7"/>
                                            </p:txEl>
                                          </p:spTgt>
                                        </p:tgtEl>
                                        <p:attrNameLst>
                                          <p:attrName>style.visibility</p:attrName>
                                        </p:attrNameLst>
                                      </p:cBhvr>
                                      <p:to>
                                        <p:strVal val="visible"/>
                                      </p:to>
                                    </p:set>
                                    <p:animEffect transition="in" filter="fade">
                                      <p:cBhvr>
                                        <p:cTn id="29" dur="500"/>
                                        <p:tgtEl>
                                          <p:spTgt spid="2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3">
                                            <p:txEl>
                                              <p:pRg st="8" end="8"/>
                                            </p:txEl>
                                          </p:spTgt>
                                        </p:tgtEl>
                                        <p:attrNameLst>
                                          <p:attrName>style.visibility</p:attrName>
                                        </p:attrNameLst>
                                      </p:cBhvr>
                                      <p:to>
                                        <p:strVal val="visible"/>
                                      </p:to>
                                    </p:set>
                                    <p:animEffect transition="in" filter="fade">
                                      <p:cBhvr>
                                        <p:cTn id="34" dur="500"/>
                                        <p:tgtEl>
                                          <p:spTgt spid="23">
                                            <p:txEl>
                                              <p:pRg st="8" end="8"/>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xEl>
                                              <p:pRg st="9" end="9"/>
                                            </p:txEl>
                                          </p:spTgt>
                                        </p:tgtEl>
                                        <p:attrNameLst>
                                          <p:attrName>style.visibility</p:attrName>
                                        </p:attrNameLst>
                                      </p:cBhvr>
                                      <p:to>
                                        <p:strVal val="visible"/>
                                      </p:to>
                                    </p:set>
                                    <p:animEffect transition="in" filter="fade">
                                      <p:cBhvr>
                                        <p:cTn id="37" dur="500"/>
                                        <p:tgtEl>
                                          <p:spTgt spid="23">
                                            <p:txEl>
                                              <p:pRg st="9" end="9"/>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3">
                                            <p:txEl>
                                              <p:pRg st="10" end="10"/>
                                            </p:txEl>
                                          </p:spTgt>
                                        </p:tgtEl>
                                        <p:attrNameLst>
                                          <p:attrName>style.visibility</p:attrName>
                                        </p:attrNameLst>
                                      </p:cBhvr>
                                      <p:to>
                                        <p:strVal val="visible"/>
                                      </p:to>
                                    </p:set>
                                    <p:animEffect transition="in" filter="fade">
                                      <p:cBhvr>
                                        <p:cTn id="40" dur="500"/>
                                        <p:tgtEl>
                                          <p:spTgt spid="2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1228"/>
              </a:spcAft>
              <a:buNone/>
            </a:pPr>
            <a:r>
              <a:rPr lang="en-GB" sz="1600" b="1" kern="0" dirty="0">
                <a:solidFill>
                  <a:srgbClr val="00634F"/>
                </a:solidFill>
                <a:latin typeface="Arial"/>
              </a:rPr>
              <a:t>TONE DOWN EMOTIONS</a:t>
            </a:r>
          </a:p>
          <a:p>
            <a:pPr marL="873577" lvl="1" indent="-473527" fontAlgn="base">
              <a:spcBef>
                <a:spcPct val="10000"/>
              </a:spcBef>
              <a:spcAft>
                <a:spcPts val="1228"/>
              </a:spcAft>
              <a:buFont typeface="Wingdings" pitchFamily="2" charset="2"/>
              <a:buChar char="n"/>
            </a:pPr>
            <a:r>
              <a:rPr lang="en-GB" sz="1600" kern="0" dirty="0">
                <a:solidFill>
                  <a:srgbClr val="00634F"/>
                </a:solidFill>
                <a:latin typeface="Arial"/>
              </a:rPr>
              <a:t>There is no need for emotional or overblown language </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Not everything is “manifestly ill-founded”  or “blatantly incorrect” or “wilfully disregards the facts” </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Hardly anything in this profession is extreme</a:t>
            </a:r>
          </a:p>
          <a:p>
            <a:pPr marL="1273627" lvl="2" indent="-473527" fontAlgn="base">
              <a:spcBef>
                <a:spcPct val="10000"/>
              </a:spcBef>
              <a:spcAft>
                <a:spcPts val="1828"/>
              </a:spcAft>
              <a:buFont typeface="Wingdings" pitchFamily="2" charset="2"/>
              <a:buChar char="n"/>
            </a:pPr>
            <a:r>
              <a:rPr lang="en-GB" sz="1600" kern="0" dirty="0">
                <a:solidFill>
                  <a:srgbClr val="00634F"/>
                </a:solidFill>
                <a:latin typeface="Arial"/>
              </a:rPr>
              <a:t>This language will immediately antagonize rather than persuade the reader</a:t>
            </a:r>
          </a:p>
          <a:p>
            <a:pPr marL="873577" lvl="1" indent="-473527" fontAlgn="base">
              <a:spcBef>
                <a:spcPct val="10000"/>
              </a:spcBef>
              <a:spcAft>
                <a:spcPts val="1228"/>
              </a:spcAft>
              <a:buFont typeface="Wingdings" pitchFamily="2" charset="2"/>
              <a:buChar char="n"/>
            </a:pPr>
            <a:r>
              <a:rPr lang="en-GB" sz="1600" kern="0" dirty="0">
                <a:solidFill>
                  <a:srgbClr val="00634F"/>
                </a:solidFill>
                <a:latin typeface="Arial"/>
              </a:rPr>
              <a:t>You can often make a point more forcefully and credibly by stating it directly and simply (e.g., “the Commission’s argument is flawed”)</a:t>
            </a:r>
          </a:p>
          <a:p>
            <a:pPr marL="873577" lvl="1" indent="-473527" fontAlgn="base">
              <a:spcBef>
                <a:spcPct val="10000"/>
              </a:spcBef>
              <a:spcAft>
                <a:spcPts val="1228"/>
              </a:spcAft>
              <a:buFont typeface="Wingdings" pitchFamily="2" charset="2"/>
              <a:buChar char="n"/>
            </a:pPr>
            <a:r>
              <a:rPr lang="en-GB" sz="1600" kern="0" dirty="0">
                <a:solidFill>
                  <a:srgbClr val="00634F"/>
                </a:solidFill>
                <a:latin typeface="Arial"/>
              </a:rPr>
              <a:t>Overusing strong expressions will deprive them of any meaning or force when they really are appropriate and necessary </a:t>
            </a: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Advocate Zealously but Dispassionately </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15</a:t>
            </a:fld>
            <a:r>
              <a:rPr lang="en-US" b="1" dirty="0">
                <a:latin typeface="Helvetica"/>
                <a:cs typeface="Helvetica"/>
              </a:rPr>
              <a:t> </a:t>
            </a:r>
          </a:p>
        </p:txBody>
      </p:sp>
      <p:sp>
        <p:nvSpPr>
          <p:cNvPr id="7" name="Rectangle 6">
            <a:extLst>
              <a:ext uri="{FF2B5EF4-FFF2-40B4-BE49-F238E27FC236}">
                <a16:creationId xmlns="" xmlns:a16="http://schemas.microsoft.com/office/drawing/2014/main" id="{27AC509D-E25D-154F-B9A7-169874C12647}"/>
              </a:ext>
            </a:extLst>
          </p:cNvPr>
          <p:cNvSpPr/>
          <p:nvPr/>
        </p:nvSpPr>
        <p:spPr>
          <a:xfrm>
            <a:off x="683000" y="5557652"/>
            <a:ext cx="8449306" cy="94859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“Don’t use words too big for the subject. Don’t say ‘infinitely’ when you mean ‘very’; otherwise you’ll have no word left when you want to talk about something really infinite.”</a:t>
            </a:r>
          </a:p>
          <a:p>
            <a:pPr marL="0" lvl="1" algn="r"/>
            <a:r>
              <a:rPr lang="en-US" sz="1600" kern="0" dirty="0">
                <a:solidFill>
                  <a:schemeClr val="tx1"/>
                </a:solidFill>
              </a:rPr>
              <a:t>– C.S. Lewis </a:t>
            </a:r>
            <a:endParaRPr lang="en-US" sz="1600" dirty="0">
              <a:solidFill>
                <a:schemeClr val="tx1"/>
              </a:solidFill>
            </a:endParaRPr>
          </a:p>
        </p:txBody>
      </p:sp>
    </p:spTree>
    <p:extLst>
      <p:ext uri="{BB962C8B-B14F-4D97-AF65-F5344CB8AC3E}">
        <p14:creationId xmlns:p14="http://schemas.microsoft.com/office/powerpoint/2010/main" val="14575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4" end="4"/>
                                            </p:txEl>
                                          </p:spTgt>
                                        </p:tgtEl>
                                        <p:attrNameLst>
                                          <p:attrName>style.visibility</p:attrName>
                                        </p:attrNameLst>
                                      </p:cBhvr>
                                      <p:to>
                                        <p:strVal val="visible"/>
                                      </p:to>
                                    </p:set>
                                    <p:animEffect transition="in" filter="fade">
                                      <p:cBhvr>
                                        <p:cTn id="19" dur="500"/>
                                        <p:tgtEl>
                                          <p:spTgt spid="2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xEl>
                                              <p:pRg st="6" end="6"/>
                                            </p:txEl>
                                          </p:spTgt>
                                        </p:tgtEl>
                                        <p:attrNameLst>
                                          <p:attrName>style.visibility</p:attrName>
                                        </p:attrNameLst>
                                      </p:cBhvr>
                                      <p:to>
                                        <p:strVal val="visible"/>
                                      </p:to>
                                    </p:set>
                                    <p:animEffect transition="in" filter="fade">
                                      <p:cBhvr>
                                        <p:cTn id="29" dur="500"/>
                                        <p:tgtEl>
                                          <p:spTgt spid="2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Use Care with Puns, Wit and Humour</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16</a:t>
            </a:fld>
            <a:r>
              <a:rPr lang="en-US" b="1" dirty="0">
                <a:latin typeface="Helvetica"/>
                <a:cs typeface="Helvetica"/>
              </a:rPr>
              <a:t> </a:t>
            </a:r>
          </a:p>
        </p:txBody>
      </p:sp>
      <p:sp>
        <p:nvSpPr>
          <p:cNvPr id="5" name="Content Placeholder 2">
            <a:extLst>
              <a:ext uri="{FF2B5EF4-FFF2-40B4-BE49-F238E27FC236}">
                <a16:creationId xmlns="" xmlns:a16="http://schemas.microsoft.com/office/drawing/2014/main" id="{C5B49EF2-0B6A-704D-863D-3A99EF2FA5E2}"/>
              </a:ext>
            </a:extLst>
          </p:cNvPr>
          <p:cNvSpPr txBox="1">
            <a:spLocks/>
          </p:cNvSpPr>
          <p:nvPr/>
        </p:nvSpPr>
        <p:spPr>
          <a:xfrm>
            <a:off x="429000" y="1143000"/>
            <a:ext cx="9251448"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As a default rule, do not attempt to use puns, wit and humour in written legal drafts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In oral advocacy, use these judiciously</a:t>
            </a: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grpSp>
        <p:nvGrpSpPr>
          <p:cNvPr id="9" name="Group 8">
            <a:extLst>
              <a:ext uri="{FF2B5EF4-FFF2-40B4-BE49-F238E27FC236}">
                <a16:creationId xmlns="" xmlns:a16="http://schemas.microsoft.com/office/drawing/2014/main" id="{55EF6678-D6BE-7641-80EC-12E9F5E05AF6}"/>
              </a:ext>
            </a:extLst>
          </p:cNvPr>
          <p:cNvGrpSpPr/>
          <p:nvPr/>
        </p:nvGrpSpPr>
        <p:grpSpPr>
          <a:xfrm>
            <a:off x="2034362" y="1901952"/>
            <a:ext cx="6231814" cy="4554726"/>
            <a:chOff x="2351354" y="2109216"/>
            <a:chExt cx="6231814" cy="4554726"/>
          </a:xfrm>
        </p:grpSpPr>
        <p:pic>
          <p:nvPicPr>
            <p:cNvPr id="3" name="Picture 2">
              <a:extLst>
                <a:ext uri="{FF2B5EF4-FFF2-40B4-BE49-F238E27FC236}">
                  <a16:creationId xmlns="" xmlns:a16="http://schemas.microsoft.com/office/drawing/2014/main" id="{5A748659-E90F-3A41-A7B4-7E27741054DF}"/>
                </a:ext>
              </a:extLst>
            </p:cNvPr>
            <p:cNvPicPr>
              <a:picLocks noChangeAspect="1"/>
            </p:cNvPicPr>
            <p:nvPr/>
          </p:nvPicPr>
          <p:blipFill rotWithShape="1">
            <a:blip r:embed="rId3"/>
            <a:srcRect t="3610"/>
            <a:stretch/>
          </p:blipFill>
          <p:spPr>
            <a:xfrm>
              <a:off x="2351354" y="2109216"/>
              <a:ext cx="5134534" cy="4376926"/>
            </a:xfrm>
            <a:prstGeom prst="rect">
              <a:avLst/>
            </a:prstGeom>
          </p:spPr>
        </p:pic>
        <p:pic>
          <p:nvPicPr>
            <p:cNvPr id="4" name="Picture 3">
              <a:extLst>
                <a:ext uri="{FF2B5EF4-FFF2-40B4-BE49-F238E27FC236}">
                  <a16:creationId xmlns="" xmlns:a16="http://schemas.microsoft.com/office/drawing/2014/main" id="{A7800FD0-6A8C-2749-B8F6-E025F32BECD0}"/>
                </a:ext>
              </a:extLst>
            </p:cNvPr>
            <p:cNvPicPr>
              <a:picLocks noChangeAspect="1"/>
            </p:cNvPicPr>
            <p:nvPr/>
          </p:nvPicPr>
          <p:blipFill>
            <a:blip r:embed="rId4"/>
            <a:stretch>
              <a:fillRect/>
            </a:stretch>
          </p:blipFill>
          <p:spPr>
            <a:xfrm>
              <a:off x="3452368" y="6486142"/>
              <a:ext cx="5130800" cy="177800"/>
            </a:xfrm>
            <a:prstGeom prst="rect">
              <a:avLst/>
            </a:prstGeom>
          </p:spPr>
        </p:pic>
      </p:grpSp>
    </p:spTree>
    <p:extLst>
      <p:ext uri="{BB962C8B-B14F-4D97-AF65-F5344CB8AC3E}">
        <p14:creationId xmlns:p14="http://schemas.microsoft.com/office/powerpoint/2010/main" val="1146971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43454" y="1481498"/>
            <a:ext cx="8603086" cy="769441"/>
          </a:xfrm>
          <a:prstGeom prst="rect">
            <a:avLst/>
          </a:prstGeom>
          <a:noFill/>
        </p:spPr>
        <p:txBody>
          <a:bodyPr wrap="square" lIns="0" tIns="0" rIns="0" bIns="0" rtlCol="0">
            <a:spAutoFit/>
          </a:bodyPr>
          <a:lstStyle/>
          <a:p>
            <a:r>
              <a:rPr lang="en-US" sz="5000" b="1" dirty="0">
                <a:solidFill>
                  <a:schemeClr val="bg1"/>
                </a:solidFill>
                <a:latin typeface="Helvetica"/>
                <a:cs typeface="Helvetica"/>
              </a:rPr>
              <a:t>Adopting Good Style</a:t>
            </a:r>
          </a:p>
        </p:txBody>
      </p:sp>
      <p:cxnSp>
        <p:nvCxnSpPr>
          <p:cNvPr id="5" name="Straight Connector 4"/>
          <p:cNvCxnSpPr/>
          <p:nvPr/>
        </p:nvCxnSpPr>
        <p:spPr>
          <a:xfrm flipH="1">
            <a:off x="543454" y="2261968"/>
            <a:ext cx="5235046"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p:cNvSpPr>
            <a:spLocks noGrp="1"/>
          </p:cNvSpPr>
          <p:nvPr>
            <p:ph type="sldNum" sz="quarter" idx="4"/>
          </p:nvPr>
        </p:nvSpPr>
        <p:spPr/>
        <p:txBody>
          <a:bodyPr/>
          <a:lstStyle/>
          <a:p>
            <a:fld id="{910FE4D4-1FF6-6F4A-9366-55BC404167EA}" type="slidenum">
              <a:rPr lang="en-US" b="1" smtClean="0">
                <a:latin typeface="Helvetica"/>
                <a:cs typeface="Helvetica"/>
              </a:rPr>
              <a:pPr/>
              <a:t>17</a:t>
            </a:fld>
            <a:r>
              <a:rPr lang="en-US" b="1" dirty="0">
                <a:latin typeface="Helvetica"/>
                <a:cs typeface="Helvetica"/>
              </a:rPr>
              <a:t> </a:t>
            </a:r>
          </a:p>
        </p:txBody>
      </p:sp>
    </p:spTree>
    <p:extLst>
      <p:ext uri="{BB962C8B-B14F-4D97-AF65-F5344CB8AC3E}">
        <p14:creationId xmlns:p14="http://schemas.microsoft.com/office/powerpoint/2010/main" val="3814569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649224"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88938" fontAlgn="base">
              <a:spcBef>
                <a:spcPct val="10000"/>
              </a:spcBef>
              <a:spcAft>
                <a:spcPts val="628"/>
              </a:spcAft>
              <a:buNone/>
            </a:pPr>
            <a:r>
              <a:rPr lang="en-GB" sz="1600" b="1" kern="0" dirty="0">
                <a:solidFill>
                  <a:srgbClr val="00634F"/>
                </a:solidFill>
                <a:latin typeface="Arial"/>
              </a:rPr>
              <a:t>GOOD ENGLISH WRITING IS: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Simple  </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Clear </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Concise</a:t>
            </a:r>
          </a:p>
          <a:p>
            <a:pPr marL="400050" lvl="1" indent="0" fontAlgn="base">
              <a:spcBef>
                <a:spcPct val="10000"/>
              </a:spcBef>
              <a:spcAft>
                <a:spcPts val="628"/>
              </a:spcAft>
              <a:buNone/>
            </a:pPr>
            <a:endParaRPr lang="en-GB" sz="1600" b="1" kern="0" dirty="0">
              <a:solidFill>
                <a:srgbClr val="007AD6"/>
              </a:solidFill>
              <a:latin typeface="Arial"/>
            </a:endParaRPr>
          </a:p>
          <a:p>
            <a:pPr marL="800100" lvl="2" indent="-788988" fontAlgn="base">
              <a:spcBef>
                <a:spcPct val="10000"/>
              </a:spcBef>
              <a:spcAft>
                <a:spcPts val="628"/>
              </a:spcAft>
              <a:buNone/>
            </a:pPr>
            <a:endParaRPr lang="en-GB" sz="1600" b="1" kern="0" dirty="0">
              <a:solidFill>
                <a:srgbClr val="00634F"/>
              </a:solidFill>
              <a:latin typeface="Arial"/>
            </a:endParaRPr>
          </a:p>
          <a:p>
            <a:pPr marL="800100" lvl="2" indent="-788988" fontAlgn="base">
              <a:spcBef>
                <a:spcPct val="10000"/>
              </a:spcBef>
              <a:spcAft>
                <a:spcPts val="628"/>
              </a:spcAft>
              <a:buNone/>
            </a:pPr>
            <a:r>
              <a:rPr lang="en-GB" sz="1600" b="1" kern="0" dirty="0">
                <a:solidFill>
                  <a:srgbClr val="00634F"/>
                </a:solidFill>
                <a:latin typeface="Arial"/>
              </a:rPr>
              <a:t>BAD ENGLISH WRITING IS: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Pretentious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Ambiguous </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Rambling</a:t>
            </a:r>
          </a:p>
          <a:p>
            <a:pPr marL="400050" lvl="1" indent="0" fontAlgn="base">
              <a:spcBef>
                <a:spcPct val="10000"/>
              </a:spcBef>
              <a:spcAft>
                <a:spcPts val="628"/>
              </a:spcAft>
              <a:buNone/>
            </a:pPr>
            <a:endParaRPr lang="en-GB" sz="1800" kern="0" dirty="0">
              <a:solidFill>
                <a:srgbClr val="00634F"/>
              </a:solidFill>
              <a:latin typeface="Arial"/>
            </a:endParaRPr>
          </a:p>
          <a:p>
            <a:pPr marL="400050" lvl="1" indent="-388938" fontAlgn="base">
              <a:spcBef>
                <a:spcPts val="792"/>
              </a:spcBef>
              <a:spcAft>
                <a:spcPts val="628"/>
              </a:spcAft>
              <a:buNone/>
            </a:pPr>
            <a:r>
              <a:rPr lang="en-GB" sz="1600" kern="0" dirty="0">
                <a:solidFill>
                  <a:srgbClr val="00634F"/>
                </a:solidFill>
                <a:latin typeface="Arial"/>
              </a:rPr>
              <a:t>Trying to appear intelligent or lawyer-like can be the biggest obstacle to writing well</a:t>
            </a: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What Is Good English Style?</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18</a:t>
            </a:fld>
            <a:r>
              <a:rPr lang="en-US" b="1" dirty="0">
                <a:latin typeface="Helvetica"/>
                <a:cs typeface="Helvetica"/>
              </a:rPr>
              <a:t> </a:t>
            </a:r>
          </a:p>
        </p:txBody>
      </p:sp>
      <p:sp>
        <p:nvSpPr>
          <p:cNvPr id="8" name="Rectangle 7">
            <a:extLst>
              <a:ext uri="{FF2B5EF4-FFF2-40B4-BE49-F238E27FC236}">
                <a16:creationId xmlns="" xmlns:a16="http://schemas.microsoft.com/office/drawing/2014/main" id="{B24B35C7-23B5-C149-95AD-84A87FD47652}"/>
              </a:ext>
            </a:extLst>
          </p:cNvPr>
          <p:cNvSpPr/>
          <p:nvPr/>
        </p:nvSpPr>
        <p:spPr>
          <a:xfrm>
            <a:off x="683000" y="5557652"/>
            <a:ext cx="8449306" cy="94859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“The lawyer’s greatest weapon is clarity, and its whetstone is succinctness.”</a:t>
            </a:r>
          </a:p>
          <a:p>
            <a:pPr marL="0" lvl="1" algn="r"/>
            <a:r>
              <a:rPr lang="en-US" sz="1600" kern="0" dirty="0">
                <a:solidFill>
                  <a:schemeClr val="tx1"/>
                </a:solidFill>
              </a:rPr>
              <a:t>– Judge Prettyman</a:t>
            </a:r>
          </a:p>
        </p:txBody>
      </p:sp>
      <p:pic>
        <p:nvPicPr>
          <p:cNvPr id="3" name="Picture 2">
            <a:extLst>
              <a:ext uri="{FF2B5EF4-FFF2-40B4-BE49-F238E27FC236}">
                <a16:creationId xmlns="" xmlns:a16="http://schemas.microsoft.com/office/drawing/2014/main" id="{95845F1F-D3D1-B340-8463-9FADAAFF72C8}"/>
              </a:ext>
            </a:extLst>
          </p:cNvPr>
          <p:cNvPicPr>
            <a:picLocks noChangeAspect="1"/>
          </p:cNvPicPr>
          <p:nvPr/>
        </p:nvPicPr>
        <p:blipFill rotWithShape="1">
          <a:blip r:embed="rId3"/>
          <a:srcRect t="25877" r="43093"/>
          <a:stretch/>
        </p:blipFill>
        <p:spPr>
          <a:xfrm>
            <a:off x="4567629" y="3099459"/>
            <a:ext cx="1381910" cy="1799981"/>
          </a:xfrm>
          <a:prstGeom prst="rect">
            <a:avLst/>
          </a:prstGeom>
        </p:spPr>
      </p:pic>
      <p:pic>
        <p:nvPicPr>
          <p:cNvPr id="4" name="Picture 3">
            <a:extLst>
              <a:ext uri="{FF2B5EF4-FFF2-40B4-BE49-F238E27FC236}">
                <a16:creationId xmlns="" xmlns:a16="http://schemas.microsoft.com/office/drawing/2014/main" id="{5E4D649E-9C66-4045-BD3D-C411F88B8257}"/>
              </a:ext>
            </a:extLst>
          </p:cNvPr>
          <p:cNvPicPr>
            <a:picLocks noChangeAspect="1"/>
          </p:cNvPicPr>
          <p:nvPr/>
        </p:nvPicPr>
        <p:blipFill rotWithShape="1">
          <a:blip r:embed="rId4"/>
          <a:srcRect l="8812" r="10385"/>
          <a:stretch/>
        </p:blipFill>
        <p:spPr>
          <a:xfrm>
            <a:off x="4567629" y="1067415"/>
            <a:ext cx="1381910" cy="1710229"/>
          </a:xfrm>
          <a:prstGeom prst="rect">
            <a:avLst/>
          </a:prstGeom>
        </p:spPr>
      </p:pic>
      <p:sp>
        <p:nvSpPr>
          <p:cNvPr id="9" name="TextBox 8">
            <a:extLst>
              <a:ext uri="{FF2B5EF4-FFF2-40B4-BE49-F238E27FC236}">
                <a16:creationId xmlns="" xmlns:a16="http://schemas.microsoft.com/office/drawing/2014/main" id="{5F61829D-A5F6-D34B-85B1-AFFB7B1B883F}"/>
              </a:ext>
            </a:extLst>
          </p:cNvPr>
          <p:cNvSpPr txBox="1"/>
          <p:nvPr/>
        </p:nvSpPr>
        <p:spPr>
          <a:xfrm>
            <a:off x="5949539" y="1338392"/>
            <a:ext cx="2851832" cy="661720"/>
          </a:xfrm>
          <a:prstGeom prst="rect">
            <a:avLst/>
          </a:prstGeom>
          <a:noFill/>
        </p:spPr>
        <p:txBody>
          <a:bodyPr wrap="square" rtlCol="0">
            <a:spAutoFit/>
          </a:bodyPr>
          <a:lstStyle/>
          <a:p>
            <a:pPr algn="ctr">
              <a:spcAft>
                <a:spcPts val="600"/>
              </a:spcAft>
            </a:pPr>
            <a:r>
              <a:rPr lang="en-US" sz="1600" b="1" dirty="0">
                <a:solidFill>
                  <a:srgbClr val="C00000"/>
                </a:solidFill>
                <a:latin typeface="Arial" panose="020B0604020202020204" pitchFamily="34" charset="0"/>
                <a:cs typeface="Arial" panose="020B0604020202020204" pitchFamily="34" charset="0"/>
              </a:rPr>
              <a:t>IN PRIMARY SCHOOL</a:t>
            </a:r>
          </a:p>
          <a:p>
            <a:pPr algn="ctr"/>
            <a:r>
              <a:rPr lang="en-US" sz="1600" dirty="0">
                <a:solidFill>
                  <a:schemeClr val="accent1"/>
                </a:solidFill>
                <a:latin typeface="Arial" panose="020B0604020202020204" pitchFamily="34" charset="0"/>
                <a:cs typeface="Arial" panose="020B0604020202020204" pitchFamily="34" charset="0"/>
              </a:rPr>
              <a:t>“Joe tried to hit me!”</a:t>
            </a:r>
          </a:p>
        </p:txBody>
      </p:sp>
      <p:sp>
        <p:nvSpPr>
          <p:cNvPr id="10" name="TextBox 9">
            <a:extLst>
              <a:ext uri="{FF2B5EF4-FFF2-40B4-BE49-F238E27FC236}">
                <a16:creationId xmlns="" xmlns:a16="http://schemas.microsoft.com/office/drawing/2014/main" id="{B0EC3227-0A99-7F4F-B493-3C0D20BE0B74}"/>
              </a:ext>
            </a:extLst>
          </p:cNvPr>
          <p:cNvSpPr txBox="1"/>
          <p:nvPr/>
        </p:nvSpPr>
        <p:spPr>
          <a:xfrm>
            <a:off x="6072305" y="3329762"/>
            <a:ext cx="2851832" cy="907941"/>
          </a:xfrm>
          <a:prstGeom prst="rect">
            <a:avLst/>
          </a:prstGeom>
          <a:noFill/>
        </p:spPr>
        <p:txBody>
          <a:bodyPr wrap="square" rtlCol="0">
            <a:spAutoFit/>
          </a:bodyPr>
          <a:lstStyle/>
          <a:p>
            <a:pPr algn="ctr">
              <a:spcAft>
                <a:spcPts val="600"/>
              </a:spcAft>
            </a:pPr>
            <a:r>
              <a:rPr lang="en-US" sz="1600" b="1" dirty="0">
                <a:solidFill>
                  <a:srgbClr val="C00000"/>
                </a:solidFill>
                <a:latin typeface="Arial" panose="020B0604020202020204" pitchFamily="34" charset="0"/>
                <a:cs typeface="Arial" panose="020B0604020202020204" pitchFamily="34" charset="0"/>
              </a:rPr>
              <a:t>AFTER LAW SCHOOL</a:t>
            </a:r>
          </a:p>
          <a:p>
            <a:pPr algn="ctr"/>
            <a:r>
              <a:rPr lang="en-US" sz="1600" dirty="0">
                <a:solidFill>
                  <a:schemeClr val="accent1"/>
                </a:solidFill>
                <a:latin typeface="Arial" panose="020B0604020202020204" pitchFamily="34" charset="0"/>
                <a:cs typeface="Arial" panose="020B0604020202020204" pitchFamily="34" charset="0"/>
              </a:rPr>
              <a:t>“An attempt was made by Joe to assault me!”</a:t>
            </a:r>
          </a:p>
        </p:txBody>
      </p:sp>
    </p:spTree>
    <p:extLst>
      <p:ext uri="{BB962C8B-B14F-4D97-AF65-F5344CB8AC3E}">
        <p14:creationId xmlns:p14="http://schemas.microsoft.com/office/powerpoint/2010/main" val="60372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xEl>
                                              <p:pRg st="6" end="6"/>
                                            </p:txEl>
                                          </p:spTgt>
                                        </p:tgtEl>
                                        <p:attrNameLst>
                                          <p:attrName>style.visibility</p:attrName>
                                        </p:attrNameLst>
                                      </p:cBhvr>
                                      <p:to>
                                        <p:strVal val="visible"/>
                                      </p:to>
                                    </p:set>
                                    <p:animEffect transition="in" filter="fade">
                                      <p:cBhvr>
                                        <p:cTn id="21" dur="500"/>
                                        <p:tgtEl>
                                          <p:spTgt spid="23">
                                            <p:txEl>
                                              <p:pRg st="6" end="6"/>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7" end="7"/>
                                            </p:txEl>
                                          </p:spTgt>
                                        </p:tgtEl>
                                        <p:attrNameLst>
                                          <p:attrName>style.visibility</p:attrName>
                                        </p:attrNameLst>
                                      </p:cBhvr>
                                      <p:to>
                                        <p:strVal val="visible"/>
                                      </p:to>
                                    </p:set>
                                    <p:animEffect transition="in" filter="fade">
                                      <p:cBhvr>
                                        <p:cTn id="24" dur="500"/>
                                        <p:tgtEl>
                                          <p:spTgt spid="23">
                                            <p:txEl>
                                              <p:pRg st="7" end="7"/>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8" end="8"/>
                                            </p:txEl>
                                          </p:spTgt>
                                        </p:tgtEl>
                                        <p:attrNameLst>
                                          <p:attrName>style.visibility</p:attrName>
                                        </p:attrNameLst>
                                      </p:cBhvr>
                                      <p:to>
                                        <p:strVal val="visible"/>
                                      </p:to>
                                    </p:set>
                                    <p:animEffect transition="in" filter="fade">
                                      <p:cBhvr>
                                        <p:cTn id="27" dur="500"/>
                                        <p:tgtEl>
                                          <p:spTgt spid="23">
                                            <p:txEl>
                                              <p:pRg st="8" end="8"/>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9" end="9"/>
                                            </p:txEl>
                                          </p:spTgt>
                                        </p:tgtEl>
                                        <p:attrNameLst>
                                          <p:attrName>style.visibility</p:attrName>
                                        </p:attrNameLst>
                                      </p:cBhvr>
                                      <p:to>
                                        <p:strVal val="visible"/>
                                      </p:to>
                                    </p:set>
                                    <p:animEffect transition="in" filter="fade">
                                      <p:cBhvr>
                                        <p:cTn id="30" dur="500"/>
                                        <p:tgtEl>
                                          <p:spTgt spid="2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par>
                                <p:cTn id="44" presetID="10"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3">
                                            <p:txEl>
                                              <p:pRg st="11" end="11"/>
                                            </p:txEl>
                                          </p:spTgt>
                                        </p:tgtEl>
                                        <p:attrNameLst>
                                          <p:attrName>style.visibility</p:attrName>
                                        </p:attrNameLst>
                                      </p:cBhvr>
                                      <p:to>
                                        <p:strVal val="visible"/>
                                      </p:to>
                                    </p:set>
                                    <p:animEffect transition="in" filter="fade">
                                      <p:cBhvr>
                                        <p:cTn id="51" dur="500"/>
                                        <p:tgtEl>
                                          <p:spTgt spid="23">
                                            <p:txEl>
                                              <p:pRg st="11" end="11"/>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P spid="8" grpId="0" animBg="1"/>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88938" fontAlgn="base">
              <a:spcBef>
                <a:spcPct val="10000"/>
              </a:spcBef>
              <a:spcAft>
                <a:spcPts val="1228"/>
              </a:spcAft>
              <a:buNone/>
            </a:pPr>
            <a:r>
              <a:rPr lang="en-GB" sz="1600" b="1" kern="0" dirty="0">
                <a:solidFill>
                  <a:srgbClr val="00634F"/>
                </a:solidFill>
                <a:latin typeface="Arial"/>
              </a:rPr>
              <a:t>ABOLISH ALL “LEGALESE”</a:t>
            </a:r>
          </a:p>
          <a:p>
            <a:pPr marL="873577" lvl="1" indent="-473527" fontAlgn="base">
              <a:spcBef>
                <a:spcPct val="10000"/>
              </a:spcBef>
              <a:spcAft>
                <a:spcPts val="1228"/>
              </a:spcAft>
              <a:buFont typeface="Wingdings" pitchFamily="2" charset="2"/>
              <a:buChar char="n"/>
            </a:pPr>
            <a:r>
              <a:rPr lang="en-GB" sz="1600" kern="0" dirty="0">
                <a:solidFill>
                  <a:srgbClr val="00634F"/>
                </a:solidFill>
                <a:latin typeface="Arial"/>
              </a:rPr>
              <a:t>Unless you are writing a document that must be in a standard form (e.g., a will, deed, legal act) </a:t>
            </a:r>
            <a:r>
              <a:rPr lang="en-GB" sz="1600" b="1" kern="0" dirty="0">
                <a:solidFill>
                  <a:srgbClr val="007AD6"/>
                </a:solidFill>
                <a:latin typeface="Arial"/>
              </a:rPr>
              <a:t>do not use specialist words</a:t>
            </a:r>
          </a:p>
          <a:p>
            <a:pPr marL="873577" lvl="1" indent="-473527" fontAlgn="base">
              <a:spcBef>
                <a:spcPct val="10000"/>
              </a:spcBef>
              <a:spcAft>
                <a:spcPts val="1228"/>
              </a:spcAft>
              <a:buFont typeface="Wingdings" pitchFamily="2" charset="2"/>
              <a:buChar char="n"/>
            </a:pPr>
            <a:r>
              <a:rPr lang="en-GB" sz="1600" kern="0" dirty="0">
                <a:solidFill>
                  <a:srgbClr val="00634F"/>
                </a:solidFill>
                <a:latin typeface="Arial"/>
              </a:rPr>
              <a:t>No one (judge/lawyer/client) wants to decipher a text written in legal jargon</a:t>
            </a:r>
          </a:p>
          <a:p>
            <a:pPr marL="873577" lvl="1" indent="-473527" fontAlgn="base">
              <a:spcBef>
                <a:spcPct val="10000"/>
              </a:spcBef>
              <a:spcAft>
                <a:spcPts val="1228"/>
              </a:spcAft>
              <a:buFont typeface="Wingdings" pitchFamily="2" charset="2"/>
              <a:buChar char="n"/>
            </a:pPr>
            <a:r>
              <a:rPr lang="en-GB" sz="1600" kern="0" dirty="0">
                <a:solidFill>
                  <a:srgbClr val="00634F"/>
                </a:solidFill>
                <a:latin typeface="Arial"/>
              </a:rPr>
              <a:t>Using complex legalese rather than simple words is an affectation lawyers use to appear smarter or more confident</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But it looks ignorant, insecure or phony</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The fact you are a lawyer should be clear from the quality of your analysis and NOT from your choice of language </a:t>
            </a:r>
          </a:p>
          <a:p>
            <a:pPr marL="800100" lvl="2" indent="-788988" fontAlgn="base">
              <a:spcBef>
                <a:spcPct val="10000"/>
              </a:spcBef>
              <a:spcAft>
                <a:spcPts val="628"/>
              </a:spcAft>
              <a:buNone/>
            </a:pPr>
            <a:r>
              <a:rPr lang="en-GB" sz="1600" b="1" kern="0" dirty="0">
                <a:solidFill>
                  <a:srgbClr val="00634F"/>
                </a:solidFill>
                <a:latin typeface="Arial"/>
              </a:rPr>
              <a:t>TIP:</a:t>
            </a:r>
          </a:p>
          <a:p>
            <a:pPr marL="873577" lvl="1" indent="-473527" fontAlgn="base">
              <a:spcBef>
                <a:spcPct val="10000"/>
              </a:spcBef>
              <a:spcAft>
                <a:spcPts val="1228"/>
              </a:spcAft>
              <a:buClr>
                <a:srgbClr val="00634F"/>
              </a:buClr>
              <a:buFont typeface="Wingdings" pitchFamily="2" charset="2"/>
              <a:buChar char="n"/>
            </a:pPr>
            <a:r>
              <a:rPr lang="en-GB" sz="1600" b="1" kern="0" dirty="0">
                <a:solidFill>
                  <a:srgbClr val="007AD6"/>
                </a:solidFill>
                <a:latin typeface="Arial"/>
              </a:rPr>
              <a:t>Say the word out loud</a:t>
            </a:r>
            <a:r>
              <a:rPr lang="en-GB" sz="1600" kern="0" dirty="0">
                <a:solidFill>
                  <a:srgbClr val="00634F"/>
                </a:solidFill>
                <a:latin typeface="Arial"/>
              </a:rPr>
              <a:t>.  Does it sound natural, or like something out of a legal movie script? </a:t>
            </a: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Choosing Words: Simpler Is Better</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19</a:t>
            </a:fld>
            <a:r>
              <a:rPr lang="en-US" b="1" dirty="0">
                <a:latin typeface="Helvetica"/>
                <a:cs typeface="Helvetica"/>
              </a:rPr>
              <a:t> </a:t>
            </a:r>
          </a:p>
        </p:txBody>
      </p:sp>
      <p:sp>
        <p:nvSpPr>
          <p:cNvPr id="8" name="Rectangle 7">
            <a:extLst>
              <a:ext uri="{FF2B5EF4-FFF2-40B4-BE49-F238E27FC236}">
                <a16:creationId xmlns="" xmlns:a16="http://schemas.microsoft.com/office/drawing/2014/main" id="{C4C238F3-C604-4840-8235-5A7D7B1C06E2}"/>
              </a:ext>
            </a:extLst>
          </p:cNvPr>
          <p:cNvSpPr/>
          <p:nvPr/>
        </p:nvSpPr>
        <p:spPr>
          <a:xfrm>
            <a:off x="683000" y="5581402"/>
            <a:ext cx="8449306" cy="94859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spcAft>
                <a:spcPts val="600"/>
              </a:spcAft>
            </a:pPr>
            <a:r>
              <a:rPr lang="en-US" sz="1600" kern="0" dirty="0">
                <a:solidFill>
                  <a:schemeClr val="tx1"/>
                </a:solidFill>
              </a:rPr>
              <a:t>“The most essential gift for a good writer is a built-in, shock-proof shit detector.”</a:t>
            </a:r>
          </a:p>
          <a:p>
            <a:pPr marL="0" lvl="1" algn="r"/>
            <a:r>
              <a:rPr lang="en-US" sz="1600" kern="0" dirty="0">
                <a:solidFill>
                  <a:schemeClr val="tx1"/>
                </a:solidFill>
              </a:rPr>
              <a:t>– Ernest Hemingway  </a:t>
            </a:r>
            <a:endParaRPr lang="en-US" sz="1600" dirty="0">
              <a:solidFill>
                <a:schemeClr val="tx1"/>
              </a:solidFill>
            </a:endParaRPr>
          </a:p>
        </p:txBody>
      </p:sp>
    </p:spTree>
    <p:extLst>
      <p:ext uri="{BB962C8B-B14F-4D97-AF65-F5344CB8AC3E}">
        <p14:creationId xmlns:p14="http://schemas.microsoft.com/office/powerpoint/2010/main" val="104990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4" end="4"/>
                                            </p:txEl>
                                          </p:spTgt>
                                        </p:tgtEl>
                                        <p:attrNameLst>
                                          <p:attrName>style.visibility</p:attrName>
                                        </p:attrNameLst>
                                      </p:cBhvr>
                                      <p:to>
                                        <p:strVal val="visible"/>
                                      </p:to>
                                    </p:set>
                                    <p:animEffect transition="in" filter="fade">
                                      <p:cBhvr>
                                        <p:cTn id="19" dur="500"/>
                                        <p:tgtEl>
                                          <p:spTgt spid="2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xEl>
                                              <p:pRg st="5" end="5"/>
                                            </p:txEl>
                                          </p:spTgt>
                                        </p:tgtEl>
                                        <p:attrNameLst>
                                          <p:attrName>style.visibility</p:attrName>
                                        </p:attrNameLst>
                                      </p:cBhvr>
                                      <p:to>
                                        <p:strVal val="visible"/>
                                      </p:to>
                                    </p:set>
                                    <p:animEffect transition="in" filter="fade">
                                      <p:cBhvr>
                                        <p:cTn id="22" dur="500"/>
                                        <p:tgtEl>
                                          <p:spTgt spid="2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animEffect transition="in" filter="fade">
                                      <p:cBhvr>
                                        <p:cTn id="27" dur="500"/>
                                        <p:tgtEl>
                                          <p:spTgt spid="2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7" end="7"/>
                                            </p:txEl>
                                          </p:spTgt>
                                        </p:tgtEl>
                                        <p:attrNameLst>
                                          <p:attrName>style.visibility</p:attrName>
                                        </p:attrNameLst>
                                      </p:cBhvr>
                                      <p:to>
                                        <p:strVal val="visible"/>
                                      </p:to>
                                    </p:set>
                                    <p:animEffect transition="in" filter="fade">
                                      <p:cBhvr>
                                        <p:cTn id="30" dur="500"/>
                                        <p:tgtEl>
                                          <p:spTgt spid="2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allAtOnce"/>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46969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73527" lvl="0" indent="-473527" fontAlgn="base">
              <a:spcBef>
                <a:spcPct val="10000"/>
              </a:spcBef>
              <a:spcAft>
                <a:spcPts val="628"/>
              </a:spcAft>
              <a:buFont typeface="Wingdings" pitchFamily="2" charset="2"/>
              <a:buChar char="n"/>
            </a:pPr>
            <a:r>
              <a:rPr lang="en-GB" sz="1800" kern="0" dirty="0">
                <a:solidFill>
                  <a:srgbClr val="00634F"/>
                </a:solidFill>
                <a:latin typeface="Arial"/>
              </a:rPr>
              <a:t>OVERVIEW – what is good legal writing and why does it matter? </a:t>
            </a:r>
          </a:p>
          <a:p>
            <a:pPr marL="473527" lvl="0" indent="-473527" fontAlgn="base">
              <a:spcBef>
                <a:spcPct val="10000"/>
              </a:spcBef>
              <a:spcAft>
                <a:spcPts val="628"/>
              </a:spcAft>
              <a:buFont typeface="Wingdings" pitchFamily="2" charset="2"/>
              <a:buChar char="n"/>
            </a:pPr>
            <a:r>
              <a:rPr lang="en-GB" sz="1800" kern="0" dirty="0">
                <a:solidFill>
                  <a:srgbClr val="00634F"/>
                </a:solidFill>
                <a:latin typeface="Arial"/>
              </a:rPr>
              <a:t>STRUCTURE</a:t>
            </a:r>
          </a:p>
          <a:p>
            <a:pPr marL="873577" lvl="1" indent="-473527" fontAlgn="base">
              <a:spcBef>
                <a:spcPct val="10000"/>
              </a:spcBef>
              <a:spcAft>
                <a:spcPts val="628"/>
              </a:spcAft>
            </a:pPr>
            <a:r>
              <a:rPr lang="en-GB" sz="1800" kern="0" dirty="0">
                <a:solidFill>
                  <a:srgbClr val="00634F"/>
                </a:solidFill>
                <a:latin typeface="Arial"/>
              </a:rPr>
              <a:t>Making a point and getting your reader there</a:t>
            </a:r>
          </a:p>
          <a:p>
            <a:pPr marL="473527" lvl="0" indent="-473527" fontAlgn="base">
              <a:spcBef>
                <a:spcPct val="10000"/>
              </a:spcBef>
              <a:spcAft>
                <a:spcPts val="628"/>
              </a:spcAft>
              <a:buFont typeface="Wingdings" pitchFamily="2" charset="2"/>
              <a:buChar char="n"/>
            </a:pPr>
            <a:r>
              <a:rPr lang="en-GB" sz="1800" kern="0" dirty="0">
                <a:solidFill>
                  <a:srgbClr val="00634F"/>
                </a:solidFill>
                <a:latin typeface="Arial"/>
              </a:rPr>
              <a:t>TONE</a:t>
            </a:r>
          </a:p>
          <a:p>
            <a:pPr marL="873577" lvl="1" indent="-473527" fontAlgn="base">
              <a:spcBef>
                <a:spcPct val="10000"/>
              </a:spcBef>
              <a:spcAft>
                <a:spcPts val="628"/>
              </a:spcAft>
            </a:pPr>
            <a:r>
              <a:rPr lang="en-GB" sz="1800" kern="0" dirty="0">
                <a:solidFill>
                  <a:srgbClr val="00634F"/>
                </a:solidFill>
                <a:latin typeface="Arial"/>
              </a:rPr>
              <a:t>Knowing your audience </a:t>
            </a:r>
          </a:p>
          <a:p>
            <a:pPr marL="873577" lvl="1" indent="-473527" fontAlgn="base">
              <a:spcBef>
                <a:spcPct val="10000"/>
              </a:spcBef>
              <a:spcAft>
                <a:spcPts val="628"/>
              </a:spcAft>
            </a:pPr>
            <a:r>
              <a:rPr lang="en-GB" sz="1800" kern="0" dirty="0">
                <a:solidFill>
                  <a:srgbClr val="00634F"/>
                </a:solidFill>
                <a:latin typeface="Arial"/>
              </a:rPr>
              <a:t>Advocating without melodrama</a:t>
            </a:r>
          </a:p>
          <a:p>
            <a:pPr marL="473527" lvl="0" indent="-473527" fontAlgn="base">
              <a:spcBef>
                <a:spcPct val="10000"/>
              </a:spcBef>
              <a:spcAft>
                <a:spcPts val="628"/>
              </a:spcAft>
              <a:buFont typeface="Wingdings" pitchFamily="2" charset="2"/>
              <a:buChar char="n"/>
            </a:pPr>
            <a:r>
              <a:rPr lang="en-GB" sz="1800" kern="0" dirty="0">
                <a:solidFill>
                  <a:srgbClr val="00634F"/>
                </a:solidFill>
                <a:latin typeface="Arial"/>
              </a:rPr>
              <a:t>STYLE</a:t>
            </a:r>
          </a:p>
          <a:p>
            <a:pPr marL="873577" lvl="1" indent="-473527" fontAlgn="base">
              <a:spcBef>
                <a:spcPct val="10000"/>
              </a:spcBef>
              <a:spcAft>
                <a:spcPts val="628"/>
              </a:spcAft>
            </a:pPr>
            <a:r>
              <a:rPr lang="en-GB" sz="1800" kern="0" dirty="0">
                <a:solidFill>
                  <a:srgbClr val="00634F"/>
                </a:solidFill>
                <a:latin typeface="Arial"/>
              </a:rPr>
              <a:t>Choosing words</a:t>
            </a:r>
          </a:p>
          <a:p>
            <a:pPr marL="873577" lvl="1" indent="-473527" fontAlgn="base">
              <a:spcBef>
                <a:spcPct val="10000"/>
              </a:spcBef>
              <a:spcAft>
                <a:spcPts val="628"/>
              </a:spcAft>
            </a:pPr>
            <a:r>
              <a:rPr lang="en-GB" sz="1800" kern="0" dirty="0">
                <a:solidFill>
                  <a:srgbClr val="00634F"/>
                </a:solidFill>
                <a:latin typeface="Arial"/>
              </a:rPr>
              <a:t>Organising sentences</a:t>
            </a:r>
          </a:p>
          <a:p>
            <a:pPr marL="473527" indent="-473527" fontAlgn="base">
              <a:spcBef>
                <a:spcPct val="10000"/>
              </a:spcBef>
              <a:spcAft>
                <a:spcPts val="628"/>
              </a:spcAft>
              <a:buFont typeface="Wingdings" pitchFamily="2" charset="2"/>
              <a:buChar char="n"/>
            </a:pPr>
            <a:r>
              <a:rPr lang="en-GB" sz="1800" kern="0" dirty="0">
                <a:solidFill>
                  <a:srgbClr val="00634F"/>
                </a:solidFill>
                <a:latin typeface="Arial"/>
              </a:rPr>
              <a:t>REVIEWING AND REVISING </a:t>
            </a:r>
          </a:p>
          <a:p>
            <a:pPr marL="873577" lvl="1" indent="-473527" fontAlgn="base">
              <a:spcBef>
                <a:spcPct val="10000"/>
              </a:spcBef>
              <a:spcAft>
                <a:spcPts val="628"/>
              </a:spcAft>
            </a:pPr>
            <a:r>
              <a:rPr lang="en-GB" sz="1800" kern="0" dirty="0">
                <a:solidFill>
                  <a:srgbClr val="00634F"/>
                </a:solidFill>
                <a:latin typeface="Arial"/>
              </a:rPr>
              <a:t>Developing a review process </a:t>
            </a:r>
          </a:p>
          <a:p>
            <a:pPr marL="873577" lvl="1" indent="-473527" fontAlgn="base">
              <a:spcBef>
                <a:spcPct val="10000"/>
              </a:spcBef>
              <a:spcAft>
                <a:spcPts val="628"/>
              </a:spcAft>
            </a:pPr>
            <a:r>
              <a:rPr lang="en-GB" sz="1800" kern="0" dirty="0">
                <a:solidFill>
                  <a:srgbClr val="00634F"/>
                </a:solidFill>
                <a:latin typeface="Arial"/>
              </a:rPr>
              <a:t>Creating polished documents</a:t>
            </a: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Agenda</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a:t>
            </a:fld>
            <a:r>
              <a:rPr lang="en-US" b="1" dirty="0">
                <a:latin typeface="Helvetica"/>
                <a:cs typeface="Helvetica"/>
              </a:rPr>
              <a:t> </a:t>
            </a:r>
          </a:p>
        </p:txBody>
      </p:sp>
      <p:sp>
        <p:nvSpPr>
          <p:cNvPr id="3" name="TextBox 2">
            <a:extLst>
              <a:ext uri="{FF2B5EF4-FFF2-40B4-BE49-F238E27FC236}">
                <a16:creationId xmlns="" xmlns:a16="http://schemas.microsoft.com/office/drawing/2014/main" id="{1D5143BF-AE58-5A47-AF8E-BB9CF9441407}"/>
              </a:ext>
            </a:extLst>
          </p:cNvPr>
          <p:cNvSpPr txBox="1"/>
          <p:nvPr/>
        </p:nvSpPr>
        <p:spPr>
          <a:xfrm>
            <a:off x="548640" y="5927029"/>
            <a:ext cx="8363196" cy="376234"/>
          </a:xfrm>
          <a:prstGeom prst="rect">
            <a:avLst/>
          </a:prstGeom>
          <a:solidFill>
            <a:srgbClr val="CDD5D8"/>
          </a:solidFill>
          <a:ln>
            <a:noFill/>
          </a:ln>
        </p:spPr>
        <p:txBody>
          <a:bodyPr wrap="square" rtlCol="0">
            <a:spAutoFit/>
          </a:bodyPr>
          <a:lstStyle/>
          <a:p>
            <a:endParaRPr lang="en-US" dirty="0">
              <a:solidFill>
                <a:srgbClr val="00634F"/>
              </a:solidFill>
            </a:endParaRPr>
          </a:p>
        </p:txBody>
      </p:sp>
    </p:spTree>
    <p:extLst>
      <p:ext uri="{BB962C8B-B14F-4D97-AF65-F5344CB8AC3E}">
        <p14:creationId xmlns:p14="http://schemas.microsoft.com/office/powerpoint/2010/main" val="3382161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20</a:t>
            </a:fld>
            <a:r>
              <a:rPr lang="en-US" b="1" dirty="0">
                <a:latin typeface="Helvetica"/>
                <a:cs typeface="Helvetica"/>
              </a:rPr>
              <a:t> </a:t>
            </a:r>
          </a:p>
        </p:txBody>
      </p:sp>
      <p:graphicFrame>
        <p:nvGraphicFramePr>
          <p:cNvPr id="5" name="Table 4">
            <a:extLst>
              <a:ext uri="{FF2B5EF4-FFF2-40B4-BE49-F238E27FC236}">
                <a16:creationId xmlns="" xmlns:a16="http://schemas.microsoft.com/office/drawing/2014/main" id="{3694D385-E21A-FA44-8FE2-1672E0AE7293}"/>
              </a:ext>
            </a:extLst>
          </p:cNvPr>
          <p:cNvGraphicFramePr>
            <a:graphicFrameLocks noGrp="1"/>
          </p:cNvGraphicFramePr>
          <p:nvPr>
            <p:extLst>
              <p:ext uri="{D42A27DB-BD31-4B8C-83A1-F6EECF244321}">
                <p14:modId xmlns:p14="http://schemas.microsoft.com/office/powerpoint/2010/main" val="4170164789"/>
              </p:ext>
            </p:extLst>
          </p:nvPr>
        </p:nvGraphicFramePr>
        <p:xfrm>
          <a:off x="902997" y="1057635"/>
          <a:ext cx="8058123" cy="4295520"/>
        </p:xfrm>
        <a:graphic>
          <a:graphicData uri="http://schemas.openxmlformats.org/drawingml/2006/table">
            <a:tbl>
              <a:tblPr firstRow="1" bandRow="1">
                <a:tableStyleId>{5C22544A-7EE6-4342-B048-85BDC9FD1C3A}</a:tableStyleId>
              </a:tblPr>
              <a:tblGrid>
                <a:gridCol w="4055852">
                  <a:extLst>
                    <a:ext uri="{9D8B030D-6E8A-4147-A177-3AD203B41FA5}">
                      <a16:colId xmlns="" xmlns:a16="http://schemas.microsoft.com/office/drawing/2014/main" val="20000"/>
                    </a:ext>
                  </a:extLst>
                </a:gridCol>
                <a:gridCol w="4002271">
                  <a:extLst>
                    <a:ext uri="{9D8B030D-6E8A-4147-A177-3AD203B41FA5}">
                      <a16:colId xmlns="" xmlns:a16="http://schemas.microsoft.com/office/drawing/2014/main" val="20001"/>
                    </a:ext>
                  </a:extLst>
                </a:gridCol>
              </a:tblGrid>
              <a:tr h="355360">
                <a:tc>
                  <a:txBody>
                    <a:bodyPr/>
                    <a:lstStyle/>
                    <a:p>
                      <a:pPr algn="ctr"/>
                      <a:r>
                        <a:rPr lang="en-US" dirty="0"/>
                        <a:t>AVOID </a:t>
                      </a:r>
                    </a:p>
                  </a:txBody>
                  <a:tcPr>
                    <a:solidFill>
                      <a:srgbClr val="276E7F"/>
                    </a:solidFill>
                  </a:tcPr>
                </a:tc>
                <a:tc>
                  <a:txBody>
                    <a:bodyPr/>
                    <a:lstStyle/>
                    <a:p>
                      <a:pPr algn="ctr"/>
                      <a:r>
                        <a:rPr lang="en-US" dirty="0"/>
                        <a:t>USE INSTEAD</a:t>
                      </a:r>
                    </a:p>
                  </a:txBody>
                  <a:tcPr>
                    <a:solidFill>
                      <a:srgbClr val="276E7F"/>
                    </a:solidFill>
                  </a:tcPr>
                </a:tc>
                <a:extLst>
                  <a:ext uri="{0D108BD9-81ED-4DB2-BD59-A6C34878D82A}">
                    <a16:rowId xmlns="" xmlns:a16="http://schemas.microsoft.com/office/drawing/2014/main" val="10000"/>
                  </a:ext>
                </a:extLst>
              </a:tr>
              <a:tr h="355360">
                <a:tc>
                  <a:txBody>
                    <a:bodyPr/>
                    <a:lstStyle/>
                    <a:p>
                      <a:r>
                        <a:rPr lang="en-US" sz="1700" i="0" dirty="0"/>
                        <a:t>Herein / hereinunder</a:t>
                      </a:r>
                      <a:endParaRPr lang="en-US" sz="1700" i="1" dirty="0"/>
                    </a:p>
                  </a:txBody>
                  <a:tcPr/>
                </a:tc>
                <a:tc>
                  <a:txBody>
                    <a:bodyPr/>
                    <a:lstStyle/>
                    <a:p>
                      <a:r>
                        <a:rPr lang="en-US" sz="1700" dirty="0"/>
                        <a:t>In this [agreement] / below</a:t>
                      </a:r>
                    </a:p>
                  </a:txBody>
                  <a:tcPr/>
                </a:tc>
                <a:extLst>
                  <a:ext uri="{0D108BD9-81ED-4DB2-BD59-A6C34878D82A}">
                    <a16:rowId xmlns="" xmlns:a16="http://schemas.microsoft.com/office/drawing/2014/main" val="10001"/>
                  </a:ext>
                </a:extLst>
              </a:tr>
              <a:tr h="355360">
                <a:tc>
                  <a:txBody>
                    <a:bodyPr/>
                    <a:lstStyle/>
                    <a:p>
                      <a:pPr>
                        <a:spcAft>
                          <a:spcPts val="300"/>
                        </a:spcAft>
                      </a:pPr>
                      <a:r>
                        <a:rPr lang="en-US" sz="1700" b="0" i="0" baseline="0" dirty="0"/>
                        <a:t>Herewith</a:t>
                      </a:r>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700" b="0" dirty="0"/>
                        <a:t>Attached</a:t>
                      </a:r>
                    </a:p>
                  </a:txBody>
                  <a:tcPr/>
                </a:tc>
                <a:extLst>
                  <a:ext uri="{0D108BD9-81ED-4DB2-BD59-A6C34878D82A}">
                    <a16:rowId xmlns="" xmlns:a16="http://schemas.microsoft.com/office/drawing/2014/main" val="3292383113"/>
                  </a:ext>
                </a:extLst>
              </a:tr>
              <a:tr h="355360">
                <a:tc>
                  <a:txBody>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lang="en-US" sz="1700" b="0" i="0" dirty="0"/>
                        <a:t>Shall (imperative) / shall (future)</a:t>
                      </a:r>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700" b="0" dirty="0"/>
                        <a:t>Must / will</a:t>
                      </a:r>
                    </a:p>
                  </a:txBody>
                  <a:tcPr/>
                </a:tc>
                <a:extLst>
                  <a:ext uri="{0D108BD9-81ED-4DB2-BD59-A6C34878D82A}">
                    <a16:rowId xmlns="" xmlns:a16="http://schemas.microsoft.com/office/drawing/2014/main" val="10002"/>
                  </a:ext>
                </a:extLst>
              </a:tr>
              <a:tr h="355360">
                <a:tc>
                  <a:txBody>
                    <a:bodyPr/>
                    <a:lstStyle/>
                    <a:p>
                      <a:pPr>
                        <a:spcAft>
                          <a:spcPts val="300"/>
                        </a:spcAft>
                      </a:pPr>
                      <a:r>
                        <a:rPr lang="en-US" sz="1700" b="0" i="0" dirty="0"/>
                        <a:t>Henceforth</a:t>
                      </a:r>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700" b="0" baseline="0" dirty="0"/>
                        <a:t>From now on </a:t>
                      </a:r>
                    </a:p>
                  </a:txBody>
                  <a:tcPr/>
                </a:tc>
                <a:extLst>
                  <a:ext uri="{0D108BD9-81ED-4DB2-BD59-A6C34878D82A}">
                    <a16:rowId xmlns="" xmlns:a16="http://schemas.microsoft.com/office/drawing/2014/main" val="234416707"/>
                  </a:ext>
                </a:extLst>
              </a:tr>
              <a:tr h="355360">
                <a:tc>
                  <a:txBody>
                    <a:bodyPr/>
                    <a:lstStyle/>
                    <a:p>
                      <a:r>
                        <a:rPr lang="en-US" sz="1700" b="0" i="0" dirty="0"/>
                        <a:t>Aforesaid</a:t>
                      </a:r>
                    </a:p>
                  </a:txBody>
                  <a:tcPr/>
                </a:tc>
                <a:tc>
                  <a:txBody>
                    <a:bodyPr/>
                    <a:lstStyle/>
                    <a:p>
                      <a:r>
                        <a:rPr lang="en-US" sz="1700" b="0" dirty="0"/>
                        <a:t>OMIT</a:t>
                      </a:r>
                    </a:p>
                  </a:txBody>
                  <a:tcPr/>
                </a:tc>
                <a:extLst>
                  <a:ext uri="{0D108BD9-81ED-4DB2-BD59-A6C34878D82A}">
                    <a16:rowId xmlns="" xmlns:a16="http://schemas.microsoft.com/office/drawing/2014/main" val="10004"/>
                  </a:ext>
                </a:extLst>
              </a:tr>
              <a:tr h="355360">
                <a:tc>
                  <a:txBody>
                    <a:bodyPr/>
                    <a:lstStyle/>
                    <a:p>
                      <a:r>
                        <a:rPr lang="en-US" sz="1700" b="0" i="0" dirty="0"/>
                        <a:t>Hereto / thereto</a:t>
                      </a:r>
                    </a:p>
                  </a:txBody>
                  <a:tcPr/>
                </a:tc>
                <a:tc>
                  <a:txBody>
                    <a:bodyPr/>
                    <a:lstStyle/>
                    <a:p>
                      <a:r>
                        <a:rPr lang="en-US" sz="1700" b="0" dirty="0"/>
                        <a:t>OMIT [rephrase to avoid]</a:t>
                      </a:r>
                    </a:p>
                  </a:txBody>
                  <a:tcPr/>
                </a:tc>
                <a:extLst>
                  <a:ext uri="{0D108BD9-81ED-4DB2-BD59-A6C34878D82A}">
                    <a16:rowId xmlns="" xmlns:a16="http://schemas.microsoft.com/office/drawing/2014/main" val="4246542537"/>
                  </a:ext>
                </a:extLst>
              </a:tr>
              <a:tr h="355360">
                <a:tc>
                  <a:txBody>
                    <a:bodyPr/>
                    <a:lstStyle/>
                    <a:p>
                      <a:r>
                        <a:rPr lang="en-US" sz="1700" b="0" i="0" dirty="0"/>
                        <a:t>Such [motion, argument]</a:t>
                      </a:r>
                    </a:p>
                  </a:txBody>
                  <a:tcPr/>
                </a:tc>
                <a:tc>
                  <a:txBody>
                    <a:bodyPr/>
                    <a:lstStyle/>
                    <a:p>
                      <a:r>
                        <a:rPr lang="en-US" sz="1700" b="0" dirty="0"/>
                        <a:t>This / that / those / the</a:t>
                      </a:r>
                    </a:p>
                  </a:txBody>
                  <a:tcPr/>
                </a:tc>
                <a:extLst>
                  <a:ext uri="{0D108BD9-81ED-4DB2-BD59-A6C34878D82A}">
                    <a16:rowId xmlns="" xmlns:a16="http://schemas.microsoft.com/office/drawing/2014/main" val="403496780"/>
                  </a:ext>
                </a:extLst>
              </a:tr>
              <a:tr h="355360">
                <a:tc>
                  <a:txBody>
                    <a:bodyPr/>
                    <a:lstStyle/>
                    <a:p>
                      <a:r>
                        <a:rPr lang="en-US" sz="1700" i="0" dirty="0" err="1"/>
                        <a:t>Utilise</a:t>
                      </a:r>
                      <a:endParaRPr lang="en-US" sz="1700" i="1" dirty="0"/>
                    </a:p>
                  </a:txBody>
                  <a:tcPr/>
                </a:tc>
                <a:tc>
                  <a:txBody>
                    <a:bodyPr/>
                    <a:lstStyle/>
                    <a:p>
                      <a:r>
                        <a:rPr lang="en-US" sz="1700" dirty="0"/>
                        <a:t>Use</a:t>
                      </a:r>
                    </a:p>
                  </a:txBody>
                  <a:tcPr/>
                </a:tc>
                <a:extLst>
                  <a:ext uri="{0D108BD9-81ED-4DB2-BD59-A6C34878D82A}">
                    <a16:rowId xmlns="" xmlns:a16="http://schemas.microsoft.com/office/drawing/2014/main" val="2022898779"/>
                  </a:ext>
                </a:extLst>
              </a:tr>
              <a:tr h="355360">
                <a:tc>
                  <a:txBody>
                    <a:bodyPr/>
                    <a:lstStyle/>
                    <a:p>
                      <a:pPr>
                        <a:spcAft>
                          <a:spcPts val="300"/>
                        </a:spcAft>
                      </a:pPr>
                      <a:r>
                        <a:rPr lang="en-US" sz="1700" b="0" i="0" dirty="0"/>
                        <a:t>In the event that / in case of / should it</a:t>
                      </a:r>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700" b="0" baseline="0" dirty="0"/>
                        <a:t>If</a:t>
                      </a:r>
                    </a:p>
                  </a:txBody>
                  <a:tcPr/>
                </a:tc>
                <a:extLst>
                  <a:ext uri="{0D108BD9-81ED-4DB2-BD59-A6C34878D82A}">
                    <a16:rowId xmlns="" xmlns:a16="http://schemas.microsoft.com/office/drawing/2014/main" val="4123445071"/>
                  </a:ext>
                </a:extLst>
              </a:tr>
              <a:tr h="365760">
                <a:tc>
                  <a:txBody>
                    <a:bodyPr/>
                    <a:lstStyle/>
                    <a:p>
                      <a:r>
                        <a:rPr lang="en-US" sz="1700" b="0" i="0" dirty="0"/>
                        <a:t>I am in receipt of your correspondence</a:t>
                      </a:r>
                    </a:p>
                  </a:txBody>
                  <a:tcPr/>
                </a:tc>
                <a:tc>
                  <a:txBody>
                    <a:bodyPr/>
                    <a:lstStyle/>
                    <a:p>
                      <a:r>
                        <a:rPr lang="en-US" sz="1700" b="0" dirty="0"/>
                        <a:t>I received your letter</a:t>
                      </a:r>
                    </a:p>
                  </a:txBody>
                  <a:tcPr/>
                </a:tc>
                <a:extLst>
                  <a:ext uri="{0D108BD9-81ED-4DB2-BD59-A6C34878D82A}">
                    <a16:rowId xmlns="" xmlns:a16="http://schemas.microsoft.com/office/drawing/2014/main" val="2472964165"/>
                  </a:ext>
                </a:extLst>
              </a:tr>
              <a:tr h="365760">
                <a:tc>
                  <a:txBody>
                    <a:bodyPr/>
                    <a:lstStyle/>
                    <a:p>
                      <a:r>
                        <a:rPr lang="en-US" sz="1700" b="0" i="0" dirty="0"/>
                        <a:t>With a view to / aims at</a:t>
                      </a:r>
                    </a:p>
                  </a:txBody>
                  <a:tcPr/>
                </a:tc>
                <a:tc>
                  <a:txBody>
                    <a:bodyPr/>
                    <a:lstStyle/>
                    <a:p>
                      <a:r>
                        <a:rPr lang="en-US" sz="1700" b="0" dirty="0"/>
                        <a:t>To / plans to / intends to</a:t>
                      </a:r>
                    </a:p>
                  </a:txBody>
                  <a:tcPr/>
                </a:tc>
                <a:extLst>
                  <a:ext uri="{0D108BD9-81ED-4DB2-BD59-A6C34878D82A}">
                    <a16:rowId xmlns="" xmlns:a16="http://schemas.microsoft.com/office/drawing/2014/main" val="819127750"/>
                  </a:ext>
                </a:extLst>
              </a:tr>
            </a:tbl>
          </a:graphicData>
        </a:graphic>
      </p:graphicFrame>
      <p:sp>
        <p:nvSpPr>
          <p:cNvPr id="10" name="Title 1">
            <a:extLst>
              <a:ext uri="{FF2B5EF4-FFF2-40B4-BE49-F238E27FC236}">
                <a16:creationId xmlns="" xmlns:a16="http://schemas.microsoft.com/office/drawing/2014/main" id="{98C8AD22-1A77-B24A-AD5B-7D57F90C973E}"/>
              </a:ext>
            </a:extLst>
          </p:cNvPr>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Choosing Words: Simpler Is Better</a:t>
            </a:r>
          </a:p>
        </p:txBody>
      </p:sp>
      <p:sp>
        <p:nvSpPr>
          <p:cNvPr id="11" name="Rectangle 10">
            <a:extLst>
              <a:ext uri="{FF2B5EF4-FFF2-40B4-BE49-F238E27FC236}">
                <a16:creationId xmlns="" xmlns:a16="http://schemas.microsoft.com/office/drawing/2014/main" id="{539314A5-4E12-DC49-8F5C-19C29C1C326B}"/>
              </a:ext>
            </a:extLst>
          </p:cNvPr>
          <p:cNvSpPr/>
          <p:nvPr/>
        </p:nvSpPr>
        <p:spPr>
          <a:xfrm>
            <a:off x="683000" y="5491620"/>
            <a:ext cx="8449306" cy="94859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“One of the really bad things you can do to your writing is to dress up the vocabulary, looking for long words because you’re maybe a little bit ashamed of your short ones.”</a:t>
            </a:r>
          </a:p>
          <a:p>
            <a:pPr marL="0" lvl="1" algn="r"/>
            <a:r>
              <a:rPr lang="en-US" sz="1600" kern="0" dirty="0">
                <a:solidFill>
                  <a:schemeClr val="tx1"/>
                </a:solidFill>
              </a:rPr>
              <a:t>– Stephen King</a:t>
            </a:r>
            <a:endParaRPr lang="en-US" sz="1600" dirty="0">
              <a:solidFill>
                <a:schemeClr val="tx1"/>
              </a:solidFill>
            </a:endParaRPr>
          </a:p>
        </p:txBody>
      </p:sp>
    </p:spTree>
    <p:extLst>
      <p:ext uri="{BB962C8B-B14F-4D97-AF65-F5344CB8AC3E}">
        <p14:creationId xmlns:p14="http://schemas.microsoft.com/office/powerpoint/2010/main" val="187421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628"/>
              </a:spcAft>
              <a:buNone/>
            </a:pPr>
            <a:r>
              <a:rPr lang="en-GB" sz="1600" b="1" kern="0" dirty="0">
                <a:solidFill>
                  <a:srgbClr val="00634F"/>
                </a:solidFill>
                <a:latin typeface="Arial"/>
              </a:rPr>
              <a:t>ABOLISH ALL NON-ESSENTIAL LATIN</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Use Latin only for necessary technical terms (e.g., “</a:t>
            </a:r>
            <a:r>
              <a:rPr lang="en-GB" sz="1600" i="1" kern="0" dirty="0">
                <a:solidFill>
                  <a:srgbClr val="00634F"/>
                </a:solidFill>
                <a:latin typeface="Arial"/>
              </a:rPr>
              <a:t>ne bis in idem”, “de minimis”</a:t>
            </a:r>
            <a:r>
              <a:rPr lang="en-GB" sz="1600" kern="0" dirty="0">
                <a:solidFill>
                  <a:srgbClr val="00634F"/>
                </a:solidFill>
                <a:latin typeface="Arial"/>
              </a:rPr>
              <a:t>) or if the phrase is commonly used in contemporary English (e.g., “</a:t>
            </a:r>
            <a:r>
              <a:rPr lang="en-GB" sz="1600" i="1" kern="0" dirty="0">
                <a:solidFill>
                  <a:srgbClr val="00634F"/>
                </a:solidFill>
                <a:latin typeface="Arial"/>
              </a:rPr>
              <a:t>status quo</a:t>
            </a:r>
            <a:r>
              <a:rPr lang="en-GB" sz="1600" kern="0" dirty="0">
                <a:solidFill>
                  <a:srgbClr val="00634F"/>
                </a:solidFill>
                <a:latin typeface="Arial"/>
              </a:rPr>
              <a:t>”)</a:t>
            </a:r>
          </a:p>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873577" lvl="1" indent="-473527" fontAlgn="base">
              <a:spcBef>
                <a:spcPts val="1416"/>
              </a:spcBef>
              <a:spcAft>
                <a:spcPts val="628"/>
              </a:spcAft>
              <a:buFont typeface="Wingdings" pitchFamily="2" charset="2"/>
              <a:buChar char="n"/>
            </a:pPr>
            <a:r>
              <a:rPr lang="en-GB" sz="1600" kern="0" dirty="0">
                <a:solidFill>
                  <a:srgbClr val="00634F"/>
                </a:solidFill>
                <a:latin typeface="Arial"/>
              </a:rPr>
              <a:t>Avoid quoting Latin maxims or legal concepts as if they were inherently authoritative (e.g., “</a:t>
            </a:r>
            <a:r>
              <a:rPr lang="en-GB" sz="1600" i="1" kern="0" dirty="0" err="1">
                <a:solidFill>
                  <a:srgbClr val="00634F"/>
                </a:solidFill>
                <a:latin typeface="Arial"/>
              </a:rPr>
              <a:t>conventio</a:t>
            </a:r>
            <a:r>
              <a:rPr lang="en-GB" sz="1600" i="1" kern="0" dirty="0">
                <a:solidFill>
                  <a:srgbClr val="00634F"/>
                </a:solidFill>
                <a:latin typeface="Arial"/>
              </a:rPr>
              <a:t> et modus </a:t>
            </a:r>
            <a:r>
              <a:rPr lang="en-GB" sz="1600" i="1" kern="0" dirty="0" err="1">
                <a:solidFill>
                  <a:srgbClr val="00634F"/>
                </a:solidFill>
                <a:latin typeface="Arial"/>
              </a:rPr>
              <a:t>vincunt</a:t>
            </a:r>
            <a:r>
              <a:rPr lang="en-GB" sz="1600" i="1" kern="0" dirty="0">
                <a:solidFill>
                  <a:srgbClr val="00634F"/>
                </a:solidFill>
                <a:latin typeface="Arial"/>
              </a:rPr>
              <a:t> </a:t>
            </a:r>
            <a:r>
              <a:rPr lang="en-GB" sz="1600" i="1" kern="0" dirty="0" err="1">
                <a:solidFill>
                  <a:srgbClr val="00634F"/>
                </a:solidFill>
                <a:latin typeface="Arial"/>
              </a:rPr>
              <a:t>legem</a:t>
            </a:r>
            <a:r>
              <a:rPr lang="en-GB" sz="1600" kern="0" dirty="0">
                <a:solidFill>
                  <a:srgbClr val="00634F"/>
                </a:solidFill>
                <a:latin typeface="Arial"/>
              </a:rPr>
              <a:t>”)  </a:t>
            </a:r>
          </a:p>
          <a:p>
            <a:pPr marL="400050" lvl="1" indent="0" fontAlgn="base">
              <a:spcBef>
                <a:spcPct val="10000"/>
              </a:spcBef>
              <a:spcAft>
                <a:spcPts val="628"/>
              </a:spcAft>
              <a:buNone/>
            </a:pPr>
            <a:endParaRPr lang="en-GB" sz="1800" kern="0" dirty="0">
              <a:solidFill>
                <a:srgbClr val="00634F"/>
              </a:solidFill>
              <a:latin typeface="Arial"/>
            </a:endParaRP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21</a:t>
            </a:fld>
            <a:r>
              <a:rPr lang="en-US" b="1" dirty="0">
                <a:latin typeface="Helvetica"/>
                <a:cs typeface="Helvetica"/>
              </a:rPr>
              <a:t> </a:t>
            </a:r>
          </a:p>
        </p:txBody>
      </p:sp>
      <p:graphicFrame>
        <p:nvGraphicFramePr>
          <p:cNvPr id="5" name="Table 4">
            <a:extLst>
              <a:ext uri="{FF2B5EF4-FFF2-40B4-BE49-F238E27FC236}">
                <a16:creationId xmlns="" xmlns:a16="http://schemas.microsoft.com/office/drawing/2014/main" id="{8424E6F6-1259-0F4B-8916-134A5BC5999B}"/>
              </a:ext>
            </a:extLst>
          </p:cNvPr>
          <p:cNvGraphicFramePr>
            <a:graphicFrameLocks noGrp="1"/>
          </p:cNvGraphicFramePr>
          <p:nvPr>
            <p:extLst>
              <p:ext uri="{D42A27DB-BD31-4B8C-83A1-F6EECF244321}">
                <p14:modId xmlns:p14="http://schemas.microsoft.com/office/powerpoint/2010/main" val="707251441"/>
              </p:ext>
            </p:extLst>
          </p:nvPr>
        </p:nvGraphicFramePr>
        <p:xfrm>
          <a:off x="1285678" y="2183644"/>
          <a:ext cx="7358450" cy="2560320"/>
        </p:xfrm>
        <a:graphic>
          <a:graphicData uri="http://schemas.openxmlformats.org/drawingml/2006/table">
            <a:tbl>
              <a:tblPr firstRow="1" bandRow="1">
                <a:tableStyleId>{5C22544A-7EE6-4342-B048-85BDC9FD1C3A}</a:tableStyleId>
              </a:tblPr>
              <a:tblGrid>
                <a:gridCol w="3679225">
                  <a:extLst>
                    <a:ext uri="{9D8B030D-6E8A-4147-A177-3AD203B41FA5}">
                      <a16:colId xmlns="" xmlns:a16="http://schemas.microsoft.com/office/drawing/2014/main" val="20000"/>
                    </a:ext>
                  </a:extLst>
                </a:gridCol>
                <a:gridCol w="3679225">
                  <a:extLst>
                    <a:ext uri="{9D8B030D-6E8A-4147-A177-3AD203B41FA5}">
                      <a16:colId xmlns="" xmlns:a16="http://schemas.microsoft.com/office/drawing/2014/main" val="20001"/>
                    </a:ext>
                  </a:extLst>
                </a:gridCol>
              </a:tblGrid>
              <a:tr h="345970">
                <a:tc>
                  <a:txBody>
                    <a:bodyPr/>
                    <a:lstStyle/>
                    <a:p>
                      <a:pPr algn="ctr"/>
                      <a:r>
                        <a:rPr lang="en-US" dirty="0"/>
                        <a:t>AVOID </a:t>
                      </a:r>
                    </a:p>
                  </a:txBody>
                  <a:tcPr>
                    <a:solidFill>
                      <a:srgbClr val="276E7F"/>
                    </a:solidFill>
                  </a:tcPr>
                </a:tc>
                <a:tc>
                  <a:txBody>
                    <a:bodyPr/>
                    <a:lstStyle/>
                    <a:p>
                      <a:pPr algn="ctr"/>
                      <a:r>
                        <a:rPr lang="en-US" dirty="0"/>
                        <a:t>USE INSTEAD</a:t>
                      </a:r>
                    </a:p>
                  </a:txBody>
                  <a:tcPr>
                    <a:solidFill>
                      <a:srgbClr val="276E7F"/>
                    </a:solidFill>
                  </a:tcPr>
                </a:tc>
                <a:extLst>
                  <a:ext uri="{0D108BD9-81ED-4DB2-BD59-A6C34878D82A}">
                    <a16:rowId xmlns="" xmlns:a16="http://schemas.microsoft.com/office/drawing/2014/main" val="10000"/>
                  </a:ext>
                </a:extLst>
              </a:tr>
              <a:tr h="365760">
                <a:tc>
                  <a:txBody>
                    <a:bodyPr/>
                    <a:lstStyle/>
                    <a:p>
                      <a:r>
                        <a:rPr lang="en-US" sz="1700" i="0" dirty="0"/>
                        <a:t>The case </a:t>
                      </a:r>
                      <a:r>
                        <a:rPr lang="en-US" sz="1700" i="1" dirty="0"/>
                        <a:t>sub </a:t>
                      </a:r>
                      <a:r>
                        <a:rPr lang="en-US" sz="1700" i="1" dirty="0" err="1"/>
                        <a:t>judice</a:t>
                      </a:r>
                      <a:r>
                        <a:rPr lang="en-US" sz="1700" i="1" dirty="0"/>
                        <a:t> </a:t>
                      </a:r>
                      <a:r>
                        <a:rPr lang="en-US" sz="1700" i="0" dirty="0"/>
                        <a:t>or </a:t>
                      </a:r>
                      <a:r>
                        <a:rPr lang="en-US" sz="1700" i="1" dirty="0"/>
                        <a:t>a quo</a:t>
                      </a:r>
                    </a:p>
                  </a:txBody>
                  <a:tcPr/>
                </a:tc>
                <a:tc>
                  <a:txBody>
                    <a:bodyPr/>
                    <a:lstStyle/>
                    <a:p>
                      <a:r>
                        <a:rPr lang="en-US" sz="1700" dirty="0"/>
                        <a:t>This case / the case from which</a:t>
                      </a:r>
                    </a:p>
                  </a:txBody>
                  <a:tcPr/>
                </a:tc>
                <a:extLst>
                  <a:ext uri="{0D108BD9-81ED-4DB2-BD59-A6C34878D82A}">
                    <a16:rowId xmlns="" xmlns:a16="http://schemas.microsoft.com/office/drawing/2014/main" val="10001"/>
                  </a:ext>
                </a:extLst>
              </a:tr>
              <a:tr h="365760">
                <a:tc>
                  <a:txBody>
                    <a:bodyPr/>
                    <a:lstStyle/>
                    <a:p>
                      <a:pPr>
                        <a:spcAft>
                          <a:spcPts val="300"/>
                        </a:spcAft>
                      </a:pPr>
                      <a:r>
                        <a:rPr lang="en-US" sz="1700" b="0" i="1" dirty="0"/>
                        <a:t>Quod non</a:t>
                      </a:r>
                      <a:endParaRPr lang="en-US" sz="1700" b="0" i="1" baseline="0" dirty="0"/>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700" b="0" dirty="0"/>
                        <a:t>Which it does not [usually unnecessary]</a:t>
                      </a:r>
                    </a:p>
                  </a:txBody>
                  <a:tcPr/>
                </a:tc>
                <a:extLst>
                  <a:ext uri="{0D108BD9-81ED-4DB2-BD59-A6C34878D82A}">
                    <a16:rowId xmlns="" xmlns:a16="http://schemas.microsoft.com/office/drawing/2014/main" val="10002"/>
                  </a:ext>
                </a:extLst>
              </a:tr>
              <a:tr h="365760">
                <a:tc>
                  <a:txBody>
                    <a:bodyPr/>
                    <a:lstStyle/>
                    <a:p>
                      <a:pPr>
                        <a:spcAft>
                          <a:spcPts val="300"/>
                        </a:spcAft>
                      </a:pPr>
                      <a:r>
                        <a:rPr lang="en-US" sz="1700" b="0" i="1" dirty="0"/>
                        <a:t>A fortiori</a:t>
                      </a:r>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700" b="0" baseline="0" dirty="0"/>
                        <a:t>Even more so</a:t>
                      </a:r>
                    </a:p>
                  </a:txBody>
                  <a:tcPr/>
                </a:tc>
                <a:extLst>
                  <a:ext uri="{0D108BD9-81ED-4DB2-BD59-A6C34878D82A}">
                    <a16:rowId xmlns="" xmlns:a16="http://schemas.microsoft.com/office/drawing/2014/main" val="10003"/>
                  </a:ext>
                </a:extLst>
              </a:tr>
              <a:tr h="365760">
                <a:tc>
                  <a:txBody>
                    <a:bodyPr/>
                    <a:lstStyle/>
                    <a:p>
                      <a:r>
                        <a:rPr lang="en-US" sz="1700" b="0" i="1" dirty="0"/>
                        <a:t>Arguendo</a:t>
                      </a:r>
                    </a:p>
                  </a:txBody>
                  <a:tcPr/>
                </a:tc>
                <a:tc>
                  <a:txBody>
                    <a:bodyPr/>
                    <a:lstStyle/>
                    <a:p>
                      <a:r>
                        <a:rPr lang="en-US" sz="1700" b="0" dirty="0"/>
                        <a:t>For the sake of argument / even if</a:t>
                      </a:r>
                    </a:p>
                  </a:txBody>
                  <a:tcPr/>
                </a:tc>
                <a:extLst>
                  <a:ext uri="{0D108BD9-81ED-4DB2-BD59-A6C34878D82A}">
                    <a16:rowId xmlns="" xmlns:a16="http://schemas.microsoft.com/office/drawing/2014/main" val="10004"/>
                  </a:ext>
                </a:extLst>
              </a:tr>
              <a:tr h="365760">
                <a:tc>
                  <a:txBody>
                    <a:bodyPr/>
                    <a:lstStyle/>
                    <a:p>
                      <a:r>
                        <a:rPr lang="en-US" sz="1700" b="0" i="1" dirty="0"/>
                        <a:t>Pari </a:t>
                      </a:r>
                      <a:r>
                        <a:rPr lang="en-US" sz="1700" b="0" i="1" dirty="0" err="1"/>
                        <a:t>passu</a:t>
                      </a:r>
                      <a:endParaRPr lang="en-US" sz="1700" b="0" i="1" dirty="0"/>
                    </a:p>
                  </a:txBody>
                  <a:tcPr/>
                </a:tc>
                <a:tc>
                  <a:txBody>
                    <a:bodyPr/>
                    <a:lstStyle/>
                    <a:p>
                      <a:r>
                        <a:rPr lang="en-US" sz="1700" b="0" dirty="0"/>
                        <a:t>On equal footing</a:t>
                      </a:r>
                    </a:p>
                  </a:txBody>
                  <a:tcPr/>
                </a:tc>
                <a:extLst>
                  <a:ext uri="{0D108BD9-81ED-4DB2-BD59-A6C34878D82A}">
                    <a16:rowId xmlns="" xmlns:a16="http://schemas.microsoft.com/office/drawing/2014/main" val="386276446"/>
                  </a:ext>
                </a:extLst>
              </a:tr>
              <a:tr h="365760">
                <a:tc>
                  <a:txBody>
                    <a:bodyPr/>
                    <a:lstStyle/>
                    <a:p>
                      <a:r>
                        <a:rPr lang="en-US" sz="1700" b="0" i="0" dirty="0"/>
                        <a:t>Anything beginning with </a:t>
                      </a:r>
                      <a:r>
                        <a:rPr lang="en-US" sz="1700" b="0" i="1" dirty="0"/>
                        <a:t>ab </a:t>
                      </a:r>
                      <a:r>
                        <a:rPr lang="en-US" sz="1700" b="0" i="0" dirty="0"/>
                        <a:t>or</a:t>
                      </a:r>
                      <a:r>
                        <a:rPr lang="en-US" sz="1700" b="0" i="1" dirty="0"/>
                        <a:t> ad</a:t>
                      </a:r>
                    </a:p>
                  </a:txBody>
                  <a:tcPr/>
                </a:tc>
                <a:tc>
                  <a:txBody>
                    <a:bodyPr/>
                    <a:lstStyle/>
                    <a:p>
                      <a:r>
                        <a:rPr lang="en-US" sz="1700" b="0" dirty="0"/>
                        <a:t>[English equivalent]</a:t>
                      </a:r>
                    </a:p>
                  </a:txBody>
                  <a:tcPr/>
                </a:tc>
                <a:extLst>
                  <a:ext uri="{0D108BD9-81ED-4DB2-BD59-A6C34878D82A}">
                    <a16:rowId xmlns="" xmlns:a16="http://schemas.microsoft.com/office/drawing/2014/main" val="3726029751"/>
                  </a:ext>
                </a:extLst>
              </a:tr>
            </a:tbl>
          </a:graphicData>
        </a:graphic>
      </p:graphicFrame>
      <p:sp>
        <p:nvSpPr>
          <p:cNvPr id="7" name="Rectangle 6">
            <a:extLst>
              <a:ext uri="{FF2B5EF4-FFF2-40B4-BE49-F238E27FC236}">
                <a16:creationId xmlns="" xmlns:a16="http://schemas.microsoft.com/office/drawing/2014/main" id="{27AC509D-E25D-154F-B9A7-169874C12647}"/>
              </a:ext>
            </a:extLst>
          </p:cNvPr>
          <p:cNvSpPr/>
          <p:nvPr/>
        </p:nvSpPr>
        <p:spPr>
          <a:xfrm>
            <a:off x="683000" y="5659646"/>
            <a:ext cx="8449306" cy="846601"/>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i="1" kern="0" dirty="0">
                <a:solidFill>
                  <a:schemeClr val="tx1"/>
                </a:solidFill>
              </a:rPr>
              <a:t>	“</a:t>
            </a:r>
            <a:r>
              <a:rPr lang="en-US" sz="1600" i="1" dirty="0">
                <a:solidFill>
                  <a:schemeClr val="tx1"/>
                </a:solidFill>
              </a:rPr>
              <a:t>Status quo</a:t>
            </a:r>
            <a:r>
              <a:rPr lang="en-US" sz="1600" dirty="0">
                <a:solidFill>
                  <a:schemeClr val="tx1"/>
                </a:solidFill>
              </a:rPr>
              <a:t>, you know, is Latin for ‘the mess we're in’.”</a:t>
            </a:r>
          </a:p>
          <a:p>
            <a:pPr marL="0" lvl="1" algn="r">
              <a:spcAft>
                <a:spcPts val="600"/>
              </a:spcAft>
            </a:pPr>
            <a:r>
              <a:rPr lang="en-US" sz="1600" dirty="0">
                <a:solidFill>
                  <a:schemeClr val="tx1"/>
                </a:solidFill>
              </a:rPr>
              <a:t>― Ronald Reagan</a:t>
            </a:r>
          </a:p>
        </p:txBody>
      </p:sp>
      <p:sp>
        <p:nvSpPr>
          <p:cNvPr id="11" name="Title 1">
            <a:extLst>
              <a:ext uri="{FF2B5EF4-FFF2-40B4-BE49-F238E27FC236}">
                <a16:creationId xmlns="" xmlns:a16="http://schemas.microsoft.com/office/drawing/2014/main" id="{19512388-8138-3142-A9D1-6EE89B27BAA1}"/>
              </a:ext>
            </a:extLst>
          </p:cNvPr>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Choosing Words: Simpler Is Better</a:t>
            </a:r>
          </a:p>
        </p:txBody>
      </p:sp>
    </p:spTree>
    <p:extLst>
      <p:ext uri="{BB962C8B-B14F-4D97-AF65-F5344CB8AC3E}">
        <p14:creationId xmlns:p14="http://schemas.microsoft.com/office/powerpoint/2010/main" val="139288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
                                            <p:txEl>
                                              <p:pRg st="9" end="9"/>
                                            </p:txEl>
                                          </p:spTgt>
                                        </p:tgtEl>
                                        <p:attrNameLst>
                                          <p:attrName>style.visibility</p:attrName>
                                        </p:attrNameLst>
                                      </p:cBhvr>
                                      <p:to>
                                        <p:strVal val="visible"/>
                                      </p:to>
                                    </p:set>
                                    <p:animEffect transition="in" filter="fade">
                                      <p:cBhvr>
                                        <p:cTn id="20" dur="500"/>
                                        <p:tgtEl>
                                          <p:spTgt spid="23">
                                            <p:txEl>
                                              <p:pRg st="9" end="9"/>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88938" fontAlgn="base">
              <a:spcBef>
                <a:spcPct val="10000"/>
              </a:spcBef>
              <a:spcAft>
                <a:spcPts val="628"/>
              </a:spcAft>
              <a:buNone/>
            </a:pPr>
            <a:r>
              <a:rPr lang="en-GB" sz="1550" b="1" kern="0" dirty="0">
                <a:solidFill>
                  <a:srgbClr val="00634F"/>
                </a:solidFill>
                <a:latin typeface="Arial"/>
              </a:rPr>
              <a:t>USE VERBS</a:t>
            </a:r>
          </a:p>
          <a:p>
            <a:pPr marL="873577" lvl="1" indent="-473527" fontAlgn="base">
              <a:spcBef>
                <a:spcPct val="10000"/>
              </a:spcBef>
              <a:spcAft>
                <a:spcPts val="628"/>
              </a:spcAft>
              <a:buFont typeface="Wingdings" pitchFamily="2" charset="2"/>
              <a:buChar char="n"/>
            </a:pPr>
            <a:r>
              <a:rPr lang="en-GB" sz="1550" kern="0" dirty="0">
                <a:solidFill>
                  <a:srgbClr val="00634F"/>
                </a:solidFill>
                <a:latin typeface="Arial"/>
              </a:rPr>
              <a:t>Use verbs, not verb + noun constructions</a:t>
            </a:r>
          </a:p>
          <a:p>
            <a:pPr marL="1273627" lvl="2" indent="-473527" fontAlgn="base">
              <a:spcBef>
                <a:spcPct val="10000"/>
              </a:spcBef>
              <a:spcAft>
                <a:spcPts val="628"/>
              </a:spcAft>
              <a:buFont typeface="Wingdings" pitchFamily="2" charset="2"/>
              <a:buChar char="n"/>
            </a:pPr>
            <a:r>
              <a:rPr lang="en-GB" sz="1550" kern="0" dirty="0">
                <a:solidFill>
                  <a:srgbClr val="00634F"/>
                </a:solidFill>
                <a:latin typeface="Arial"/>
                <a:sym typeface="Wingdings" pitchFamily="2" charset="2"/>
              </a:rPr>
              <a:t>Ex: Members States </a:t>
            </a:r>
            <a:r>
              <a:rPr lang="en-GB" sz="1550" b="1" kern="0" dirty="0">
                <a:solidFill>
                  <a:srgbClr val="00634F"/>
                </a:solidFill>
                <a:latin typeface="Arial"/>
                <a:sym typeface="Wingdings" pitchFamily="2" charset="2"/>
              </a:rPr>
              <a:t>have an obligation to </a:t>
            </a:r>
            <a:r>
              <a:rPr lang="en-GB" sz="1550" kern="0" dirty="0">
                <a:solidFill>
                  <a:srgbClr val="00634F"/>
                </a:solidFill>
                <a:latin typeface="Arial"/>
                <a:sym typeface="Wingdings" pitchFamily="2" charset="2"/>
              </a:rPr>
              <a:t>notify State aid to the Commission.  Member States </a:t>
            </a:r>
            <a:r>
              <a:rPr lang="en-GB" sz="1550" b="1" kern="0" dirty="0">
                <a:solidFill>
                  <a:srgbClr val="007AD6"/>
                </a:solidFill>
                <a:latin typeface="Arial"/>
                <a:sym typeface="Wingdings" pitchFamily="2" charset="2"/>
              </a:rPr>
              <a:t>must </a:t>
            </a:r>
            <a:r>
              <a:rPr lang="en-GB" sz="1550" kern="0" dirty="0">
                <a:solidFill>
                  <a:srgbClr val="00634F"/>
                </a:solidFill>
                <a:latin typeface="Arial"/>
                <a:sym typeface="Wingdings" pitchFamily="2" charset="2"/>
              </a:rPr>
              <a:t>notify State aid to the Commission. </a:t>
            </a:r>
          </a:p>
          <a:p>
            <a:pPr marL="1273627" lvl="2" indent="-473527" fontAlgn="base">
              <a:spcBef>
                <a:spcPct val="10000"/>
              </a:spcBef>
              <a:spcAft>
                <a:spcPts val="1228"/>
              </a:spcAft>
              <a:buFont typeface="Wingdings" pitchFamily="2" charset="2"/>
              <a:buChar char="n"/>
            </a:pPr>
            <a:r>
              <a:rPr lang="en-GB" sz="1550" kern="0" dirty="0">
                <a:solidFill>
                  <a:srgbClr val="00634F"/>
                </a:solidFill>
                <a:latin typeface="Arial"/>
                <a:sym typeface="Wingdings" pitchFamily="2" charset="2"/>
              </a:rPr>
              <a:t>Ex: The judge </a:t>
            </a:r>
            <a:r>
              <a:rPr lang="en-GB" sz="1550" b="1" kern="0" dirty="0">
                <a:solidFill>
                  <a:srgbClr val="00634F"/>
                </a:solidFill>
                <a:latin typeface="Arial"/>
                <a:sym typeface="Wingdings" pitchFamily="2" charset="2"/>
              </a:rPr>
              <a:t>made assumptions </a:t>
            </a:r>
            <a:r>
              <a:rPr lang="en-GB" sz="1550" kern="0" dirty="0">
                <a:solidFill>
                  <a:srgbClr val="00634F"/>
                </a:solidFill>
                <a:latin typeface="Arial"/>
                <a:sym typeface="Wingdings" pitchFamily="2" charset="2"/>
              </a:rPr>
              <a:t>regarding …  The judge </a:t>
            </a:r>
            <a:r>
              <a:rPr lang="en-GB" sz="1550" b="1" kern="0" dirty="0">
                <a:solidFill>
                  <a:srgbClr val="007AD6"/>
                </a:solidFill>
                <a:latin typeface="Arial"/>
                <a:sym typeface="Wingdings" pitchFamily="2" charset="2"/>
              </a:rPr>
              <a:t>assumed</a:t>
            </a:r>
            <a:r>
              <a:rPr lang="en-GB" sz="1550" kern="0" dirty="0">
                <a:solidFill>
                  <a:srgbClr val="00634F"/>
                </a:solidFill>
                <a:latin typeface="Arial"/>
                <a:sym typeface="Wingdings" pitchFamily="2" charset="2"/>
              </a:rPr>
              <a:t> that …</a:t>
            </a:r>
            <a:endParaRPr lang="en-GB" sz="1550" kern="0" dirty="0">
              <a:solidFill>
                <a:srgbClr val="00634F"/>
              </a:solidFill>
              <a:latin typeface="Arial"/>
            </a:endParaRPr>
          </a:p>
          <a:p>
            <a:pPr marL="800100" lvl="2" indent="-788988" fontAlgn="base">
              <a:spcBef>
                <a:spcPct val="10000"/>
              </a:spcBef>
              <a:spcAft>
                <a:spcPts val="628"/>
              </a:spcAft>
              <a:buNone/>
            </a:pPr>
            <a:r>
              <a:rPr lang="en-US" sz="1550" b="1" kern="0" dirty="0">
                <a:solidFill>
                  <a:srgbClr val="00634F"/>
                </a:solidFill>
                <a:latin typeface="Arial"/>
                <a:sym typeface="Wingdings" pitchFamily="2" charset="2"/>
              </a:rPr>
              <a:t>USE STRONG VERBS</a:t>
            </a:r>
          </a:p>
          <a:p>
            <a:pPr marL="873577" lvl="1" indent="-473527" fontAlgn="base">
              <a:spcBef>
                <a:spcPct val="10000"/>
              </a:spcBef>
              <a:spcAft>
                <a:spcPts val="628"/>
              </a:spcAft>
              <a:buFont typeface="Wingdings" pitchFamily="2" charset="2"/>
              <a:buChar char="n"/>
            </a:pPr>
            <a:r>
              <a:rPr lang="en-GB" sz="1550" kern="0" dirty="0">
                <a:solidFill>
                  <a:srgbClr val="00634F"/>
                </a:solidFill>
                <a:latin typeface="Arial"/>
              </a:rPr>
              <a:t>Direct verbs make a powerful and clear statement </a:t>
            </a:r>
            <a:endParaRPr lang="en-GB" sz="1550" b="1" kern="0" dirty="0">
              <a:solidFill>
                <a:srgbClr val="007AD6"/>
              </a:solidFill>
              <a:latin typeface="Arial"/>
            </a:endParaRPr>
          </a:p>
          <a:p>
            <a:pPr marL="1273627" lvl="2" indent="-473527" fontAlgn="base">
              <a:spcBef>
                <a:spcPct val="10000"/>
              </a:spcBef>
              <a:spcAft>
                <a:spcPts val="628"/>
              </a:spcAft>
              <a:buFont typeface="Wingdings" pitchFamily="2" charset="2"/>
              <a:buChar char="n"/>
            </a:pPr>
            <a:r>
              <a:rPr lang="en-GB" sz="1550" kern="0" dirty="0">
                <a:solidFill>
                  <a:srgbClr val="00634F"/>
                </a:solidFill>
                <a:latin typeface="Arial"/>
              </a:rPr>
              <a:t>Ex: The defendant </a:t>
            </a:r>
            <a:r>
              <a:rPr lang="en-GB" sz="1550" b="1" kern="0" dirty="0">
                <a:solidFill>
                  <a:srgbClr val="00634F"/>
                </a:solidFill>
                <a:latin typeface="Arial"/>
              </a:rPr>
              <a:t>was not truthful</a:t>
            </a:r>
            <a:r>
              <a:rPr lang="en-GB" sz="1550" kern="0" dirty="0">
                <a:solidFill>
                  <a:srgbClr val="00634F"/>
                </a:solidFill>
                <a:latin typeface="Arial"/>
              </a:rPr>
              <a:t>.  </a:t>
            </a:r>
            <a:r>
              <a:rPr lang="en-GB" sz="1550" kern="0" dirty="0">
                <a:solidFill>
                  <a:srgbClr val="00634F"/>
                </a:solidFill>
                <a:latin typeface="Arial"/>
                <a:sym typeface="Wingdings" pitchFamily="2" charset="2"/>
              </a:rPr>
              <a:t> The defendant </a:t>
            </a:r>
            <a:r>
              <a:rPr lang="en-GB" sz="1550" b="1" kern="0" dirty="0">
                <a:solidFill>
                  <a:srgbClr val="007AD6"/>
                </a:solidFill>
                <a:latin typeface="Arial"/>
                <a:sym typeface="Wingdings" pitchFamily="2" charset="2"/>
              </a:rPr>
              <a:t>lied</a:t>
            </a:r>
            <a:r>
              <a:rPr lang="en-GB" sz="1550" kern="0" dirty="0">
                <a:solidFill>
                  <a:srgbClr val="00634F"/>
                </a:solidFill>
                <a:latin typeface="Arial"/>
                <a:sym typeface="Wingdings" pitchFamily="2" charset="2"/>
              </a:rPr>
              <a:t>. </a:t>
            </a:r>
          </a:p>
          <a:p>
            <a:pPr marL="1273627" lvl="2" indent="-473527" fontAlgn="base">
              <a:spcBef>
                <a:spcPct val="10000"/>
              </a:spcBef>
              <a:spcAft>
                <a:spcPts val="1228"/>
              </a:spcAft>
              <a:buFont typeface="Wingdings" pitchFamily="2" charset="2"/>
              <a:buChar char="n"/>
            </a:pPr>
            <a:r>
              <a:rPr lang="en-GB" sz="1550" kern="0" dirty="0">
                <a:solidFill>
                  <a:srgbClr val="00634F"/>
                </a:solidFill>
                <a:latin typeface="Arial"/>
                <a:sym typeface="Wingdings" pitchFamily="2" charset="2"/>
              </a:rPr>
              <a:t>Ex: </a:t>
            </a:r>
            <a:r>
              <a:rPr lang="en-US" sz="1550" kern="0" dirty="0">
                <a:solidFill>
                  <a:srgbClr val="00634F"/>
                </a:solidFill>
                <a:latin typeface="Arial"/>
                <a:sym typeface="Wingdings" pitchFamily="2" charset="2"/>
              </a:rPr>
              <a:t>The investigating authority </a:t>
            </a:r>
            <a:r>
              <a:rPr lang="en-US" sz="1550" b="1" kern="0" dirty="0">
                <a:solidFill>
                  <a:srgbClr val="00634F"/>
                </a:solidFill>
                <a:latin typeface="Arial"/>
                <a:sym typeface="Wingdings" pitchFamily="2" charset="2"/>
              </a:rPr>
              <a:t>is not permitted to attach </a:t>
            </a:r>
            <a:r>
              <a:rPr lang="en-US" sz="1550" kern="0" dirty="0">
                <a:solidFill>
                  <a:srgbClr val="00634F"/>
                </a:solidFill>
                <a:latin typeface="Arial"/>
                <a:sym typeface="Wingdings" pitchFamily="2" charset="2"/>
              </a:rPr>
              <a:t>any additional conditions. </a:t>
            </a:r>
            <a:r>
              <a:rPr lang="en-GB" sz="1550" kern="0" dirty="0">
                <a:solidFill>
                  <a:srgbClr val="00634F"/>
                </a:solidFill>
                <a:latin typeface="Arial"/>
                <a:sym typeface="Wingdings" pitchFamily="2" charset="2"/>
              </a:rPr>
              <a:t> The investigating author </a:t>
            </a:r>
            <a:r>
              <a:rPr lang="en-GB" sz="1550" b="1" kern="0" dirty="0">
                <a:solidFill>
                  <a:srgbClr val="007AD6"/>
                </a:solidFill>
                <a:latin typeface="Arial"/>
                <a:sym typeface="Wingdings" pitchFamily="2" charset="2"/>
              </a:rPr>
              <a:t>may not impose </a:t>
            </a:r>
            <a:r>
              <a:rPr lang="en-GB" sz="1550" kern="0" dirty="0">
                <a:solidFill>
                  <a:srgbClr val="00634F"/>
                </a:solidFill>
                <a:latin typeface="Arial"/>
                <a:sym typeface="Wingdings" pitchFamily="2" charset="2"/>
              </a:rPr>
              <a:t>additional conditions.</a:t>
            </a:r>
            <a:r>
              <a:rPr lang="en-US" sz="1550" kern="0" dirty="0">
                <a:solidFill>
                  <a:srgbClr val="00634F"/>
                </a:solidFill>
                <a:latin typeface="Arial"/>
                <a:sym typeface="Wingdings" pitchFamily="2" charset="2"/>
              </a:rPr>
              <a:t> </a:t>
            </a:r>
          </a:p>
          <a:p>
            <a:pPr marL="800100" lvl="2" indent="-788988" fontAlgn="base">
              <a:spcBef>
                <a:spcPct val="10000"/>
              </a:spcBef>
              <a:spcAft>
                <a:spcPts val="628"/>
              </a:spcAft>
              <a:buNone/>
            </a:pPr>
            <a:r>
              <a:rPr lang="en-US" sz="1550" b="1" kern="0" dirty="0">
                <a:solidFill>
                  <a:srgbClr val="00634F"/>
                </a:solidFill>
                <a:latin typeface="Arial"/>
                <a:sym typeface="Wingdings" pitchFamily="2" charset="2"/>
              </a:rPr>
              <a:t>USE VERBS PROPERLY</a:t>
            </a:r>
            <a:endParaRPr lang="en-GB" sz="1550" b="1" kern="0" dirty="0">
              <a:solidFill>
                <a:srgbClr val="00634F"/>
              </a:solidFill>
              <a:latin typeface="Arial"/>
            </a:endParaRPr>
          </a:p>
          <a:p>
            <a:pPr marL="873577" lvl="1" indent="-473527" fontAlgn="base">
              <a:spcBef>
                <a:spcPct val="10000"/>
              </a:spcBef>
              <a:spcAft>
                <a:spcPts val="628"/>
              </a:spcAft>
              <a:buFont typeface="Wingdings" pitchFamily="2" charset="2"/>
              <a:buChar char="n"/>
            </a:pPr>
            <a:r>
              <a:rPr lang="en-US" sz="1550" kern="0" dirty="0">
                <a:solidFill>
                  <a:srgbClr val="00634F"/>
                </a:solidFill>
                <a:latin typeface="Arial"/>
                <a:sym typeface="Wingdings" pitchFamily="2" charset="2"/>
              </a:rPr>
              <a:t>Use tenses consistently (no Back to the Future!)</a:t>
            </a:r>
          </a:p>
          <a:p>
            <a:pPr marL="873577" lvl="1" indent="-473527" fontAlgn="base">
              <a:spcBef>
                <a:spcPct val="10000"/>
              </a:spcBef>
              <a:spcAft>
                <a:spcPts val="628"/>
              </a:spcAft>
              <a:buFont typeface="Wingdings" pitchFamily="2" charset="2"/>
              <a:buChar char="n"/>
            </a:pPr>
            <a:r>
              <a:rPr lang="en-US" sz="1550" kern="0" dirty="0">
                <a:solidFill>
                  <a:srgbClr val="00634F"/>
                </a:solidFill>
                <a:latin typeface="Arial"/>
                <a:sym typeface="Wingdings" pitchFamily="2" charset="2"/>
              </a:rPr>
              <a:t>If you use the conditional tense in one part of a sentence, use it in the remaining part</a:t>
            </a:r>
          </a:p>
          <a:p>
            <a:pPr marL="873577" lvl="1" indent="-473527" fontAlgn="base">
              <a:spcBef>
                <a:spcPct val="10000"/>
              </a:spcBef>
              <a:spcAft>
                <a:spcPts val="628"/>
              </a:spcAft>
              <a:buFont typeface="Wingdings" pitchFamily="2" charset="2"/>
              <a:buChar char="n"/>
            </a:pPr>
            <a:r>
              <a:rPr lang="en-US" sz="1550" kern="0" dirty="0">
                <a:solidFill>
                  <a:srgbClr val="00634F"/>
                </a:solidFill>
                <a:latin typeface="Arial"/>
                <a:sym typeface="Wingdings" pitchFamily="2" charset="2"/>
              </a:rPr>
              <a:t>Differentiate between: “may” (permissive), “might” (possibility) and “can” (capability)</a:t>
            </a:r>
          </a:p>
          <a:p>
            <a:pPr marL="873577" lvl="1" indent="-473527" fontAlgn="base">
              <a:spcBef>
                <a:spcPct val="10000"/>
              </a:spcBef>
              <a:spcAft>
                <a:spcPts val="1228"/>
              </a:spcAft>
              <a:buFont typeface="Wingdings" pitchFamily="2" charset="2"/>
              <a:buChar char="n"/>
            </a:pPr>
            <a:r>
              <a:rPr lang="en-US" sz="1550" kern="0" dirty="0">
                <a:solidFill>
                  <a:srgbClr val="00634F"/>
                </a:solidFill>
                <a:latin typeface="Arial"/>
                <a:sym typeface="Wingdings" pitchFamily="2" charset="2"/>
              </a:rPr>
              <a:t>Never use “shall” unless </a:t>
            </a:r>
            <a:r>
              <a:rPr lang="en-US" sz="1550" u="sng" kern="0" dirty="0">
                <a:solidFill>
                  <a:srgbClr val="00634F"/>
                </a:solidFill>
                <a:latin typeface="Arial"/>
                <a:sym typeface="Wingdings" pitchFamily="2" charset="2"/>
              </a:rPr>
              <a:t>directly</a:t>
            </a:r>
            <a:r>
              <a:rPr lang="en-US" sz="1550" kern="0" dirty="0">
                <a:solidFill>
                  <a:srgbClr val="00634F"/>
                </a:solidFill>
                <a:latin typeface="Arial"/>
                <a:sym typeface="Wingdings" pitchFamily="2" charset="2"/>
              </a:rPr>
              <a:t> quoting legislation</a:t>
            </a: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Choosing Words: Clearer Is Better</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22</a:t>
            </a:fld>
            <a:r>
              <a:rPr lang="en-US" b="1" dirty="0">
                <a:latin typeface="Helvetica"/>
                <a:cs typeface="Helvetica"/>
              </a:rPr>
              <a:t> </a:t>
            </a:r>
          </a:p>
        </p:txBody>
      </p:sp>
    </p:spTree>
    <p:extLst>
      <p:ext uri="{BB962C8B-B14F-4D97-AF65-F5344CB8AC3E}">
        <p14:creationId xmlns:p14="http://schemas.microsoft.com/office/powerpoint/2010/main" val="334844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animEffect transition="in" filter="fade">
                                      <p:cBhvr>
                                        <p:cTn id="27" dur="500"/>
                                        <p:tgtEl>
                                          <p:spTgt spid="2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7" end="7"/>
                                            </p:txEl>
                                          </p:spTgt>
                                        </p:tgtEl>
                                        <p:attrNameLst>
                                          <p:attrName>style.visibility</p:attrName>
                                        </p:attrNameLst>
                                      </p:cBhvr>
                                      <p:to>
                                        <p:strVal val="visible"/>
                                      </p:to>
                                    </p:set>
                                    <p:animEffect transition="in" filter="fade">
                                      <p:cBhvr>
                                        <p:cTn id="30" dur="500"/>
                                        <p:tgtEl>
                                          <p:spTgt spid="2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3">
                                            <p:txEl>
                                              <p:pRg st="8" end="8"/>
                                            </p:txEl>
                                          </p:spTgt>
                                        </p:tgtEl>
                                        <p:attrNameLst>
                                          <p:attrName>style.visibility</p:attrName>
                                        </p:attrNameLst>
                                      </p:cBhvr>
                                      <p:to>
                                        <p:strVal val="visible"/>
                                      </p:to>
                                    </p:set>
                                    <p:animEffect transition="in" filter="fade">
                                      <p:cBhvr>
                                        <p:cTn id="35" dur="500"/>
                                        <p:tgtEl>
                                          <p:spTgt spid="23">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xEl>
                                              <p:pRg st="9" end="9"/>
                                            </p:txEl>
                                          </p:spTgt>
                                        </p:tgtEl>
                                        <p:attrNameLst>
                                          <p:attrName>style.visibility</p:attrName>
                                        </p:attrNameLst>
                                      </p:cBhvr>
                                      <p:to>
                                        <p:strVal val="visible"/>
                                      </p:to>
                                    </p:set>
                                    <p:animEffect transition="in" filter="fade">
                                      <p:cBhvr>
                                        <p:cTn id="38" dur="500"/>
                                        <p:tgtEl>
                                          <p:spTgt spid="23">
                                            <p:txEl>
                                              <p:pRg st="9" end="9"/>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3">
                                            <p:txEl>
                                              <p:pRg st="10" end="10"/>
                                            </p:txEl>
                                          </p:spTgt>
                                        </p:tgtEl>
                                        <p:attrNameLst>
                                          <p:attrName>style.visibility</p:attrName>
                                        </p:attrNameLst>
                                      </p:cBhvr>
                                      <p:to>
                                        <p:strVal val="visible"/>
                                      </p:to>
                                    </p:set>
                                    <p:animEffect transition="in" filter="fade">
                                      <p:cBhvr>
                                        <p:cTn id="41" dur="500"/>
                                        <p:tgtEl>
                                          <p:spTgt spid="23">
                                            <p:txEl>
                                              <p:pRg st="10" end="1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3">
                                            <p:txEl>
                                              <p:pRg st="11" end="11"/>
                                            </p:txEl>
                                          </p:spTgt>
                                        </p:tgtEl>
                                        <p:attrNameLst>
                                          <p:attrName>style.visibility</p:attrName>
                                        </p:attrNameLst>
                                      </p:cBhvr>
                                      <p:to>
                                        <p:strVal val="visible"/>
                                      </p:to>
                                    </p:set>
                                    <p:animEffect transition="in" filter="fade">
                                      <p:cBhvr>
                                        <p:cTn id="44" dur="500"/>
                                        <p:tgtEl>
                                          <p:spTgt spid="23">
                                            <p:txEl>
                                              <p:pRg st="11" end="11"/>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3">
                                            <p:txEl>
                                              <p:pRg st="12" end="12"/>
                                            </p:txEl>
                                          </p:spTgt>
                                        </p:tgtEl>
                                        <p:attrNameLst>
                                          <p:attrName>style.visibility</p:attrName>
                                        </p:attrNameLst>
                                      </p:cBhvr>
                                      <p:to>
                                        <p:strVal val="visible"/>
                                      </p:to>
                                    </p:set>
                                    <p:animEffect transition="in" filter="fade">
                                      <p:cBhvr>
                                        <p:cTn id="47" dur="500"/>
                                        <p:tgtEl>
                                          <p:spTgt spid="2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800100" lvl="2" indent="-788988" fontAlgn="base">
              <a:spcBef>
                <a:spcPct val="10000"/>
              </a:spcBef>
              <a:spcAft>
                <a:spcPts val="628"/>
              </a:spcAft>
              <a:buNone/>
            </a:pPr>
            <a:r>
              <a:rPr lang="en-GB" sz="1600" b="1" kern="0" dirty="0">
                <a:solidFill>
                  <a:srgbClr val="00634F"/>
                </a:solidFill>
                <a:latin typeface="Arial"/>
              </a:rPr>
              <a:t>AVOID UNNECESSARY MODIFIERS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Adding “rather” “a bit” “quite” “somewhat” waters down a sentence.  </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Choose a better word rather than modifying it. </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Ex: The result was </a:t>
            </a:r>
            <a:r>
              <a:rPr lang="en-GB" sz="1600" b="1" strike="sngStrike" kern="0" dirty="0">
                <a:solidFill>
                  <a:srgbClr val="00634F"/>
                </a:solidFill>
                <a:latin typeface="Arial"/>
              </a:rPr>
              <a:t>somewhat</a:t>
            </a:r>
            <a:r>
              <a:rPr lang="en-GB" sz="1600" b="1" kern="0" dirty="0">
                <a:solidFill>
                  <a:srgbClr val="00634F"/>
                </a:solidFill>
                <a:latin typeface="Arial"/>
              </a:rPr>
              <a:t> catastrophic</a:t>
            </a:r>
            <a:r>
              <a:rPr lang="en-GB" sz="1600" kern="0" dirty="0">
                <a:solidFill>
                  <a:srgbClr val="00634F"/>
                </a:solidFill>
                <a:latin typeface="Arial"/>
              </a:rPr>
              <a:t>. </a:t>
            </a:r>
          </a:p>
          <a:p>
            <a:pPr marL="400050" lvl="1" indent="-388938" fontAlgn="base">
              <a:spcBef>
                <a:spcPct val="10000"/>
              </a:spcBef>
              <a:spcAft>
                <a:spcPts val="628"/>
              </a:spcAft>
              <a:buNone/>
            </a:pPr>
            <a:r>
              <a:rPr lang="en-GB" sz="1600" b="1" kern="0" dirty="0">
                <a:solidFill>
                  <a:srgbClr val="00634F"/>
                </a:solidFill>
                <a:latin typeface="Arial"/>
              </a:rPr>
              <a:t>TIP:</a:t>
            </a:r>
          </a:p>
          <a:p>
            <a:pPr marL="873577" lvl="1" indent="-473527" fontAlgn="base">
              <a:spcBef>
                <a:spcPct val="10000"/>
              </a:spcBef>
              <a:spcAft>
                <a:spcPts val="1228"/>
              </a:spcAft>
              <a:buFont typeface="Wingdings" pitchFamily="2" charset="2"/>
              <a:buChar char="n"/>
            </a:pPr>
            <a:r>
              <a:rPr lang="en-GB" sz="1600" kern="0" dirty="0">
                <a:solidFill>
                  <a:srgbClr val="00634F"/>
                </a:solidFill>
                <a:latin typeface="Arial"/>
              </a:rPr>
              <a:t>Decide what you mean (e.g., did someone lie or not, was the result catastrophic or not?) and then say it directly using the best and clearest verb for that meaning</a:t>
            </a:r>
          </a:p>
          <a:p>
            <a:pPr marL="873577" lvl="1" indent="-473527" fontAlgn="base">
              <a:spcBef>
                <a:spcPct val="10000"/>
              </a:spcBef>
              <a:spcAft>
                <a:spcPts val="1228"/>
              </a:spcAft>
              <a:buFont typeface="Wingdings" pitchFamily="2" charset="2"/>
              <a:buChar char="n"/>
            </a:pPr>
            <a:endParaRPr lang="en-GB" sz="1800" kern="0" dirty="0">
              <a:solidFill>
                <a:srgbClr val="00634F"/>
              </a:solidFill>
              <a:latin typeface="Arial"/>
            </a:endParaRPr>
          </a:p>
          <a:p>
            <a:pPr marL="400050" lvl="1" indent="0" fontAlgn="base">
              <a:spcBef>
                <a:spcPct val="10000"/>
              </a:spcBef>
              <a:spcAft>
                <a:spcPts val="628"/>
              </a:spcAft>
              <a:buNone/>
            </a:pPr>
            <a:endParaRPr lang="en-GB" sz="1800" kern="0" dirty="0">
              <a:solidFill>
                <a:srgbClr val="00634F"/>
              </a:solidFill>
              <a:latin typeface="Arial"/>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Choosing Words: Clearer Is Better</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23</a:t>
            </a:fld>
            <a:r>
              <a:rPr lang="en-US" b="1" dirty="0">
                <a:latin typeface="Helvetica"/>
                <a:cs typeface="Helvetica"/>
              </a:rPr>
              <a:t> </a:t>
            </a:r>
          </a:p>
        </p:txBody>
      </p:sp>
      <p:pic>
        <p:nvPicPr>
          <p:cNvPr id="3" name="Picture 2">
            <a:extLst>
              <a:ext uri="{FF2B5EF4-FFF2-40B4-BE49-F238E27FC236}">
                <a16:creationId xmlns="" xmlns:a16="http://schemas.microsoft.com/office/drawing/2014/main" id="{1CDDAE9B-0F14-614A-9C94-6B8AC1280A42}"/>
              </a:ext>
            </a:extLst>
          </p:cNvPr>
          <p:cNvPicPr>
            <a:picLocks noChangeAspect="1"/>
          </p:cNvPicPr>
          <p:nvPr/>
        </p:nvPicPr>
        <p:blipFill>
          <a:blip r:embed="rId3"/>
          <a:stretch>
            <a:fillRect/>
          </a:stretch>
        </p:blipFill>
        <p:spPr>
          <a:xfrm>
            <a:off x="2488946" y="3666095"/>
            <a:ext cx="4265422" cy="2832240"/>
          </a:xfrm>
          <a:prstGeom prst="rect">
            <a:avLst/>
          </a:prstGeom>
        </p:spPr>
      </p:pic>
    </p:spTree>
    <p:extLst>
      <p:ext uri="{BB962C8B-B14F-4D97-AF65-F5344CB8AC3E}">
        <p14:creationId xmlns:p14="http://schemas.microsoft.com/office/powerpoint/2010/main" val="6564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264920"/>
            <a:ext cx="8599940" cy="50352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1228"/>
              </a:spcAft>
              <a:buNone/>
            </a:pPr>
            <a:r>
              <a:rPr lang="en-GB" sz="1600" b="1" kern="0" dirty="0">
                <a:solidFill>
                  <a:srgbClr val="00634F"/>
                </a:solidFill>
                <a:latin typeface="Arial"/>
              </a:rPr>
              <a:t>DO NOT CONFUSE</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LESS and FEWER</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“Less” is for </a:t>
            </a:r>
            <a:r>
              <a:rPr lang="en-GB" sz="1600" b="1" kern="0" dirty="0">
                <a:solidFill>
                  <a:srgbClr val="00634F"/>
                </a:solidFill>
                <a:latin typeface="Arial"/>
              </a:rPr>
              <a:t>uncountable nouns </a:t>
            </a:r>
            <a:r>
              <a:rPr lang="en-GB" sz="1600" kern="0" dirty="0">
                <a:solidFill>
                  <a:srgbClr val="00634F"/>
                </a:solidFill>
                <a:latin typeface="Arial"/>
              </a:rPr>
              <a:t>(“less sugar, paper, time”)</a:t>
            </a:r>
          </a:p>
          <a:p>
            <a:pPr marL="1273627" lvl="2" indent="-473527" fontAlgn="base">
              <a:spcBef>
                <a:spcPct val="10000"/>
              </a:spcBef>
              <a:spcAft>
                <a:spcPts val="1828"/>
              </a:spcAft>
              <a:buFont typeface="Wingdings" pitchFamily="2" charset="2"/>
              <a:buChar char="n"/>
            </a:pPr>
            <a:r>
              <a:rPr lang="en-GB" sz="1600" kern="0" dirty="0">
                <a:solidFill>
                  <a:srgbClr val="00634F"/>
                </a:solidFill>
                <a:latin typeface="Arial"/>
              </a:rPr>
              <a:t>“Fewer” is for </a:t>
            </a:r>
            <a:r>
              <a:rPr lang="en-GB" sz="1600" b="1" kern="0" dirty="0">
                <a:solidFill>
                  <a:srgbClr val="00634F"/>
                </a:solidFill>
                <a:latin typeface="Arial"/>
              </a:rPr>
              <a:t>countable nouns </a:t>
            </a:r>
            <a:r>
              <a:rPr lang="en-GB" sz="1600" kern="0" dirty="0">
                <a:solidFill>
                  <a:srgbClr val="00634F"/>
                </a:solidFill>
                <a:latin typeface="Arial"/>
              </a:rPr>
              <a:t>(“fewer sugar cubes, files, hours”)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THAT and WHICH*</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“That” is for </a:t>
            </a:r>
            <a:r>
              <a:rPr lang="en-GB" sz="1600" b="1" kern="0" dirty="0">
                <a:solidFill>
                  <a:srgbClr val="00634F"/>
                </a:solidFill>
                <a:latin typeface="Arial"/>
              </a:rPr>
              <a:t>restrictive clauses </a:t>
            </a:r>
            <a:r>
              <a:rPr lang="en-GB" sz="1600" kern="0" dirty="0">
                <a:solidFill>
                  <a:srgbClr val="00634F"/>
                </a:solidFill>
                <a:latin typeface="Arial"/>
              </a:rPr>
              <a:t>(if you take out “that…” the meaning of the sentence changes) and is not preceded by a comma</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“Which” is for </a:t>
            </a:r>
            <a:r>
              <a:rPr lang="en-GB" sz="1600" b="1" kern="0" dirty="0">
                <a:solidFill>
                  <a:srgbClr val="00634F"/>
                </a:solidFill>
                <a:latin typeface="Arial"/>
              </a:rPr>
              <a:t>non-restrictive clauses </a:t>
            </a:r>
            <a:r>
              <a:rPr lang="en-GB" sz="1600" kern="0" dirty="0">
                <a:solidFill>
                  <a:srgbClr val="00634F"/>
                </a:solidFill>
                <a:latin typeface="Arial"/>
              </a:rPr>
              <a:t>(the “which…” merely adds additional detail) and is preceded by a comma</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Ex:  </a:t>
            </a:r>
          </a:p>
          <a:p>
            <a:pPr marL="1730827" lvl="3" indent="-473527" fontAlgn="base">
              <a:spcBef>
                <a:spcPct val="10000"/>
              </a:spcBef>
              <a:spcAft>
                <a:spcPts val="628"/>
              </a:spcAft>
              <a:buFont typeface="Wingdings" pitchFamily="2" charset="2"/>
              <a:buChar char="n"/>
            </a:pPr>
            <a:r>
              <a:rPr lang="en-GB" sz="1600" kern="0" dirty="0">
                <a:solidFill>
                  <a:srgbClr val="00634F"/>
                </a:solidFill>
                <a:latin typeface="Arial"/>
              </a:rPr>
              <a:t>The form </a:t>
            </a:r>
            <a:r>
              <a:rPr lang="en-GB" sz="1600" b="1" kern="0" dirty="0">
                <a:solidFill>
                  <a:srgbClr val="007AD6"/>
                </a:solidFill>
                <a:latin typeface="Arial"/>
              </a:rPr>
              <a:t>that</a:t>
            </a:r>
            <a:r>
              <a:rPr lang="en-GB" sz="1600" kern="0" dirty="0">
                <a:solidFill>
                  <a:srgbClr val="00634F"/>
                </a:solidFill>
                <a:latin typeface="Arial"/>
              </a:rPr>
              <a:t> the Committee approved yesterday is on the table.</a:t>
            </a:r>
          </a:p>
          <a:p>
            <a:pPr marL="1730827" lvl="3" indent="-473527" fontAlgn="base">
              <a:spcBef>
                <a:spcPct val="10000"/>
              </a:spcBef>
              <a:spcAft>
                <a:spcPts val="628"/>
              </a:spcAft>
              <a:buFont typeface="Wingdings" pitchFamily="2" charset="2"/>
              <a:buChar char="n"/>
            </a:pPr>
            <a:r>
              <a:rPr lang="en-GB" sz="1600" kern="0" dirty="0">
                <a:solidFill>
                  <a:srgbClr val="00634F"/>
                </a:solidFill>
                <a:latin typeface="Arial"/>
              </a:rPr>
              <a:t>The form, </a:t>
            </a:r>
            <a:r>
              <a:rPr lang="en-GB" sz="1600" b="1" kern="0" dirty="0">
                <a:solidFill>
                  <a:srgbClr val="007AD6"/>
                </a:solidFill>
                <a:latin typeface="Arial"/>
              </a:rPr>
              <a:t>which</a:t>
            </a:r>
            <a:r>
              <a:rPr lang="en-GB" sz="1600" kern="0" dirty="0">
                <a:solidFill>
                  <a:srgbClr val="00634F"/>
                </a:solidFill>
                <a:latin typeface="Arial"/>
              </a:rPr>
              <a:t> the Committee approved yesterday, is on the table.</a:t>
            </a:r>
          </a:p>
          <a:p>
            <a:pPr marL="1030288" lvl="2" indent="-230188" fontAlgn="base">
              <a:spcBef>
                <a:spcPct val="10000"/>
              </a:spcBef>
              <a:spcAft>
                <a:spcPts val="628"/>
              </a:spcAft>
              <a:buFont typeface="Zapf Dingbats"/>
              <a:buChar char="✽"/>
            </a:pPr>
            <a:r>
              <a:rPr lang="en-GB" sz="1600" kern="0" dirty="0">
                <a:solidFill>
                  <a:srgbClr val="00634F"/>
                </a:solidFill>
                <a:latin typeface="Arial"/>
              </a:rPr>
              <a:t>Note that in British English it is perfectly acceptable to use “which” for restrictive clauses.  Try to use “that” more frequently, both to reduce potential confusion (as above) and to avoid over-using “which”.   </a:t>
            </a:r>
          </a:p>
          <a:p>
            <a:pPr marL="1730827" lvl="3" indent="-473527" fontAlgn="base">
              <a:spcBef>
                <a:spcPct val="10000"/>
              </a:spcBef>
              <a:spcAft>
                <a:spcPts val="628"/>
              </a:spcAft>
              <a:buFont typeface="Wingdings" pitchFamily="2" charset="2"/>
              <a:buChar char="n"/>
            </a:pPr>
            <a:endParaRPr lang="en-GB" sz="1600" kern="0" dirty="0">
              <a:solidFill>
                <a:srgbClr val="00634F"/>
              </a:solidFill>
              <a:latin typeface="Arial"/>
            </a:endParaRPr>
          </a:p>
          <a:p>
            <a:pPr marL="1273627" lvl="2"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Choosing Words: Clearer is Better</a:t>
            </a:r>
          </a:p>
          <a:p>
            <a:r>
              <a:rPr lang="en-GB" sz="2000" b="1" dirty="0">
                <a:solidFill>
                  <a:srgbClr val="007AD6"/>
                </a:solidFill>
                <a:latin typeface="Helvetica" pitchFamily="34" charset="0"/>
              </a:rPr>
              <a:t>Correct Usage</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24</a:t>
            </a:fld>
            <a:r>
              <a:rPr lang="en-US" b="1" dirty="0">
                <a:latin typeface="Helvetica"/>
                <a:cs typeface="Helvetica"/>
              </a:rPr>
              <a:t> </a:t>
            </a:r>
          </a:p>
        </p:txBody>
      </p:sp>
    </p:spTree>
    <p:extLst>
      <p:ext uri="{BB962C8B-B14F-4D97-AF65-F5344CB8AC3E}">
        <p14:creationId xmlns:p14="http://schemas.microsoft.com/office/powerpoint/2010/main" val="145530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animEffect transition="in" filter="fade">
                                      <p:cBhvr>
                                        <p:cTn id="27" dur="500"/>
                                        <p:tgtEl>
                                          <p:spTgt spid="2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7" end="7"/>
                                            </p:txEl>
                                          </p:spTgt>
                                        </p:tgtEl>
                                        <p:attrNameLst>
                                          <p:attrName>style.visibility</p:attrName>
                                        </p:attrNameLst>
                                      </p:cBhvr>
                                      <p:to>
                                        <p:strVal val="visible"/>
                                      </p:to>
                                    </p:set>
                                    <p:animEffect transition="in" filter="fade">
                                      <p:cBhvr>
                                        <p:cTn id="30" dur="500"/>
                                        <p:tgtEl>
                                          <p:spTgt spid="2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8" end="8"/>
                                            </p:txEl>
                                          </p:spTgt>
                                        </p:tgtEl>
                                        <p:attrNameLst>
                                          <p:attrName>style.visibility</p:attrName>
                                        </p:attrNameLst>
                                      </p:cBhvr>
                                      <p:to>
                                        <p:strVal val="visible"/>
                                      </p:to>
                                    </p:set>
                                    <p:animEffect transition="in" filter="fade">
                                      <p:cBhvr>
                                        <p:cTn id="33" dur="500"/>
                                        <p:tgtEl>
                                          <p:spTgt spid="23">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9" end="9"/>
                                            </p:txEl>
                                          </p:spTgt>
                                        </p:tgtEl>
                                        <p:attrNameLst>
                                          <p:attrName>style.visibility</p:attrName>
                                        </p:attrNameLst>
                                      </p:cBhvr>
                                      <p:to>
                                        <p:strVal val="visible"/>
                                      </p:to>
                                    </p:set>
                                    <p:animEffect transition="in" filter="fade">
                                      <p:cBhvr>
                                        <p:cTn id="36" dur="500"/>
                                        <p:tgtEl>
                                          <p:spTgt spid="23">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10" end="10"/>
                                            </p:txEl>
                                          </p:spTgt>
                                        </p:tgtEl>
                                        <p:attrNameLst>
                                          <p:attrName>style.visibility</p:attrName>
                                        </p:attrNameLst>
                                      </p:cBhvr>
                                      <p:to>
                                        <p:strVal val="visible"/>
                                      </p:to>
                                    </p:set>
                                    <p:animEffect transition="in" filter="fade">
                                      <p:cBhvr>
                                        <p:cTn id="39" dur="500"/>
                                        <p:tgtEl>
                                          <p:spTgt spid="2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26492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628"/>
              </a:spcAft>
              <a:buNone/>
            </a:pPr>
            <a:r>
              <a:rPr lang="en-GB" sz="1600" b="1" kern="0" dirty="0">
                <a:solidFill>
                  <a:srgbClr val="00634F"/>
                </a:solidFill>
                <a:latin typeface="Arial"/>
              </a:rPr>
              <a:t>THESE PLURALS DO NOT EXIST</a:t>
            </a:r>
          </a:p>
          <a:p>
            <a:pPr marL="873577" lvl="1" indent="-473527" fontAlgn="base">
              <a:spcBef>
                <a:spcPct val="10000"/>
              </a:spcBef>
              <a:spcAft>
                <a:spcPts val="628"/>
              </a:spcAft>
              <a:buFont typeface="Wingdings" pitchFamily="2" charset="2"/>
              <a:buChar char="n"/>
            </a:pPr>
            <a:r>
              <a:rPr lang="en-GB" sz="1600" b="1" kern="0" dirty="0">
                <a:solidFill>
                  <a:srgbClr val="00634F"/>
                </a:solidFill>
                <a:latin typeface="Arial"/>
              </a:rPr>
              <a:t>Aids</a:t>
            </a:r>
            <a:r>
              <a:rPr lang="en-GB" sz="1600" kern="0" dirty="0">
                <a:solidFill>
                  <a:srgbClr val="00634F"/>
                </a:solidFill>
                <a:latin typeface="Arial"/>
              </a:rPr>
              <a:t> (as in “state aids”), except for AIDS the disease</a:t>
            </a:r>
          </a:p>
          <a:p>
            <a:pPr marL="873577" lvl="1" indent="-473527" fontAlgn="base">
              <a:spcBef>
                <a:spcPct val="10000"/>
              </a:spcBef>
              <a:spcAft>
                <a:spcPts val="1800"/>
              </a:spcAft>
              <a:buFont typeface="Wingdings" pitchFamily="2" charset="2"/>
              <a:buChar char="n"/>
            </a:pPr>
            <a:r>
              <a:rPr lang="en-GB" sz="1600" kern="0" dirty="0">
                <a:solidFill>
                  <a:srgbClr val="00634F"/>
                </a:solidFill>
                <a:latin typeface="Arial"/>
              </a:rPr>
              <a:t>Uncountable nouns: </a:t>
            </a:r>
            <a:r>
              <a:rPr lang="en-GB" sz="1600" b="1" kern="0" dirty="0" err="1">
                <a:solidFill>
                  <a:srgbClr val="00634F"/>
                </a:solidFill>
                <a:latin typeface="Arial"/>
              </a:rPr>
              <a:t>informations</a:t>
            </a:r>
            <a:r>
              <a:rPr lang="en-GB" sz="1600" kern="0" dirty="0">
                <a:solidFill>
                  <a:srgbClr val="00634F"/>
                </a:solidFill>
                <a:latin typeface="Arial"/>
              </a:rPr>
              <a:t>, </a:t>
            </a:r>
            <a:r>
              <a:rPr lang="en-GB" sz="1600" b="1" kern="0" dirty="0">
                <a:solidFill>
                  <a:srgbClr val="00634F"/>
                </a:solidFill>
                <a:latin typeface="Arial"/>
              </a:rPr>
              <a:t>evidences</a:t>
            </a:r>
            <a:r>
              <a:rPr lang="en-GB" sz="1600" kern="0" dirty="0">
                <a:solidFill>
                  <a:srgbClr val="00634F"/>
                </a:solidFill>
                <a:latin typeface="Arial"/>
              </a:rPr>
              <a:t>, </a:t>
            </a:r>
            <a:r>
              <a:rPr lang="en-GB" sz="1600" b="1" kern="0" dirty="0">
                <a:solidFill>
                  <a:srgbClr val="00634F"/>
                </a:solidFill>
                <a:latin typeface="Arial"/>
              </a:rPr>
              <a:t>advices, feedbacks</a:t>
            </a:r>
            <a:r>
              <a:rPr lang="en-GB" sz="1600" kern="0" dirty="0">
                <a:solidFill>
                  <a:srgbClr val="00634F"/>
                </a:solidFill>
                <a:latin typeface="Arial"/>
              </a:rPr>
              <a:t> </a:t>
            </a:r>
          </a:p>
          <a:p>
            <a:pPr marL="400050" lvl="1" indent="-388938" fontAlgn="base">
              <a:spcBef>
                <a:spcPct val="10000"/>
              </a:spcBef>
              <a:spcAft>
                <a:spcPts val="628"/>
              </a:spcAft>
              <a:buNone/>
            </a:pPr>
            <a:r>
              <a:rPr lang="en-GB" sz="1600" b="1" kern="0" dirty="0">
                <a:solidFill>
                  <a:srgbClr val="00634F"/>
                </a:solidFill>
                <a:latin typeface="Arial"/>
              </a:rPr>
              <a:t>THESE WORDS DO NOT MEAN WHAT YOU THINK</a:t>
            </a:r>
          </a:p>
          <a:p>
            <a:pPr marL="873577" lvl="1" indent="-473527" fontAlgn="base">
              <a:spcBef>
                <a:spcPct val="10000"/>
              </a:spcBef>
              <a:spcAft>
                <a:spcPts val="628"/>
              </a:spcAft>
              <a:buFont typeface="Wingdings" pitchFamily="2" charset="2"/>
              <a:buChar char="n"/>
            </a:pPr>
            <a:r>
              <a:rPr lang="en-GB" sz="1600" b="1" kern="0" dirty="0">
                <a:solidFill>
                  <a:srgbClr val="00634F"/>
                </a:solidFill>
                <a:latin typeface="Arial"/>
              </a:rPr>
              <a:t>Animate</a:t>
            </a:r>
            <a:r>
              <a:rPr lang="en-GB" sz="1600" kern="0" dirty="0">
                <a:solidFill>
                  <a:srgbClr val="00634F"/>
                </a:solidFill>
                <a:latin typeface="Arial"/>
              </a:rPr>
              <a:t> = make a cartoon; activities are </a:t>
            </a:r>
            <a:r>
              <a:rPr lang="en-GB" sz="1600" b="1" kern="0" dirty="0">
                <a:solidFill>
                  <a:srgbClr val="00634F"/>
                </a:solidFill>
                <a:latin typeface="Arial"/>
              </a:rPr>
              <a:t>lead</a:t>
            </a:r>
          </a:p>
          <a:p>
            <a:pPr marL="873577" lvl="1" indent="-473527" fontAlgn="base">
              <a:spcBef>
                <a:spcPct val="10000"/>
              </a:spcBef>
              <a:spcAft>
                <a:spcPts val="628"/>
              </a:spcAft>
              <a:buFont typeface="Wingdings" pitchFamily="2" charset="2"/>
              <a:buChar char="n"/>
            </a:pPr>
            <a:r>
              <a:rPr lang="en-GB" sz="1600" b="1" kern="0" dirty="0">
                <a:solidFill>
                  <a:srgbClr val="00634F"/>
                </a:solidFill>
                <a:latin typeface="Arial"/>
              </a:rPr>
              <a:t>Motivate</a:t>
            </a:r>
            <a:r>
              <a:rPr lang="en-GB" sz="1600" kern="0" dirty="0">
                <a:solidFill>
                  <a:srgbClr val="00634F"/>
                </a:solidFill>
                <a:latin typeface="Arial"/>
              </a:rPr>
              <a:t> = to inspire; an assertion is </a:t>
            </a:r>
            <a:r>
              <a:rPr lang="en-GB" sz="1600" b="1" kern="0" dirty="0">
                <a:solidFill>
                  <a:srgbClr val="00634F"/>
                </a:solidFill>
                <a:latin typeface="Arial"/>
              </a:rPr>
              <a:t>justified</a:t>
            </a:r>
            <a:r>
              <a:rPr lang="en-GB" sz="1600" kern="0" dirty="0">
                <a:solidFill>
                  <a:srgbClr val="00634F"/>
                </a:solidFill>
                <a:latin typeface="Arial"/>
              </a:rPr>
              <a:t>; an application is </a:t>
            </a:r>
            <a:r>
              <a:rPr lang="en-GB" sz="1600" b="1" kern="0" dirty="0">
                <a:solidFill>
                  <a:srgbClr val="00634F"/>
                </a:solidFill>
                <a:latin typeface="Arial"/>
              </a:rPr>
              <a:t>supported</a:t>
            </a:r>
          </a:p>
          <a:p>
            <a:pPr marL="873577" lvl="1" indent="-473527" fontAlgn="base">
              <a:spcBef>
                <a:spcPct val="10000"/>
              </a:spcBef>
              <a:spcAft>
                <a:spcPts val="628"/>
              </a:spcAft>
              <a:buFont typeface="Wingdings" pitchFamily="2" charset="2"/>
              <a:buChar char="n"/>
            </a:pPr>
            <a:r>
              <a:rPr lang="en-GB" sz="1600" b="1" kern="0" dirty="0">
                <a:solidFill>
                  <a:srgbClr val="00634F"/>
                </a:solidFill>
                <a:latin typeface="Arial"/>
              </a:rPr>
              <a:t>Elaborate</a:t>
            </a:r>
            <a:r>
              <a:rPr lang="en-GB" sz="1600" kern="0" dirty="0">
                <a:solidFill>
                  <a:srgbClr val="00634F"/>
                </a:solidFill>
                <a:latin typeface="Arial"/>
              </a:rPr>
              <a:t> = to work out carefully; documents are </a:t>
            </a:r>
            <a:r>
              <a:rPr lang="en-GB" sz="1600" b="1" kern="0" dirty="0">
                <a:solidFill>
                  <a:srgbClr val="00634F"/>
                </a:solidFill>
                <a:latin typeface="Arial"/>
              </a:rPr>
              <a:t>drawn up </a:t>
            </a:r>
            <a:r>
              <a:rPr lang="en-GB" sz="1600" kern="0" dirty="0">
                <a:solidFill>
                  <a:srgbClr val="00634F"/>
                </a:solidFill>
                <a:latin typeface="Arial"/>
              </a:rPr>
              <a:t>or </a:t>
            </a:r>
            <a:r>
              <a:rPr lang="en-GB" sz="1600" b="1" kern="0" dirty="0">
                <a:solidFill>
                  <a:srgbClr val="00634F"/>
                </a:solidFill>
                <a:latin typeface="Arial"/>
              </a:rPr>
              <a:t>prepared</a:t>
            </a:r>
          </a:p>
          <a:p>
            <a:pPr marL="873577" lvl="1" indent="-473527" fontAlgn="base">
              <a:spcBef>
                <a:spcPct val="10000"/>
              </a:spcBef>
              <a:spcAft>
                <a:spcPts val="628"/>
              </a:spcAft>
              <a:buFont typeface="Wingdings" pitchFamily="2" charset="2"/>
              <a:buChar char="n"/>
            </a:pPr>
            <a:r>
              <a:rPr lang="en-GB" sz="1600" b="1" kern="0" dirty="0">
                <a:solidFill>
                  <a:srgbClr val="00634F"/>
                </a:solidFill>
                <a:latin typeface="Arial"/>
              </a:rPr>
              <a:t>Eventual</a:t>
            </a:r>
            <a:r>
              <a:rPr lang="en-GB" sz="1600" kern="0" dirty="0">
                <a:solidFill>
                  <a:srgbClr val="00634F"/>
                </a:solidFill>
                <a:latin typeface="Arial"/>
              </a:rPr>
              <a:t> = will happen; something that might happen is </a:t>
            </a:r>
            <a:r>
              <a:rPr lang="en-GB" sz="1600" b="1" kern="0" dirty="0">
                <a:solidFill>
                  <a:srgbClr val="00634F"/>
                </a:solidFill>
                <a:latin typeface="Arial"/>
              </a:rPr>
              <a:t>possible</a:t>
            </a:r>
          </a:p>
          <a:p>
            <a:pPr marL="873577" lvl="1" indent="-473527" fontAlgn="base">
              <a:spcBef>
                <a:spcPct val="10000"/>
              </a:spcBef>
              <a:spcAft>
                <a:spcPts val="628"/>
              </a:spcAft>
              <a:buFont typeface="Wingdings" pitchFamily="2" charset="2"/>
              <a:buChar char="n"/>
            </a:pPr>
            <a:r>
              <a:rPr lang="en-GB" sz="1600" b="1" kern="0" dirty="0">
                <a:solidFill>
                  <a:srgbClr val="00634F"/>
                </a:solidFill>
                <a:latin typeface="Arial"/>
              </a:rPr>
              <a:t>Synthetic </a:t>
            </a:r>
            <a:r>
              <a:rPr lang="en-GB" sz="1600" kern="0" dirty="0">
                <a:solidFill>
                  <a:srgbClr val="00634F"/>
                </a:solidFill>
                <a:latin typeface="Arial"/>
              </a:rPr>
              <a:t>= man-made / faux; an explanation can be </a:t>
            </a:r>
            <a:r>
              <a:rPr lang="en-GB" sz="1600" b="1" kern="0" dirty="0">
                <a:solidFill>
                  <a:srgbClr val="00634F"/>
                </a:solidFill>
                <a:latin typeface="Arial"/>
              </a:rPr>
              <a:t>concise</a:t>
            </a:r>
          </a:p>
          <a:p>
            <a:pPr marL="873577" lvl="1" indent="-473527" fontAlgn="base">
              <a:spcBef>
                <a:spcPct val="10000"/>
              </a:spcBef>
              <a:spcAft>
                <a:spcPts val="628"/>
              </a:spcAft>
              <a:buFont typeface="Wingdings" pitchFamily="2" charset="2"/>
              <a:buChar char="n"/>
            </a:pPr>
            <a:r>
              <a:rPr lang="en-GB" sz="1600" b="1" kern="0" dirty="0">
                <a:solidFill>
                  <a:srgbClr val="00634F"/>
                </a:solidFill>
                <a:latin typeface="Arial"/>
              </a:rPr>
              <a:t>Foresee </a:t>
            </a:r>
            <a:r>
              <a:rPr lang="en-GB" sz="1600" kern="0" dirty="0">
                <a:solidFill>
                  <a:srgbClr val="00634F"/>
                </a:solidFill>
                <a:latin typeface="Arial"/>
              </a:rPr>
              <a:t>= to predict in advance; a law </a:t>
            </a:r>
            <a:r>
              <a:rPr lang="en-GB" sz="1600" b="1" kern="0" dirty="0">
                <a:solidFill>
                  <a:srgbClr val="00634F"/>
                </a:solidFill>
                <a:latin typeface="Arial"/>
              </a:rPr>
              <a:t>envisages</a:t>
            </a:r>
            <a:r>
              <a:rPr lang="en-GB" sz="1600" kern="0" dirty="0">
                <a:solidFill>
                  <a:srgbClr val="00634F"/>
                </a:solidFill>
                <a:latin typeface="Arial"/>
              </a:rPr>
              <a:t> an outcome</a:t>
            </a:r>
          </a:p>
          <a:p>
            <a:pPr marL="873577" lvl="1" indent="-473527" fontAlgn="base">
              <a:spcBef>
                <a:spcPct val="10000"/>
              </a:spcBef>
              <a:spcAft>
                <a:spcPts val="628"/>
              </a:spcAft>
              <a:buFont typeface="Wingdings" pitchFamily="2" charset="2"/>
              <a:buChar char="n"/>
            </a:pPr>
            <a:r>
              <a:rPr lang="en-GB" sz="1600" b="1" kern="0" dirty="0">
                <a:solidFill>
                  <a:srgbClr val="00634F"/>
                </a:solidFill>
                <a:latin typeface="Arial"/>
              </a:rPr>
              <a:t>Intervention</a:t>
            </a:r>
            <a:r>
              <a:rPr lang="en-GB" sz="1600" kern="0" dirty="0">
                <a:solidFill>
                  <a:srgbClr val="00634F"/>
                </a:solidFill>
                <a:latin typeface="Arial"/>
              </a:rPr>
              <a:t> = an incursion into another’s affairs (e.g. sending uncle Bob to rehab); a person makes a </a:t>
            </a:r>
            <a:r>
              <a:rPr lang="en-GB" sz="1600" b="1" kern="0" dirty="0">
                <a:solidFill>
                  <a:srgbClr val="00634F"/>
                </a:solidFill>
                <a:latin typeface="Arial"/>
              </a:rPr>
              <a:t>comment</a:t>
            </a:r>
            <a:r>
              <a:rPr lang="en-GB" sz="1600" kern="0" dirty="0">
                <a:solidFill>
                  <a:srgbClr val="00634F"/>
                </a:solidFill>
                <a:latin typeface="Arial"/>
              </a:rPr>
              <a:t> in a meeting</a:t>
            </a:r>
          </a:p>
          <a:p>
            <a:pPr marL="873577" lvl="1"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1273627" lvl="2" indent="-473527" fontAlgn="base">
              <a:spcBef>
                <a:spcPct val="10000"/>
              </a:spcBef>
              <a:spcAft>
                <a:spcPts val="628"/>
              </a:spcAft>
              <a:buFont typeface="Wingdings" pitchFamily="2" charset="2"/>
              <a:buChar char="n"/>
            </a:pPr>
            <a:endParaRPr lang="en-GB" sz="1800" kern="0" dirty="0">
              <a:solidFill>
                <a:srgbClr val="00634F"/>
              </a:solidFill>
              <a:latin typeface="Arial"/>
            </a:endParaRP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25</a:t>
            </a:fld>
            <a:r>
              <a:rPr lang="en-US" b="1" dirty="0">
                <a:latin typeface="Helvetica"/>
                <a:cs typeface="Helvetica"/>
              </a:rPr>
              <a:t> </a:t>
            </a:r>
          </a:p>
        </p:txBody>
      </p:sp>
      <p:sp>
        <p:nvSpPr>
          <p:cNvPr id="7" name="Rectangle 6">
            <a:extLst>
              <a:ext uri="{FF2B5EF4-FFF2-40B4-BE49-F238E27FC236}">
                <a16:creationId xmlns="" xmlns:a16="http://schemas.microsoft.com/office/drawing/2014/main" id="{27AC509D-E25D-154F-B9A7-169874C12647}"/>
              </a:ext>
            </a:extLst>
          </p:cNvPr>
          <p:cNvSpPr/>
          <p:nvPr/>
        </p:nvSpPr>
        <p:spPr>
          <a:xfrm>
            <a:off x="683000" y="5557652"/>
            <a:ext cx="8449306" cy="94859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lvl="1" algn="r"/>
            <a:r>
              <a:rPr lang="en-US" sz="1600" kern="0" dirty="0">
                <a:solidFill>
                  <a:schemeClr val="tx1"/>
                </a:solidFill>
              </a:rPr>
              <a:t>For a longer guide on avoiding Euro-English, see: </a:t>
            </a:r>
            <a:r>
              <a:rPr lang="en-US" sz="1600" i="1" kern="0" dirty="0">
                <a:solidFill>
                  <a:srgbClr val="007AD6"/>
                </a:solidFill>
                <a:hlinkClick r:id="rId3">
                  <a:extLst>
                    <a:ext uri="{A12FA001-AC4F-418D-AE19-62706E023703}">
                      <ahyp:hlinkClr xmlns="" xmlns:ahyp="http://schemas.microsoft.com/office/drawing/2018/hyperlinkcolor" val="tx"/>
                    </a:ext>
                  </a:extLst>
                </a:hlinkClick>
              </a:rPr>
              <a:t>Misused words and expressions in EU publications </a:t>
            </a:r>
            <a:endParaRPr lang="en-US" sz="1600" i="1" kern="0" dirty="0">
              <a:solidFill>
                <a:srgbClr val="007AD6"/>
              </a:solidFill>
            </a:endParaRPr>
          </a:p>
        </p:txBody>
      </p:sp>
      <p:sp>
        <p:nvSpPr>
          <p:cNvPr id="8" name="Title 1">
            <a:extLst>
              <a:ext uri="{FF2B5EF4-FFF2-40B4-BE49-F238E27FC236}">
                <a16:creationId xmlns="" xmlns:a16="http://schemas.microsoft.com/office/drawing/2014/main" id="{B74BBD1F-7976-BD46-A329-1C29AEB16E51}"/>
              </a:ext>
            </a:extLst>
          </p:cNvPr>
          <p:cNvSpPr txBox="1">
            <a:spLocks/>
          </p:cNvSpPr>
          <p:nvPr/>
        </p:nvSpPr>
        <p:spPr>
          <a:xfrm>
            <a:off x="429000" y="457201"/>
            <a:ext cx="9126000" cy="846601"/>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Choosing Words: Clearer is Better</a:t>
            </a:r>
          </a:p>
          <a:p>
            <a:r>
              <a:rPr lang="en-GB" sz="2000" b="1" dirty="0">
                <a:solidFill>
                  <a:srgbClr val="007AD6"/>
                </a:solidFill>
                <a:latin typeface="Helvetica" pitchFamily="34" charset="0"/>
              </a:rPr>
              <a:t>Avoiding Euro-English</a:t>
            </a:r>
          </a:p>
        </p:txBody>
      </p:sp>
    </p:spTree>
    <p:extLst>
      <p:ext uri="{BB962C8B-B14F-4D97-AF65-F5344CB8AC3E}">
        <p14:creationId xmlns:p14="http://schemas.microsoft.com/office/powerpoint/2010/main" val="238328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xEl>
                                              <p:pRg st="3" end="3"/>
                                            </p:txEl>
                                          </p:spTgt>
                                        </p:tgtEl>
                                        <p:attrNameLst>
                                          <p:attrName>style.visibility</p:attrName>
                                        </p:attrNameLst>
                                      </p:cBhvr>
                                      <p:to>
                                        <p:strVal val="visible"/>
                                      </p:to>
                                    </p:set>
                                    <p:animEffect transition="in" filter="fade">
                                      <p:cBhvr>
                                        <p:cTn id="18" dur="500"/>
                                        <p:tgtEl>
                                          <p:spTgt spid="2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animEffect transition="in" filter="fade">
                                      <p:cBhvr>
                                        <p:cTn id="27" dur="500"/>
                                        <p:tgtEl>
                                          <p:spTgt spid="2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7" end="7"/>
                                            </p:txEl>
                                          </p:spTgt>
                                        </p:tgtEl>
                                        <p:attrNameLst>
                                          <p:attrName>style.visibility</p:attrName>
                                        </p:attrNameLst>
                                      </p:cBhvr>
                                      <p:to>
                                        <p:strVal val="visible"/>
                                      </p:to>
                                    </p:set>
                                    <p:animEffect transition="in" filter="fade">
                                      <p:cBhvr>
                                        <p:cTn id="30" dur="500"/>
                                        <p:tgtEl>
                                          <p:spTgt spid="2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8" end="8"/>
                                            </p:txEl>
                                          </p:spTgt>
                                        </p:tgtEl>
                                        <p:attrNameLst>
                                          <p:attrName>style.visibility</p:attrName>
                                        </p:attrNameLst>
                                      </p:cBhvr>
                                      <p:to>
                                        <p:strVal val="visible"/>
                                      </p:to>
                                    </p:set>
                                    <p:animEffect transition="in" filter="fade">
                                      <p:cBhvr>
                                        <p:cTn id="33" dur="500"/>
                                        <p:tgtEl>
                                          <p:spTgt spid="23">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9" end="9"/>
                                            </p:txEl>
                                          </p:spTgt>
                                        </p:tgtEl>
                                        <p:attrNameLst>
                                          <p:attrName>style.visibility</p:attrName>
                                        </p:attrNameLst>
                                      </p:cBhvr>
                                      <p:to>
                                        <p:strVal val="visible"/>
                                      </p:to>
                                    </p:set>
                                    <p:animEffect transition="in" filter="fade">
                                      <p:cBhvr>
                                        <p:cTn id="36" dur="500"/>
                                        <p:tgtEl>
                                          <p:spTgt spid="23">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10" end="10"/>
                                            </p:txEl>
                                          </p:spTgt>
                                        </p:tgtEl>
                                        <p:attrNameLst>
                                          <p:attrName>style.visibility</p:attrName>
                                        </p:attrNameLst>
                                      </p:cBhvr>
                                      <p:to>
                                        <p:strVal val="visible"/>
                                      </p:to>
                                    </p:set>
                                    <p:animEffect transition="in" filter="fade">
                                      <p:cBhvr>
                                        <p:cTn id="39" dur="500"/>
                                        <p:tgtEl>
                                          <p:spTgt spid="23">
                                            <p:txEl>
                                              <p:pRg st="10" end="1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allAtOnce"/>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628"/>
              </a:spcAft>
              <a:buNone/>
            </a:pPr>
            <a:r>
              <a:rPr lang="en-GB" sz="1600" b="1" kern="0" dirty="0">
                <a:solidFill>
                  <a:srgbClr val="00634F"/>
                </a:solidFill>
                <a:latin typeface="Arial"/>
              </a:rPr>
              <a:t>CUT UNNECESSARY WORDS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Eliminate useless preambles:  “It is important to add that…”   “It may be recalled that…”  “In this regard it is of significance that…”  “It is interesting to note that…” </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Replace verbose expression and word-wasting idioms</a:t>
            </a: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Choosing Words:  Fewer Is Better</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26</a:t>
            </a:fld>
            <a:r>
              <a:rPr lang="en-US" b="1" dirty="0">
                <a:latin typeface="Helvetica"/>
                <a:cs typeface="Helvetica"/>
              </a:rPr>
              <a:t> </a:t>
            </a:r>
          </a:p>
        </p:txBody>
      </p:sp>
      <p:sp>
        <p:nvSpPr>
          <p:cNvPr id="7" name="Rectangle 6">
            <a:extLst>
              <a:ext uri="{FF2B5EF4-FFF2-40B4-BE49-F238E27FC236}">
                <a16:creationId xmlns="" xmlns:a16="http://schemas.microsoft.com/office/drawing/2014/main" id="{27AC509D-E25D-154F-B9A7-169874C12647}"/>
              </a:ext>
            </a:extLst>
          </p:cNvPr>
          <p:cNvSpPr/>
          <p:nvPr/>
        </p:nvSpPr>
        <p:spPr>
          <a:xfrm>
            <a:off x="683000" y="5659646"/>
            <a:ext cx="8449306" cy="846602"/>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indent="11113"/>
            <a:r>
              <a:rPr lang="en-US" sz="1600" kern="0" dirty="0">
                <a:solidFill>
                  <a:schemeClr val="tx1"/>
                </a:solidFill>
              </a:rPr>
              <a:t>“The letter I have written today is longer than usual because I lacked the time to make it shorter.”</a:t>
            </a:r>
          </a:p>
          <a:p>
            <a:pPr marL="0" lvl="1" indent="11113" algn="r"/>
            <a:r>
              <a:rPr lang="en-US" sz="1600" kern="0" dirty="0">
                <a:solidFill>
                  <a:schemeClr val="tx1"/>
                </a:solidFill>
              </a:rPr>
              <a:t>– Blaise Pascal </a:t>
            </a:r>
          </a:p>
        </p:txBody>
      </p:sp>
      <p:graphicFrame>
        <p:nvGraphicFramePr>
          <p:cNvPr id="17" name="Table 16">
            <a:extLst>
              <a:ext uri="{FF2B5EF4-FFF2-40B4-BE49-F238E27FC236}">
                <a16:creationId xmlns="" xmlns:a16="http://schemas.microsoft.com/office/drawing/2014/main" id="{0B8FAE93-1EB7-B449-92B5-E0C42F248FB0}"/>
              </a:ext>
            </a:extLst>
          </p:cNvPr>
          <p:cNvGraphicFramePr>
            <a:graphicFrameLocks noGrp="1"/>
          </p:cNvGraphicFramePr>
          <p:nvPr>
            <p:extLst>
              <p:ext uri="{D42A27DB-BD31-4B8C-83A1-F6EECF244321}">
                <p14:modId xmlns:p14="http://schemas.microsoft.com/office/powerpoint/2010/main" val="2658962960"/>
              </p:ext>
            </p:extLst>
          </p:nvPr>
        </p:nvGraphicFramePr>
        <p:xfrm>
          <a:off x="1024421" y="2459921"/>
          <a:ext cx="7766463" cy="3048000"/>
        </p:xfrm>
        <a:graphic>
          <a:graphicData uri="http://schemas.openxmlformats.org/drawingml/2006/table">
            <a:tbl>
              <a:tblPr firstRow="1" bandRow="1">
                <a:tableStyleId>{5C22544A-7EE6-4342-B048-85BDC9FD1C3A}</a:tableStyleId>
              </a:tblPr>
              <a:tblGrid>
                <a:gridCol w="3974299">
                  <a:extLst>
                    <a:ext uri="{9D8B030D-6E8A-4147-A177-3AD203B41FA5}">
                      <a16:colId xmlns="" xmlns:a16="http://schemas.microsoft.com/office/drawing/2014/main" val="20000"/>
                    </a:ext>
                  </a:extLst>
                </a:gridCol>
                <a:gridCol w="3792164">
                  <a:extLst>
                    <a:ext uri="{9D8B030D-6E8A-4147-A177-3AD203B41FA5}">
                      <a16:colId xmlns="" xmlns:a16="http://schemas.microsoft.com/office/drawing/2014/main" val="20001"/>
                    </a:ext>
                  </a:extLst>
                </a:gridCol>
              </a:tblGrid>
              <a:tr h="343909">
                <a:tc>
                  <a:txBody>
                    <a:bodyPr/>
                    <a:lstStyle/>
                    <a:p>
                      <a:pPr algn="ctr"/>
                      <a:r>
                        <a:rPr lang="en-US" dirty="0"/>
                        <a:t>AVOID </a:t>
                      </a:r>
                    </a:p>
                  </a:txBody>
                  <a:tcPr>
                    <a:solidFill>
                      <a:srgbClr val="276E7F"/>
                    </a:solidFill>
                  </a:tcPr>
                </a:tc>
                <a:tc>
                  <a:txBody>
                    <a:bodyPr/>
                    <a:lstStyle/>
                    <a:p>
                      <a:pPr algn="ctr"/>
                      <a:r>
                        <a:rPr lang="en-US" dirty="0"/>
                        <a:t>USE INSTEAD</a:t>
                      </a:r>
                    </a:p>
                  </a:txBody>
                  <a:tcPr>
                    <a:solidFill>
                      <a:srgbClr val="276E7F"/>
                    </a:solidFill>
                  </a:tcPr>
                </a:tc>
                <a:extLst>
                  <a:ext uri="{0D108BD9-81ED-4DB2-BD59-A6C34878D82A}">
                    <a16:rowId xmlns="" xmlns:a16="http://schemas.microsoft.com/office/drawing/2014/main" val="10000"/>
                  </a:ext>
                </a:extLst>
              </a:tr>
              <a:tr h="274320">
                <a:tc>
                  <a:txBody>
                    <a:bodyPr/>
                    <a:lstStyle/>
                    <a:p>
                      <a:r>
                        <a:rPr lang="en-US" sz="1600" i="0" dirty="0"/>
                        <a:t>The fact that she had died</a:t>
                      </a:r>
                    </a:p>
                  </a:txBody>
                  <a:tcPr/>
                </a:tc>
                <a:tc>
                  <a:txBody>
                    <a:bodyPr/>
                    <a:lstStyle/>
                    <a:p>
                      <a:r>
                        <a:rPr lang="en-US" sz="1600" dirty="0"/>
                        <a:t>Her death</a:t>
                      </a:r>
                    </a:p>
                  </a:txBody>
                  <a:tcPr/>
                </a:tc>
                <a:extLst>
                  <a:ext uri="{0D108BD9-81ED-4DB2-BD59-A6C34878D82A}">
                    <a16:rowId xmlns="" xmlns:a16="http://schemas.microsoft.com/office/drawing/2014/main" val="2097840196"/>
                  </a:ext>
                </a:extLst>
              </a:tr>
              <a:tr h="274320">
                <a:tc>
                  <a:txBody>
                    <a:bodyPr/>
                    <a:lstStyle/>
                    <a:p>
                      <a:r>
                        <a:rPr lang="en-US" sz="1600" i="0" dirty="0"/>
                        <a:t>He was aware of the fact that </a:t>
                      </a:r>
                    </a:p>
                  </a:txBody>
                  <a:tcPr/>
                </a:tc>
                <a:tc>
                  <a:txBody>
                    <a:bodyPr/>
                    <a:lstStyle/>
                    <a:p>
                      <a:r>
                        <a:rPr lang="en-US" sz="1600" dirty="0"/>
                        <a:t>He knew </a:t>
                      </a:r>
                    </a:p>
                  </a:txBody>
                  <a:tcPr/>
                </a:tc>
                <a:extLst>
                  <a:ext uri="{0D108BD9-81ED-4DB2-BD59-A6C34878D82A}">
                    <a16:rowId xmlns="" xmlns:a16="http://schemas.microsoft.com/office/drawing/2014/main" val="3135860781"/>
                  </a:ext>
                </a:extLst>
              </a:tr>
              <a:tr h="274320">
                <a:tc>
                  <a:txBody>
                    <a:bodyPr/>
                    <a:lstStyle/>
                    <a:p>
                      <a:r>
                        <a:rPr lang="en-US" sz="1600" i="0" dirty="0"/>
                        <a:t>A number of</a:t>
                      </a:r>
                      <a:endParaRPr lang="en-US" sz="1600" i="1" dirty="0"/>
                    </a:p>
                  </a:txBody>
                  <a:tcPr/>
                </a:tc>
                <a:tc>
                  <a:txBody>
                    <a:bodyPr/>
                    <a:lstStyle/>
                    <a:p>
                      <a:r>
                        <a:rPr lang="en-US" sz="1600" dirty="0"/>
                        <a:t>Some / several / few / many</a:t>
                      </a:r>
                    </a:p>
                  </a:txBody>
                  <a:tcPr/>
                </a:tc>
                <a:extLst>
                  <a:ext uri="{0D108BD9-81ED-4DB2-BD59-A6C34878D82A}">
                    <a16:rowId xmlns="" xmlns:a16="http://schemas.microsoft.com/office/drawing/2014/main" val="10001"/>
                  </a:ext>
                </a:extLst>
              </a:tr>
              <a:tr h="274320">
                <a:tc>
                  <a:txBody>
                    <a:bodyPr/>
                    <a:lstStyle/>
                    <a:p>
                      <a:pPr>
                        <a:spcAft>
                          <a:spcPts val="300"/>
                        </a:spcAft>
                      </a:pPr>
                      <a:r>
                        <a:rPr lang="en-US" sz="1600" b="0" i="0" baseline="0" dirty="0"/>
                        <a:t>A sufficient number of</a:t>
                      </a:r>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600" b="0" dirty="0"/>
                        <a:t>Enough</a:t>
                      </a:r>
                    </a:p>
                  </a:txBody>
                  <a:tcPr/>
                </a:tc>
                <a:extLst>
                  <a:ext uri="{0D108BD9-81ED-4DB2-BD59-A6C34878D82A}">
                    <a16:rowId xmlns="" xmlns:a16="http://schemas.microsoft.com/office/drawing/2014/main" val="10002"/>
                  </a:ext>
                </a:extLst>
              </a:tr>
              <a:tr h="274320">
                <a:tc>
                  <a:txBody>
                    <a:bodyPr/>
                    <a:lstStyle/>
                    <a:p>
                      <a:pPr>
                        <a:spcAft>
                          <a:spcPts val="300"/>
                        </a:spcAft>
                      </a:pPr>
                      <a:r>
                        <a:rPr lang="en-US" sz="1600" b="0" i="0" dirty="0"/>
                        <a:t>At that point in time / at this point in time</a:t>
                      </a:r>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600" b="0" baseline="0" dirty="0"/>
                        <a:t>Then / now</a:t>
                      </a:r>
                    </a:p>
                  </a:txBody>
                  <a:tcPr/>
                </a:tc>
                <a:extLst>
                  <a:ext uri="{0D108BD9-81ED-4DB2-BD59-A6C34878D82A}">
                    <a16:rowId xmlns="" xmlns:a16="http://schemas.microsoft.com/office/drawing/2014/main" val="10003"/>
                  </a:ext>
                </a:extLst>
              </a:tr>
              <a:tr h="2743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i="0" dirty="0"/>
                        <a:t>Prior to / subsequent to</a:t>
                      </a:r>
                      <a:endParaRPr lang="en-US" sz="1600" b="0" i="0" baseline="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dirty="0"/>
                        <a:t>Before / after</a:t>
                      </a:r>
                    </a:p>
                  </a:txBody>
                  <a:tcPr/>
                </a:tc>
                <a:extLst>
                  <a:ext uri="{0D108BD9-81ED-4DB2-BD59-A6C34878D82A}">
                    <a16:rowId xmlns="" xmlns:a16="http://schemas.microsoft.com/office/drawing/2014/main" val="10004"/>
                  </a:ext>
                </a:extLst>
              </a:tr>
              <a:tr h="274320">
                <a:tc>
                  <a:txBody>
                    <a:bodyPr/>
                    <a:lstStyle/>
                    <a:p>
                      <a:pPr>
                        <a:spcAft>
                          <a:spcPts val="300"/>
                        </a:spcAft>
                      </a:pPr>
                      <a:r>
                        <a:rPr lang="en-US" sz="1600" b="0" i="0" baseline="0" dirty="0"/>
                        <a:t>In some instances</a:t>
                      </a:r>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600" b="0" dirty="0"/>
                        <a:t>Sometimes</a:t>
                      </a:r>
                    </a:p>
                  </a:txBody>
                  <a:tcPr/>
                </a:tc>
                <a:extLst>
                  <a:ext uri="{0D108BD9-81ED-4DB2-BD59-A6C34878D82A}">
                    <a16:rowId xmlns="" xmlns:a16="http://schemas.microsoft.com/office/drawing/2014/main" val="3756191402"/>
                  </a:ext>
                </a:extLst>
              </a:tr>
              <a:tr h="274320">
                <a:tc>
                  <a:txBody>
                    <a:bodyPr/>
                    <a:lstStyle/>
                    <a:p>
                      <a:pPr>
                        <a:spcAft>
                          <a:spcPts val="300"/>
                        </a:spcAft>
                      </a:pPr>
                      <a:r>
                        <a:rPr lang="en-US" sz="1600" b="0" i="0" baseline="0" dirty="0"/>
                        <a:t>In many cases / in the majority of cases</a:t>
                      </a:r>
                    </a:p>
                  </a:txBody>
                  <a:tcPr/>
                </a:tc>
                <a:tc>
                  <a:txBody>
                    <a:bodyPr/>
                    <a:lstStyle/>
                    <a:p>
                      <a:pPr marL="0" marR="0" indent="0" algn="l" defTabSz="457200" rtl="0" eaLnBrk="1" fontAlgn="auto" latinLnBrk="0" hangingPunct="1">
                        <a:lnSpc>
                          <a:spcPct val="100000"/>
                        </a:lnSpc>
                        <a:spcBef>
                          <a:spcPts val="0"/>
                        </a:spcBef>
                        <a:spcAft>
                          <a:spcPts val="300"/>
                        </a:spcAft>
                        <a:buClrTx/>
                        <a:buSzTx/>
                        <a:buFontTx/>
                        <a:buNone/>
                        <a:tabLst/>
                        <a:defRPr/>
                      </a:pPr>
                      <a:r>
                        <a:rPr lang="en-US" sz="1600" b="0" dirty="0"/>
                        <a:t>Often / usually</a:t>
                      </a:r>
                    </a:p>
                  </a:txBody>
                  <a:tcPr/>
                </a:tc>
                <a:extLst>
                  <a:ext uri="{0D108BD9-81ED-4DB2-BD59-A6C34878D82A}">
                    <a16:rowId xmlns="" xmlns:a16="http://schemas.microsoft.com/office/drawing/2014/main" val="985218106"/>
                  </a:ext>
                </a:extLst>
              </a:tr>
            </a:tbl>
          </a:graphicData>
        </a:graphic>
      </p:graphicFrame>
    </p:spTree>
    <p:extLst>
      <p:ext uri="{BB962C8B-B14F-4D97-AF65-F5344CB8AC3E}">
        <p14:creationId xmlns:p14="http://schemas.microsoft.com/office/powerpoint/2010/main" val="237088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animEffect transition="in" filter="fade">
                                      <p:cBhvr>
                                        <p:cTn id="15" dur="500"/>
                                        <p:tgtEl>
                                          <p:spTgt spid="2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allAtOnce"/>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9CE1B007-5B20-B648-8155-FF963C0AE568}"/>
              </a:ext>
            </a:extLst>
          </p:cNvPr>
          <p:cNvSpPr/>
          <p:nvPr/>
        </p:nvSpPr>
        <p:spPr>
          <a:xfrm>
            <a:off x="429000" y="1240687"/>
            <a:ext cx="8970264" cy="5395669"/>
          </a:xfrm>
          <a:prstGeom prst="rect">
            <a:avLst/>
          </a:prstGeom>
          <a:solidFill>
            <a:srgbClr val="CDD5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27</a:t>
            </a:fld>
            <a:r>
              <a:rPr lang="en-US" b="1" dirty="0">
                <a:latin typeface="Helvetica"/>
                <a:cs typeface="Helvetica"/>
              </a:rPr>
              <a:t> </a:t>
            </a:r>
          </a:p>
        </p:txBody>
      </p:sp>
      <p:grpSp>
        <p:nvGrpSpPr>
          <p:cNvPr id="3" name="Group 2">
            <a:extLst>
              <a:ext uri="{FF2B5EF4-FFF2-40B4-BE49-F238E27FC236}">
                <a16:creationId xmlns="" xmlns:a16="http://schemas.microsoft.com/office/drawing/2014/main" id="{A54DF37F-EE4A-B248-AFCC-A2C9EA20AD46}"/>
              </a:ext>
            </a:extLst>
          </p:cNvPr>
          <p:cNvGrpSpPr/>
          <p:nvPr/>
        </p:nvGrpSpPr>
        <p:grpSpPr>
          <a:xfrm>
            <a:off x="0" y="221644"/>
            <a:ext cx="2009775" cy="1230565"/>
            <a:chOff x="-77553" y="2098298"/>
            <a:chExt cx="2009775" cy="1230565"/>
          </a:xfrm>
        </p:grpSpPr>
        <p:pic>
          <p:nvPicPr>
            <p:cNvPr id="9" name="Picture 9">
              <a:extLst>
                <a:ext uri="{FF2B5EF4-FFF2-40B4-BE49-F238E27FC236}">
                  <a16:creationId xmlns="" xmlns:a16="http://schemas.microsoft.com/office/drawing/2014/main" id="{7943EF96-3D5A-5948-90B8-9DCF8DC7DF53}"/>
                </a:ext>
              </a:extLst>
            </p:cNvPr>
            <p:cNvPicPr>
              <a:picLocks noChangeAspect="1" noChangeArrowheads="1"/>
            </p:cNvPicPr>
            <p:nvPr/>
          </p:nvPicPr>
          <p:blipFill>
            <a:blip r:embed="rId3" cstate="print">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9456" y="2098298"/>
              <a:ext cx="1415759" cy="1230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 xmlns:a16="http://schemas.microsoft.com/office/drawing/2014/main" id="{6E3F0982-D38F-1041-B93C-955FACD44419}"/>
                </a:ext>
              </a:extLst>
            </p:cNvPr>
            <p:cNvSpPr txBox="1"/>
            <p:nvPr/>
          </p:nvSpPr>
          <p:spPr>
            <a:xfrm>
              <a:off x="-77553" y="2617410"/>
              <a:ext cx="2009775" cy="400110"/>
            </a:xfrm>
            <a:prstGeom prst="rect">
              <a:avLst/>
            </a:prstGeom>
            <a:noFill/>
          </p:spPr>
          <p:txBody>
            <a:bodyPr wrap="square" rtlCol="0">
              <a:spAutoFit/>
            </a:bodyPr>
            <a:lstStyle/>
            <a:p>
              <a:pPr algn="ctr"/>
              <a:r>
                <a:rPr lang="en-US" sz="2000" b="1" dirty="0">
                  <a:solidFill>
                    <a:schemeClr val="bg1"/>
                  </a:solidFill>
                </a:rPr>
                <a:t>EXAMPLES</a:t>
              </a:r>
            </a:p>
          </p:txBody>
        </p:sp>
      </p:grpSp>
      <p:sp>
        <p:nvSpPr>
          <p:cNvPr id="11" name="Rectangle 10">
            <a:extLst>
              <a:ext uri="{FF2B5EF4-FFF2-40B4-BE49-F238E27FC236}">
                <a16:creationId xmlns="" xmlns:a16="http://schemas.microsoft.com/office/drawing/2014/main" id="{C0DC579E-ED95-E746-8597-D0371A5841CE}"/>
              </a:ext>
            </a:extLst>
          </p:cNvPr>
          <p:cNvSpPr/>
          <p:nvPr/>
        </p:nvSpPr>
        <p:spPr>
          <a:xfrm>
            <a:off x="723612" y="1441505"/>
            <a:ext cx="4229388" cy="64578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500" dirty="0">
                <a:solidFill>
                  <a:schemeClr val="tx1"/>
                </a:solidFill>
                <a:latin typeface="Arial" panose="020B0604020202020204" pitchFamily="34" charset="0"/>
                <a:cs typeface="Arial" panose="020B0604020202020204" pitchFamily="34" charset="0"/>
              </a:rPr>
              <a:t>It is possible for the court to make changes in the judgments which it previously issued.</a:t>
            </a:r>
          </a:p>
        </p:txBody>
      </p:sp>
      <p:sp>
        <p:nvSpPr>
          <p:cNvPr id="12" name="Rectangle 11">
            <a:extLst>
              <a:ext uri="{FF2B5EF4-FFF2-40B4-BE49-F238E27FC236}">
                <a16:creationId xmlns="" xmlns:a16="http://schemas.microsoft.com/office/drawing/2014/main" id="{21968304-0B97-4E45-ACA7-4D4633AF7155}"/>
              </a:ext>
            </a:extLst>
          </p:cNvPr>
          <p:cNvSpPr/>
          <p:nvPr/>
        </p:nvSpPr>
        <p:spPr>
          <a:xfrm>
            <a:off x="5118265" y="1441505"/>
            <a:ext cx="4064123" cy="64578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spcAft>
                <a:spcPts val="300"/>
              </a:spcAft>
            </a:pPr>
            <a:r>
              <a:rPr lang="en-US" sz="1500" dirty="0">
                <a:solidFill>
                  <a:schemeClr val="tx1"/>
                </a:solidFill>
                <a:latin typeface="Arial" panose="020B0604020202020204" pitchFamily="34" charset="0"/>
                <a:cs typeface="Arial" panose="020B0604020202020204" pitchFamily="34" charset="0"/>
              </a:rPr>
              <a:t>The court can modify its judgments</a:t>
            </a:r>
            <a:r>
              <a:rPr lang="en-US" sz="1500" b="1" dirty="0">
                <a:solidFill>
                  <a:srgbClr val="007AD6"/>
                </a:solidFill>
                <a:latin typeface="Arial" panose="020B0604020202020204" pitchFamily="34" charset="0"/>
                <a:cs typeface="Arial" panose="020B0604020202020204" pitchFamily="34" charset="0"/>
              </a:rPr>
              <a:t>.</a:t>
            </a:r>
            <a:endParaRPr lang="en-US" sz="1500"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 xmlns:a16="http://schemas.microsoft.com/office/drawing/2014/main" id="{18C5FE9E-5DDA-6947-990B-9794C13CACED}"/>
              </a:ext>
            </a:extLst>
          </p:cNvPr>
          <p:cNvSpPr/>
          <p:nvPr/>
        </p:nvSpPr>
        <p:spPr>
          <a:xfrm>
            <a:off x="723611" y="3804791"/>
            <a:ext cx="4229388" cy="117868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500" dirty="0">
                <a:latin typeface="Arial" panose="020B0604020202020204" pitchFamily="34" charset="0"/>
                <a:cs typeface="Arial" panose="020B0604020202020204" pitchFamily="34" charset="0"/>
              </a:rPr>
              <a:t>A prehearing conference was held on July 15, 2010 and the result of said conference was that Rawson was given an extension of time to respond to the motion.  Rawson subsequently failed to file any response thereto.  </a:t>
            </a:r>
            <a:endParaRPr lang="en-US" sz="1500" dirty="0">
              <a:solidFill>
                <a:schemeClr val="tx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 xmlns:a16="http://schemas.microsoft.com/office/drawing/2014/main" id="{6D880A67-4C24-9D44-8B30-F586077D50E6}"/>
              </a:ext>
            </a:extLst>
          </p:cNvPr>
          <p:cNvSpPr/>
          <p:nvPr/>
        </p:nvSpPr>
        <p:spPr>
          <a:xfrm>
            <a:off x="5118264" y="3804791"/>
            <a:ext cx="4064123" cy="117868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500" dirty="0">
                <a:latin typeface="Arial" panose="020B0604020202020204" pitchFamily="34" charset="0"/>
                <a:cs typeface="Arial" panose="020B0604020202020204" pitchFamily="34" charset="0"/>
              </a:rPr>
              <a:t>Rawson failed to respond to the motion even though he was granted an extension at a prehearing conference on July 15, 2010. </a:t>
            </a:r>
            <a:endParaRPr lang="en-US" sz="1500" dirty="0">
              <a:solidFill>
                <a:schemeClr val="tx1"/>
              </a:solidFill>
              <a:latin typeface="Arial" panose="020B0604020202020204" pitchFamily="34" charset="0"/>
              <a:cs typeface="Arial" panose="020B0604020202020204" pitchFamily="34" charset="0"/>
            </a:endParaRPr>
          </a:p>
        </p:txBody>
      </p:sp>
      <p:sp>
        <p:nvSpPr>
          <p:cNvPr id="18" name="Title 1">
            <a:extLst>
              <a:ext uri="{FF2B5EF4-FFF2-40B4-BE49-F238E27FC236}">
                <a16:creationId xmlns="" xmlns:a16="http://schemas.microsoft.com/office/drawing/2014/main" id="{1EC4F3B5-80B7-AC43-AE8D-6A85288D6F10}"/>
              </a:ext>
            </a:extLst>
          </p:cNvPr>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Simple, Clear and Concise Word Choices</a:t>
            </a:r>
          </a:p>
        </p:txBody>
      </p:sp>
      <p:sp>
        <p:nvSpPr>
          <p:cNvPr id="19" name="Rectangle 18">
            <a:extLst>
              <a:ext uri="{FF2B5EF4-FFF2-40B4-BE49-F238E27FC236}">
                <a16:creationId xmlns="" xmlns:a16="http://schemas.microsoft.com/office/drawing/2014/main" id="{A2774670-869D-944B-B5FE-07EEC2D7798B}"/>
              </a:ext>
            </a:extLst>
          </p:cNvPr>
          <p:cNvSpPr/>
          <p:nvPr/>
        </p:nvSpPr>
        <p:spPr>
          <a:xfrm>
            <a:off x="723611" y="5097036"/>
            <a:ext cx="4229388" cy="142576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500" dirty="0">
                <a:latin typeface="Arial" panose="020B0604020202020204" pitchFamily="34" charset="0"/>
                <a:cs typeface="Arial" panose="020B0604020202020204" pitchFamily="34" charset="0"/>
              </a:rPr>
              <a:t>Due to the fact that the defendant has not attempted to pay back the money owed to our client in the amount of $3,000 it has become absolutely essential that we take appropriate legal action in order to obtain payment of the aforesaid amount.  </a:t>
            </a:r>
            <a:endParaRPr lang="en-US" sz="1500" dirty="0">
              <a:solidFill>
                <a:schemeClr val="tx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 xmlns:a16="http://schemas.microsoft.com/office/drawing/2014/main" id="{D451FE0B-8A7B-AE44-B958-A86DF4626515}"/>
              </a:ext>
            </a:extLst>
          </p:cNvPr>
          <p:cNvSpPr/>
          <p:nvPr/>
        </p:nvSpPr>
        <p:spPr>
          <a:xfrm>
            <a:off x="5118264" y="5092445"/>
            <a:ext cx="4064123" cy="142576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500" dirty="0">
                <a:latin typeface="Arial" panose="020B0604020202020204" pitchFamily="34" charset="0"/>
                <a:cs typeface="Arial" panose="020B0604020202020204" pitchFamily="34" charset="0"/>
              </a:rPr>
              <a:t>Since the defendant has not paid the $3,000 owed our client, we will file a lawsuit seeking reimbursement.</a:t>
            </a:r>
            <a:endParaRPr lang="en-US" sz="1500" dirty="0">
              <a:solidFill>
                <a:schemeClr val="tx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 xmlns:a16="http://schemas.microsoft.com/office/drawing/2014/main" id="{397C6F1A-6E40-2047-A5A8-9BC45B9E7DD4}"/>
              </a:ext>
            </a:extLst>
          </p:cNvPr>
          <p:cNvSpPr/>
          <p:nvPr/>
        </p:nvSpPr>
        <p:spPr>
          <a:xfrm>
            <a:off x="723611" y="2212848"/>
            <a:ext cx="4229388" cy="645785"/>
          </a:xfrm>
          <a:prstGeom prst="rect">
            <a:avLst/>
          </a:prstGeom>
        </p:spPr>
        <p:style>
          <a:lnRef idx="2">
            <a:schemeClr val="accent3"/>
          </a:lnRef>
          <a:fillRef idx="1">
            <a:schemeClr val="lt1"/>
          </a:fillRef>
          <a:effectRef idx="0">
            <a:schemeClr val="accent3"/>
          </a:effectRef>
          <a:fontRef idx="minor">
            <a:schemeClr val="dk1"/>
          </a:fontRef>
        </p:style>
        <p:txBody>
          <a:bodyPr lIns="182880" rtlCol="0" anchor="ctr"/>
          <a:lstStyle/>
          <a:p>
            <a:pPr algn="ctr"/>
            <a:r>
              <a:rPr lang="en-US" sz="1500" dirty="0">
                <a:solidFill>
                  <a:schemeClr val="tx1"/>
                </a:solidFill>
                <a:latin typeface="Arial" panose="020B0604020202020204" pitchFamily="34" charset="0"/>
                <a:cs typeface="Arial" panose="020B0604020202020204" pitchFamily="34" charset="0"/>
              </a:rPr>
              <a:t>The fact that she had become bankrupt was a factor that was considered to be relevant.</a:t>
            </a:r>
          </a:p>
        </p:txBody>
      </p:sp>
      <p:sp>
        <p:nvSpPr>
          <p:cNvPr id="17" name="Rectangle 16">
            <a:extLst>
              <a:ext uri="{FF2B5EF4-FFF2-40B4-BE49-F238E27FC236}">
                <a16:creationId xmlns="" xmlns:a16="http://schemas.microsoft.com/office/drawing/2014/main" id="{18EC6B4E-A279-3D44-92D3-FC86C31641ED}"/>
              </a:ext>
            </a:extLst>
          </p:cNvPr>
          <p:cNvSpPr/>
          <p:nvPr/>
        </p:nvSpPr>
        <p:spPr>
          <a:xfrm>
            <a:off x="5118264" y="2212848"/>
            <a:ext cx="4064123" cy="64578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spcAft>
                <a:spcPts val="300"/>
              </a:spcAft>
            </a:pPr>
            <a:r>
              <a:rPr lang="en-US" sz="1500" dirty="0">
                <a:solidFill>
                  <a:schemeClr val="tx1"/>
                </a:solidFill>
                <a:latin typeface="Arial" panose="020B0604020202020204" pitchFamily="34" charset="0"/>
                <a:cs typeface="Arial" panose="020B0604020202020204" pitchFamily="34" charset="0"/>
              </a:rPr>
              <a:t>Her bankruptcy was a relevant factor.</a:t>
            </a:r>
            <a:endParaRPr lang="en-US" sz="1500" dirty="0">
              <a:latin typeface="Arial" panose="020B0604020202020204" pitchFamily="34" charset="0"/>
              <a:cs typeface="Arial" panose="020B0604020202020204" pitchFamily="34" charset="0"/>
            </a:endParaRPr>
          </a:p>
        </p:txBody>
      </p:sp>
      <p:sp>
        <p:nvSpPr>
          <p:cNvPr id="21" name="Rectangle 20">
            <a:extLst>
              <a:ext uri="{FF2B5EF4-FFF2-40B4-BE49-F238E27FC236}">
                <a16:creationId xmlns="" xmlns:a16="http://schemas.microsoft.com/office/drawing/2014/main" id="{429944F1-F860-874F-AE00-7C12B2709BBE}"/>
              </a:ext>
            </a:extLst>
          </p:cNvPr>
          <p:cNvSpPr/>
          <p:nvPr/>
        </p:nvSpPr>
        <p:spPr>
          <a:xfrm>
            <a:off x="723611" y="2967354"/>
            <a:ext cx="4229388" cy="73761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500" dirty="0">
                <a:latin typeface="Arial" panose="020B0604020202020204" pitchFamily="34" charset="0"/>
                <a:cs typeface="Arial" panose="020B0604020202020204" pitchFamily="34" charset="0"/>
              </a:rPr>
              <a:t>In addition, the court also stated that there was an obligation for parties to submit to the court evidence. </a:t>
            </a:r>
            <a:endParaRPr lang="en-US" sz="1500" dirty="0">
              <a:solidFill>
                <a:schemeClr val="tx1"/>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 xmlns:a16="http://schemas.microsoft.com/office/drawing/2014/main" id="{8D9FA915-7CB3-6D48-9F59-DFADFA63A8FD}"/>
              </a:ext>
            </a:extLst>
          </p:cNvPr>
          <p:cNvSpPr/>
          <p:nvPr/>
        </p:nvSpPr>
        <p:spPr>
          <a:xfrm>
            <a:off x="5118264" y="2967353"/>
            <a:ext cx="4064123" cy="73761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500" dirty="0">
                <a:latin typeface="Arial" panose="020B0604020202020204" pitchFamily="34" charset="0"/>
                <a:cs typeface="Arial" panose="020B0604020202020204" pitchFamily="34" charset="0"/>
              </a:rPr>
              <a:t>The court added that parties must file evidence. </a:t>
            </a:r>
            <a:endParaRPr lang="en-US" sz="15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33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4" grpId="0" animBg="1"/>
      <p:bldP spid="15" grpId="0" animBg="1"/>
      <p:bldP spid="19" grpId="0" animBg="1"/>
      <p:bldP spid="20" grpId="0" animBg="1"/>
      <p:bldP spid="16" grpId="0" animBg="1"/>
      <p:bldP spid="17" grpId="0" animBg="1"/>
      <p:bldP spid="21"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628"/>
              </a:spcAft>
              <a:buNone/>
            </a:pPr>
            <a:r>
              <a:rPr lang="en-GB" sz="1600" b="1" kern="0" dirty="0">
                <a:solidFill>
                  <a:srgbClr val="00634F"/>
                </a:solidFill>
                <a:latin typeface="Arial"/>
              </a:rPr>
              <a:t>KEEP THE SUBJECT AND VERB CLOSE TOGETHER</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The basic sentence order is SUBJECT + VERB + OBJECT</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Use this structure for most declaratory sentences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The farther apart the subject and the verb are, the more difficult the sentence can be to follow</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Avoid making the reader wait to discover who is doing what</a:t>
            </a: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Organizing Sentences:  Simpler Is Better</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28</a:t>
            </a:fld>
            <a:r>
              <a:rPr lang="en-US" b="1" dirty="0">
                <a:latin typeface="Helvetica"/>
                <a:cs typeface="Helvetica"/>
              </a:rPr>
              <a:t> </a:t>
            </a:r>
          </a:p>
        </p:txBody>
      </p:sp>
      <p:sp>
        <p:nvSpPr>
          <p:cNvPr id="7" name="Rectangle 6">
            <a:extLst>
              <a:ext uri="{FF2B5EF4-FFF2-40B4-BE49-F238E27FC236}">
                <a16:creationId xmlns="" xmlns:a16="http://schemas.microsoft.com/office/drawing/2014/main" id="{27AC509D-E25D-154F-B9A7-169874C12647}"/>
              </a:ext>
            </a:extLst>
          </p:cNvPr>
          <p:cNvSpPr/>
          <p:nvPr/>
        </p:nvSpPr>
        <p:spPr>
          <a:xfrm>
            <a:off x="683000" y="5678132"/>
            <a:ext cx="8449306" cy="82811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“Waiting for the German verb is surely the ultimate thrill.”</a:t>
            </a:r>
          </a:p>
          <a:p>
            <a:pPr marL="0" lvl="1" algn="r"/>
            <a:r>
              <a:rPr lang="en-US" sz="1600" kern="0" dirty="0">
                <a:solidFill>
                  <a:schemeClr val="tx1"/>
                </a:solidFill>
              </a:rPr>
              <a:t>– Flann O’Brien</a:t>
            </a:r>
            <a:endParaRPr lang="en-US" sz="1600" dirty="0">
              <a:solidFill>
                <a:schemeClr val="tx1"/>
              </a:solidFill>
            </a:endParaRPr>
          </a:p>
        </p:txBody>
      </p:sp>
      <p:sp>
        <p:nvSpPr>
          <p:cNvPr id="8" name="Rectangle 7">
            <a:extLst>
              <a:ext uri="{FF2B5EF4-FFF2-40B4-BE49-F238E27FC236}">
                <a16:creationId xmlns="" xmlns:a16="http://schemas.microsoft.com/office/drawing/2014/main" id="{AE220944-5B52-5D4D-B913-0EF5A6CA15E8}"/>
              </a:ext>
            </a:extLst>
          </p:cNvPr>
          <p:cNvSpPr/>
          <p:nvPr/>
        </p:nvSpPr>
        <p:spPr>
          <a:xfrm>
            <a:off x="297009" y="3313210"/>
            <a:ext cx="8970264" cy="2127884"/>
          </a:xfrm>
          <a:prstGeom prst="rect">
            <a:avLst/>
          </a:prstGeom>
          <a:solidFill>
            <a:srgbClr val="CDD5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 xmlns:a16="http://schemas.microsoft.com/office/drawing/2014/main" id="{8EB3975B-FF77-604C-B2DB-2D9FEC8EC4D4}"/>
              </a:ext>
            </a:extLst>
          </p:cNvPr>
          <p:cNvSpPr/>
          <p:nvPr/>
        </p:nvSpPr>
        <p:spPr>
          <a:xfrm>
            <a:off x="608415" y="3550249"/>
            <a:ext cx="4344586" cy="83731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b="1" dirty="0">
                <a:solidFill>
                  <a:srgbClr val="007AD6"/>
                </a:solidFill>
                <a:latin typeface="Arial" panose="020B0604020202020204" pitchFamily="34" charset="0"/>
                <a:cs typeface="Arial" panose="020B0604020202020204" pitchFamily="34" charset="0"/>
              </a:rPr>
              <a:t>This agreement</a:t>
            </a:r>
            <a:r>
              <a:rPr lang="en-US" sz="1600" dirty="0">
                <a:latin typeface="Arial" panose="020B0604020202020204" pitchFamily="34" charset="0"/>
                <a:cs typeface="Arial" panose="020B0604020202020204" pitchFamily="34" charset="0"/>
              </a:rPr>
              <a:t>, unless revocation has occurred at an earlier date, </a:t>
            </a:r>
            <a:r>
              <a:rPr lang="en-US" sz="1600" b="1" dirty="0">
                <a:solidFill>
                  <a:srgbClr val="007AD6"/>
                </a:solidFill>
                <a:latin typeface="Arial" panose="020B0604020202020204" pitchFamily="34" charset="0"/>
                <a:cs typeface="Arial" panose="020B0604020202020204" pitchFamily="34" charset="0"/>
              </a:rPr>
              <a:t>shall expire </a:t>
            </a:r>
            <a:r>
              <a:rPr lang="en-US" sz="1600" dirty="0">
                <a:latin typeface="Arial" panose="020B0604020202020204" pitchFamily="34" charset="0"/>
                <a:cs typeface="Arial" panose="020B0604020202020204" pitchFamily="34" charset="0"/>
              </a:rPr>
              <a:t>on 1 November 2025.</a:t>
            </a:r>
            <a:endParaRPr lang="en-US" sz="1600" dirty="0">
              <a:solidFill>
                <a:schemeClr val="tx1"/>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 xmlns:a16="http://schemas.microsoft.com/office/drawing/2014/main" id="{F396A960-25B6-A045-9604-684D07BB445D}"/>
              </a:ext>
            </a:extLst>
          </p:cNvPr>
          <p:cNvSpPr/>
          <p:nvPr/>
        </p:nvSpPr>
        <p:spPr>
          <a:xfrm>
            <a:off x="5257247" y="3550248"/>
            <a:ext cx="3809943" cy="83731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Unless revoked sooner, this agreement expires on 1 November 2025. </a:t>
            </a:r>
            <a:endParaRPr lang="en-US" sz="1600" dirty="0">
              <a:solidFill>
                <a:schemeClr val="tx1"/>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 xmlns:a16="http://schemas.microsoft.com/office/drawing/2014/main" id="{D87E2A5F-C8DB-3B46-AFC1-5AB814BEA371}"/>
              </a:ext>
            </a:extLst>
          </p:cNvPr>
          <p:cNvSpPr/>
          <p:nvPr/>
        </p:nvSpPr>
        <p:spPr>
          <a:xfrm>
            <a:off x="608414" y="4478534"/>
            <a:ext cx="4344586" cy="84124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b="1" dirty="0">
                <a:solidFill>
                  <a:srgbClr val="007AD6"/>
                </a:solidFill>
                <a:latin typeface="Arial" panose="020B0604020202020204" pitchFamily="34" charset="0"/>
                <a:cs typeface="Arial" panose="020B0604020202020204" pitchFamily="34" charset="0"/>
              </a:rPr>
              <a:t>The defendant</a:t>
            </a:r>
            <a:r>
              <a:rPr lang="en-US" sz="1600" dirty="0">
                <a:solidFill>
                  <a:schemeClr val="tx1"/>
                </a:solidFill>
                <a:latin typeface="Arial" panose="020B0604020202020204" pitchFamily="34" charset="0"/>
                <a:cs typeface="Arial" panose="020B0604020202020204" pitchFamily="34" charset="0"/>
              </a:rPr>
              <a:t>, in addition to having to pay punitive damages, </a:t>
            </a:r>
            <a:r>
              <a:rPr lang="en-US" sz="1600" b="1" dirty="0">
                <a:solidFill>
                  <a:srgbClr val="007AD6"/>
                </a:solidFill>
                <a:latin typeface="Arial" panose="020B0604020202020204" pitchFamily="34" charset="0"/>
                <a:cs typeface="Arial" panose="020B0604020202020204" pitchFamily="34" charset="0"/>
              </a:rPr>
              <a:t>may be </a:t>
            </a:r>
            <a:r>
              <a:rPr lang="en-US" sz="1600" dirty="0">
                <a:solidFill>
                  <a:schemeClr val="tx1"/>
                </a:solidFill>
                <a:latin typeface="Arial" panose="020B0604020202020204" pitchFamily="34" charset="0"/>
                <a:cs typeface="Arial" panose="020B0604020202020204" pitchFamily="34" charset="0"/>
              </a:rPr>
              <a:t>liable for the plaintiff’s costs and legal fees.</a:t>
            </a:r>
          </a:p>
        </p:txBody>
      </p:sp>
      <p:sp>
        <p:nvSpPr>
          <p:cNvPr id="15" name="Rectangle 14">
            <a:extLst>
              <a:ext uri="{FF2B5EF4-FFF2-40B4-BE49-F238E27FC236}">
                <a16:creationId xmlns="" xmlns:a16="http://schemas.microsoft.com/office/drawing/2014/main" id="{3CD8BA6C-A6A6-4F4A-BC6C-A738AAF9373F}"/>
              </a:ext>
            </a:extLst>
          </p:cNvPr>
          <p:cNvSpPr/>
          <p:nvPr/>
        </p:nvSpPr>
        <p:spPr>
          <a:xfrm>
            <a:off x="5257246" y="4480499"/>
            <a:ext cx="3809943" cy="83731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The defendant may have to pay the plaintiff’s costs and legal fees in addition to punitive damages. </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126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xEl>
                                              <p:pRg st="3" end="3"/>
                                            </p:txEl>
                                          </p:spTgt>
                                        </p:tgtEl>
                                        <p:attrNameLst>
                                          <p:attrName>style.visibility</p:attrName>
                                        </p:attrNameLst>
                                      </p:cBhvr>
                                      <p:to>
                                        <p:strVal val="visible"/>
                                      </p:to>
                                    </p:set>
                                    <p:animEffect transition="in" filter="fade">
                                      <p:cBhvr>
                                        <p:cTn id="18" dur="500"/>
                                        <p:tgtEl>
                                          <p:spTgt spid="2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P spid="7" grpId="0" animBg="1"/>
      <p:bldP spid="8" grpId="0" animBg="1"/>
      <p:bldP spid="9" grpId="0" animBg="1"/>
      <p:bldP spid="10" grpId="0" animBg="1"/>
      <p:bldP spid="14"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1228"/>
              </a:spcAft>
              <a:buNone/>
            </a:pPr>
            <a:r>
              <a:rPr lang="en-GB" sz="1600" b="1" kern="0" dirty="0">
                <a:solidFill>
                  <a:srgbClr val="00634F"/>
                </a:solidFill>
                <a:latin typeface="Arial"/>
              </a:rPr>
              <a:t>ARRANGE CLAUSES SO THEY ARE EASY TO READ</a:t>
            </a:r>
          </a:p>
          <a:p>
            <a:pPr marL="873577" lvl="1" indent="-473527" fontAlgn="base">
              <a:spcBef>
                <a:spcPct val="10000"/>
              </a:spcBef>
              <a:spcAft>
                <a:spcPts val="1228"/>
              </a:spcAft>
              <a:buClr>
                <a:srgbClr val="00634F"/>
              </a:buClr>
              <a:buFont typeface="Wingdings" pitchFamily="2" charset="2"/>
              <a:buChar char="n"/>
            </a:pPr>
            <a:r>
              <a:rPr lang="en-GB" sz="1600" kern="0" dirty="0">
                <a:solidFill>
                  <a:srgbClr val="00634F"/>
                </a:solidFill>
                <a:latin typeface="Arial"/>
              </a:rPr>
              <a:t>Put </a:t>
            </a:r>
            <a:r>
              <a:rPr lang="en-GB" sz="1600" b="1" kern="0" dirty="0">
                <a:solidFill>
                  <a:srgbClr val="007AD6"/>
                </a:solidFill>
                <a:latin typeface="Arial"/>
              </a:rPr>
              <a:t>conditional clauses </a:t>
            </a:r>
            <a:r>
              <a:rPr lang="en-GB" sz="1600" kern="0" dirty="0">
                <a:solidFill>
                  <a:srgbClr val="00634F"/>
                </a:solidFill>
                <a:latin typeface="Arial"/>
              </a:rPr>
              <a:t>(“if… then”, “except for”)  where they are are clear and easy to follow:</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At the beginning is better for short conditions (“</a:t>
            </a:r>
            <a:r>
              <a:rPr lang="en-GB" sz="1600" b="1" kern="0" dirty="0">
                <a:solidFill>
                  <a:srgbClr val="00634F"/>
                </a:solidFill>
                <a:latin typeface="Arial"/>
              </a:rPr>
              <a:t>Except for EU citizens</a:t>
            </a:r>
            <a:r>
              <a:rPr lang="en-GB" sz="1600" kern="0" dirty="0">
                <a:solidFill>
                  <a:srgbClr val="00634F"/>
                </a:solidFill>
                <a:latin typeface="Arial"/>
              </a:rPr>
              <a:t>, all applicants must ….”) </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At the end is better for longer list of conditions (“A company may file for bankruptcy </a:t>
            </a:r>
            <a:r>
              <a:rPr lang="en-GB" sz="1600" b="1" kern="0" dirty="0">
                <a:solidFill>
                  <a:srgbClr val="00634F"/>
                </a:solidFill>
                <a:latin typeface="Arial"/>
              </a:rPr>
              <a:t>if [A, B, C]</a:t>
            </a:r>
            <a:r>
              <a:rPr lang="en-GB" sz="1600" kern="0" dirty="0">
                <a:solidFill>
                  <a:srgbClr val="00634F"/>
                </a:solidFill>
                <a:latin typeface="Arial"/>
              </a:rPr>
              <a:t>.”)</a:t>
            </a:r>
          </a:p>
          <a:p>
            <a:pPr marL="1273627" lvl="2" indent="-473527" fontAlgn="base">
              <a:spcBef>
                <a:spcPct val="10000"/>
              </a:spcBef>
              <a:spcAft>
                <a:spcPts val="1228"/>
              </a:spcAft>
              <a:buFont typeface="Wingdings" pitchFamily="2" charset="2"/>
              <a:buChar char="n"/>
            </a:pPr>
            <a:endParaRPr lang="en-GB" sz="1600" kern="0" dirty="0">
              <a:solidFill>
                <a:srgbClr val="00634F"/>
              </a:solidFill>
              <a:latin typeface="Arial"/>
            </a:endParaRPr>
          </a:p>
          <a:p>
            <a:pPr marL="800100" lvl="2" indent="-739775" fontAlgn="base">
              <a:spcBef>
                <a:spcPct val="10000"/>
              </a:spcBef>
              <a:spcAft>
                <a:spcPts val="628"/>
              </a:spcAft>
              <a:buNone/>
            </a:pPr>
            <a:r>
              <a:rPr lang="en-GB" sz="1600" b="1" kern="0" dirty="0">
                <a:solidFill>
                  <a:srgbClr val="00634F"/>
                </a:solidFill>
                <a:latin typeface="Arial"/>
              </a:rPr>
              <a:t>THE BOTTOM LINE:  PAMPER YOUR READER</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Your reader shouldn’t need to “unpack” your sentence in their head.  </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Your reader should find the ideas already unpacked and folded into neat little piles.  </a:t>
            </a:r>
          </a:p>
          <a:p>
            <a:pPr marL="800100" lvl="2" indent="0" fontAlgn="base">
              <a:spcBef>
                <a:spcPct val="10000"/>
              </a:spcBef>
              <a:spcAft>
                <a:spcPts val="1228"/>
              </a:spcAft>
              <a:buNone/>
            </a:pPr>
            <a:endParaRPr lang="en-GB" sz="1600" kern="0" dirty="0">
              <a:solidFill>
                <a:srgbClr val="00634F"/>
              </a:solidFill>
              <a:latin typeface="Arial"/>
            </a:endParaRP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Organizing Sentences:  Simpler Is Better  </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29</a:t>
            </a:fld>
            <a:r>
              <a:rPr lang="en-US" b="1" dirty="0">
                <a:latin typeface="Helvetica"/>
                <a:cs typeface="Helvetica"/>
              </a:rPr>
              <a:t> </a:t>
            </a:r>
          </a:p>
        </p:txBody>
      </p:sp>
      <p:sp>
        <p:nvSpPr>
          <p:cNvPr id="11" name="Rectangle 10">
            <a:extLst>
              <a:ext uri="{FF2B5EF4-FFF2-40B4-BE49-F238E27FC236}">
                <a16:creationId xmlns="" xmlns:a16="http://schemas.microsoft.com/office/drawing/2014/main" id="{15A72F0E-9EDC-0A46-BC88-28FAA4446303}"/>
              </a:ext>
            </a:extLst>
          </p:cNvPr>
          <p:cNvSpPr/>
          <p:nvPr/>
        </p:nvSpPr>
        <p:spPr>
          <a:xfrm>
            <a:off x="683000" y="5557652"/>
            <a:ext cx="8449306" cy="94859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“I’ve failed dreadfully if you have to read a sentence twice to figure out what I meant.” </a:t>
            </a:r>
          </a:p>
          <a:p>
            <a:pPr marL="0" lvl="1" algn="r"/>
            <a:r>
              <a:rPr lang="en-US" sz="1600" kern="0" dirty="0">
                <a:solidFill>
                  <a:schemeClr val="tx1"/>
                </a:solidFill>
              </a:rPr>
              <a:t>– Ken Follett</a:t>
            </a:r>
          </a:p>
        </p:txBody>
      </p:sp>
    </p:spTree>
    <p:extLst>
      <p:ext uri="{BB962C8B-B14F-4D97-AF65-F5344CB8AC3E}">
        <p14:creationId xmlns:p14="http://schemas.microsoft.com/office/powerpoint/2010/main" val="353855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xEl>
                                              <p:pRg st="5" end="5"/>
                                            </p:txEl>
                                          </p:spTgt>
                                        </p:tgtEl>
                                        <p:attrNameLst>
                                          <p:attrName>style.visibility</p:attrName>
                                        </p:attrNameLst>
                                      </p:cBhvr>
                                      <p:to>
                                        <p:strVal val="visible"/>
                                      </p:to>
                                    </p:set>
                                    <p:animEffect transition="in" filter="fade">
                                      <p:cBhvr>
                                        <p:cTn id="21" dur="500"/>
                                        <p:tgtEl>
                                          <p:spTgt spid="2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6" end="6"/>
                                            </p:txEl>
                                          </p:spTgt>
                                        </p:tgtEl>
                                        <p:attrNameLst>
                                          <p:attrName>style.visibility</p:attrName>
                                        </p:attrNameLst>
                                      </p:cBhvr>
                                      <p:to>
                                        <p:strVal val="visible"/>
                                      </p:to>
                                    </p:set>
                                    <p:animEffect transition="in" filter="fade">
                                      <p:cBhvr>
                                        <p:cTn id="24" dur="500"/>
                                        <p:tgtEl>
                                          <p:spTgt spid="2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7" end="7"/>
                                            </p:txEl>
                                          </p:spTgt>
                                        </p:tgtEl>
                                        <p:attrNameLst>
                                          <p:attrName>style.visibility</p:attrName>
                                        </p:attrNameLst>
                                      </p:cBhvr>
                                      <p:to>
                                        <p:strVal val="visible"/>
                                      </p:to>
                                    </p:set>
                                    <p:animEffect transition="in" filter="fade">
                                      <p:cBhvr>
                                        <p:cTn id="27" dur="500"/>
                                        <p:tgtEl>
                                          <p:spTgt spid="2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43454" y="1481498"/>
            <a:ext cx="8603086" cy="769441"/>
          </a:xfrm>
          <a:prstGeom prst="rect">
            <a:avLst/>
          </a:prstGeom>
          <a:noFill/>
        </p:spPr>
        <p:txBody>
          <a:bodyPr wrap="square" lIns="0" tIns="0" rIns="0" bIns="0" rtlCol="0">
            <a:spAutoFit/>
          </a:bodyPr>
          <a:lstStyle/>
          <a:p>
            <a:r>
              <a:rPr lang="en-US" sz="5000" b="1" dirty="0">
                <a:solidFill>
                  <a:schemeClr val="bg1"/>
                </a:solidFill>
                <a:latin typeface="Helvetica"/>
                <a:cs typeface="Helvetica"/>
              </a:rPr>
              <a:t>Overview</a:t>
            </a:r>
          </a:p>
        </p:txBody>
      </p:sp>
      <p:cxnSp>
        <p:nvCxnSpPr>
          <p:cNvPr id="5" name="Straight Connector 4"/>
          <p:cNvCxnSpPr/>
          <p:nvPr/>
        </p:nvCxnSpPr>
        <p:spPr>
          <a:xfrm flipH="1">
            <a:off x="543454" y="2261968"/>
            <a:ext cx="5235046"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p:cNvSpPr>
            <a:spLocks noGrp="1"/>
          </p:cNvSpPr>
          <p:nvPr>
            <p:ph type="sldNum" sz="quarter" idx="4"/>
          </p:nvPr>
        </p:nvSpPr>
        <p:spPr/>
        <p:txBody>
          <a:bodyPr/>
          <a:lstStyle/>
          <a:p>
            <a:fld id="{910FE4D4-1FF6-6F4A-9366-55BC404167EA}" type="slidenum">
              <a:rPr lang="en-US" b="1" smtClean="0">
                <a:latin typeface="Helvetica"/>
                <a:cs typeface="Helvetica"/>
              </a:rPr>
              <a:pPr/>
              <a:t>3</a:t>
            </a:fld>
            <a:r>
              <a:rPr lang="en-US" b="1" dirty="0">
                <a:latin typeface="Helvetica"/>
                <a:cs typeface="Helvetica"/>
              </a:rPr>
              <a:t> </a:t>
            </a:r>
          </a:p>
        </p:txBody>
      </p:sp>
    </p:spTree>
    <p:extLst>
      <p:ext uri="{BB962C8B-B14F-4D97-AF65-F5344CB8AC3E}">
        <p14:creationId xmlns:p14="http://schemas.microsoft.com/office/powerpoint/2010/main" val="1269271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628"/>
              </a:spcAft>
              <a:buNone/>
            </a:pPr>
            <a:r>
              <a:rPr lang="en-GB" sz="1600" b="1" kern="0" dirty="0">
                <a:solidFill>
                  <a:srgbClr val="00634F"/>
                </a:solidFill>
                <a:latin typeface="Arial"/>
              </a:rPr>
              <a:t>USE SHORT SENTENCES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Most sentences should convey only one idea</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Keep the </a:t>
            </a:r>
            <a:r>
              <a:rPr lang="en-GB" sz="1600" i="1" kern="0" dirty="0">
                <a:solidFill>
                  <a:srgbClr val="00634F"/>
                </a:solidFill>
                <a:latin typeface="Arial"/>
              </a:rPr>
              <a:t>average</a:t>
            </a:r>
            <a:r>
              <a:rPr lang="en-GB" sz="1600" kern="0" dirty="0">
                <a:solidFill>
                  <a:srgbClr val="00634F"/>
                </a:solidFill>
                <a:latin typeface="Arial"/>
              </a:rPr>
              <a:t> sentence under 20-25 words  </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Vary sentence length and complexity to avoid sounding like a telegram or robot</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If needed, break up long sentences using numbering or bullet points</a:t>
            </a: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Organizing Sentences:  Shorter Is Better  </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30</a:t>
            </a:fld>
            <a:r>
              <a:rPr lang="en-US" b="1" dirty="0">
                <a:latin typeface="Helvetica"/>
                <a:cs typeface="Helvetica"/>
              </a:rPr>
              <a:t> </a:t>
            </a:r>
          </a:p>
        </p:txBody>
      </p:sp>
      <p:sp>
        <p:nvSpPr>
          <p:cNvPr id="8" name="Rectangle 7">
            <a:extLst>
              <a:ext uri="{FF2B5EF4-FFF2-40B4-BE49-F238E27FC236}">
                <a16:creationId xmlns="" xmlns:a16="http://schemas.microsoft.com/office/drawing/2014/main" id="{DFB447B4-B4ED-264A-A1EC-62206035365C}"/>
              </a:ext>
            </a:extLst>
          </p:cNvPr>
          <p:cNvSpPr/>
          <p:nvPr/>
        </p:nvSpPr>
        <p:spPr>
          <a:xfrm>
            <a:off x="297009" y="3140615"/>
            <a:ext cx="8970264" cy="2070812"/>
          </a:xfrm>
          <a:prstGeom prst="rect">
            <a:avLst/>
          </a:prstGeom>
          <a:solidFill>
            <a:srgbClr val="CDD5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 xmlns:a16="http://schemas.microsoft.com/office/drawing/2014/main" id="{F4C8839A-5397-D341-B90E-AC463077D0B2}"/>
              </a:ext>
            </a:extLst>
          </p:cNvPr>
          <p:cNvSpPr/>
          <p:nvPr/>
        </p:nvSpPr>
        <p:spPr>
          <a:xfrm>
            <a:off x="608415" y="3341078"/>
            <a:ext cx="4592978" cy="16606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A claim, which in the case of negligent misconduct shall not exceed $500, and in the case of intentional misconduct shall not exceed $1,000, may be filed with the Office of the Administrator by any injured party.</a:t>
            </a:r>
            <a:endParaRPr lang="en-US" sz="1600" dirty="0">
              <a:solidFill>
                <a:schemeClr val="tx1"/>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 xmlns:a16="http://schemas.microsoft.com/office/drawing/2014/main" id="{A06370E2-8581-354A-AF18-2B23663817E5}"/>
              </a:ext>
            </a:extLst>
          </p:cNvPr>
          <p:cNvSpPr/>
          <p:nvPr/>
        </p:nvSpPr>
        <p:spPr>
          <a:xfrm>
            <a:off x="5326225" y="3341077"/>
            <a:ext cx="3740966" cy="16606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Any injured party may file a claim with the Office of the Administrator.  A claim must not exceed $500 for negligent misconduct or $1,000 for intentional misconduct. </a:t>
            </a:r>
            <a:endParaRPr lang="en-US" sz="1600" dirty="0">
              <a:solidFill>
                <a:schemeClr val="tx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 xmlns:a16="http://schemas.microsoft.com/office/drawing/2014/main" id="{48D121F7-28B5-C441-BCF4-548C78D68191}"/>
              </a:ext>
            </a:extLst>
          </p:cNvPr>
          <p:cNvSpPr/>
          <p:nvPr/>
        </p:nvSpPr>
        <p:spPr>
          <a:xfrm>
            <a:off x="683000" y="5557652"/>
            <a:ext cx="8449306" cy="94859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“Make everything as simple as possible, but not simpler.”</a:t>
            </a:r>
          </a:p>
          <a:p>
            <a:pPr marL="0" lvl="1" algn="r"/>
            <a:r>
              <a:rPr lang="en-US" sz="1600" kern="0" dirty="0">
                <a:solidFill>
                  <a:schemeClr val="tx1"/>
                </a:solidFill>
              </a:rPr>
              <a:t>– Albert Einstein</a:t>
            </a:r>
            <a:endParaRPr lang="en-US" sz="1600" dirty="0">
              <a:solidFill>
                <a:schemeClr val="tx1"/>
              </a:solidFill>
            </a:endParaRPr>
          </a:p>
        </p:txBody>
      </p:sp>
    </p:spTree>
    <p:extLst>
      <p:ext uri="{BB962C8B-B14F-4D97-AF65-F5344CB8AC3E}">
        <p14:creationId xmlns:p14="http://schemas.microsoft.com/office/powerpoint/2010/main" val="311181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8" grpId="0" animBg="1"/>
      <p:bldP spid="9" grpId="0" animBg="1"/>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743754" cy="50352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628"/>
              </a:spcAft>
              <a:buNone/>
            </a:pPr>
            <a:r>
              <a:rPr lang="en-GB" sz="1600" b="1" kern="0" dirty="0">
                <a:solidFill>
                  <a:srgbClr val="00634F"/>
                </a:solidFill>
                <a:latin typeface="Arial"/>
              </a:rPr>
              <a:t>KEEP MODIFIERS NEAR THE WORDS THEY MODIFY</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Rearranging modifiers can change the meaning of a sentence</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Ex: “The partners </a:t>
            </a:r>
            <a:r>
              <a:rPr lang="en-GB" sz="1600" b="1" kern="0" dirty="0">
                <a:solidFill>
                  <a:srgbClr val="00634F"/>
                </a:solidFill>
                <a:latin typeface="Arial"/>
              </a:rPr>
              <a:t>discussed the proposal</a:t>
            </a:r>
            <a:r>
              <a:rPr lang="en-GB" sz="1600" b="1" kern="0" dirty="0">
                <a:solidFill>
                  <a:srgbClr val="007AD6"/>
                </a:solidFill>
                <a:latin typeface="Arial"/>
              </a:rPr>
              <a:t> </a:t>
            </a:r>
            <a:r>
              <a:rPr lang="en-GB" sz="1600" kern="0" dirty="0">
                <a:solidFill>
                  <a:srgbClr val="00634F"/>
                </a:solidFill>
                <a:latin typeface="Arial"/>
              </a:rPr>
              <a:t>to fill the drainage ditch </a:t>
            </a:r>
            <a:r>
              <a:rPr lang="en-GB" sz="1600" b="1" kern="0" dirty="0">
                <a:solidFill>
                  <a:srgbClr val="00634F"/>
                </a:solidFill>
                <a:latin typeface="Arial"/>
              </a:rPr>
              <a:t>with their clients.</a:t>
            </a:r>
            <a:r>
              <a:rPr lang="en-GB" sz="1600" kern="0" dirty="0">
                <a:solidFill>
                  <a:srgbClr val="00634F"/>
                </a:solidFill>
                <a:latin typeface="Arial"/>
              </a:rPr>
              <a:t>” </a:t>
            </a:r>
          </a:p>
          <a:p>
            <a:pPr marL="1547813" lvl="3" indent="-290513" fontAlgn="base">
              <a:spcBef>
                <a:spcPct val="10000"/>
              </a:spcBef>
              <a:spcAft>
                <a:spcPts val="1228"/>
              </a:spcAft>
              <a:buFont typeface="System Font Regular"/>
              <a:buChar char="→"/>
            </a:pPr>
            <a:r>
              <a:rPr lang="en-GB" sz="1600" kern="0" dirty="0">
                <a:solidFill>
                  <a:srgbClr val="00634F"/>
                </a:solidFill>
                <a:latin typeface="Arial"/>
              </a:rPr>
              <a:t>The partners and their clients discussed the proposal to fill the drainage ditch.</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Be careful using </a:t>
            </a:r>
            <a:r>
              <a:rPr lang="en-GB" sz="1600" b="1" kern="0" dirty="0">
                <a:solidFill>
                  <a:srgbClr val="007AD6"/>
                </a:solidFill>
                <a:latin typeface="Arial"/>
              </a:rPr>
              <a:t>introductory clauses </a:t>
            </a:r>
            <a:r>
              <a:rPr lang="en-GB" sz="1600" kern="0" dirty="0">
                <a:solidFill>
                  <a:srgbClr val="00634F"/>
                </a:solidFill>
                <a:latin typeface="Arial"/>
              </a:rPr>
              <a:t>that modify a noun later in the sentence:</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Ex: “</a:t>
            </a:r>
            <a:r>
              <a:rPr lang="en-GB" sz="1600" b="1" kern="0" dirty="0">
                <a:solidFill>
                  <a:srgbClr val="00634F"/>
                </a:solidFill>
                <a:latin typeface="Arial"/>
              </a:rPr>
              <a:t>Having refused to respond to the RFI</a:t>
            </a:r>
            <a:r>
              <a:rPr lang="en-GB" sz="1600" kern="0" dirty="0">
                <a:solidFill>
                  <a:srgbClr val="00634F"/>
                </a:solidFill>
                <a:latin typeface="Arial"/>
              </a:rPr>
              <a:t>, Commissioner Vestager issued a statement to the press condemning the company’s reaction.”</a:t>
            </a:r>
          </a:p>
          <a:p>
            <a:pPr marL="1547813" lvl="3" indent="-290513" fontAlgn="base">
              <a:spcBef>
                <a:spcPct val="10000"/>
              </a:spcBef>
              <a:spcAft>
                <a:spcPts val="1828"/>
              </a:spcAft>
              <a:buFont typeface="System Font Regular"/>
              <a:buChar char="→"/>
            </a:pPr>
            <a:r>
              <a:rPr lang="en-GB" sz="1600" kern="0" dirty="0">
                <a:solidFill>
                  <a:srgbClr val="00634F"/>
                </a:solidFill>
                <a:latin typeface="Arial"/>
              </a:rPr>
              <a:t>Commissioner Vestager issued a press statement condemning the company’s refusal to respond to the RFI. </a:t>
            </a:r>
          </a:p>
          <a:p>
            <a:pPr marL="400050" lvl="1" indent="-388938" fontAlgn="base">
              <a:spcBef>
                <a:spcPct val="10000"/>
              </a:spcBef>
              <a:spcAft>
                <a:spcPts val="628"/>
              </a:spcAft>
              <a:buNone/>
            </a:pPr>
            <a:r>
              <a:rPr lang="en-GB" sz="1600" b="1" kern="0" dirty="0">
                <a:solidFill>
                  <a:srgbClr val="00634F"/>
                </a:solidFill>
                <a:latin typeface="Arial"/>
              </a:rPr>
              <a:t>BE WARY OF NESTED MODIFIERS</a:t>
            </a:r>
            <a:endParaRPr lang="en-GB" sz="1600" b="1" kern="0" dirty="0">
              <a:solidFill>
                <a:srgbClr val="007AD6"/>
              </a:solidFill>
              <a:latin typeface="Arial"/>
            </a:endParaRP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Often these need to be broken into separate sentences</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Ex: “The company, which had been corresponding with other undertakings that had been found to be in breach of antitrust laws, decided to file for leniency.”</a:t>
            </a:r>
          </a:p>
          <a:p>
            <a:pPr marL="1547813" lvl="3" indent="-290513" fontAlgn="base">
              <a:spcBef>
                <a:spcPct val="10000"/>
              </a:spcBef>
              <a:spcAft>
                <a:spcPts val="628"/>
              </a:spcAft>
              <a:buFont typeface="System Font Regular"/>
              <a:buChar char="→"/>
            </a:pPr>
            <a:r>
              <a:rPr lang="en-GB" sz="1600" kern="0" dirty="0">
                <a:solidFill>
                  <a:srgbClr val="00634F"/>
                </a:solidFill>
                <a:latin typeface="Arial"/>
              </a:rPr>
              <a:t>The Company had been corresponding with other undertakings that had violated antitrust laws.  Consequently, it decided to file for leniency.  </a:t>
            </a:r>
          </a:p>
          <a:p>
            <a:pPr marL="400050" lvl="1"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Organizing Sentences:  Clearer Is Better  </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31</a:t>
            </a:fld>
            <a:r>
              <a:rPr lang="en-US" b="1" dirty="0">
                <a:latin typeface="Helvetica"/>
                <a:cs typeface="Helvetica"/>
              </a:rPr>
              <a:t> </a:t>
            </a:r>
          </a:p>
        </p:txBody>
      </p:sp>
      <p:sp>
        <p:nvSpPr>
          <p:cNvPr id="3" name="TextBox 2">
            <a:extLst>
              <a:ext uri="{FF2B5EF4-FFF2-40B4-BE49-F238E27FC236}">
                <a16:creationId xmlns="" xmlns:a16="http://schemas.microsoft.com/office/drawing/2014/main" id="{49CF951F-4CD2-DF47-8EC4-9402C414F59C}"/>
              </a:ext>
            </a:extLst>
          </p:cNvPr>
          <p:cNvSpPr txBox="1"/>
          <p:nvPr/>
        </p:nvSpPr>
        <p:spPr>
          <a:xfrm>
            <a:off x="1710971" y="4839988"/>
            <a:ext cx="9126000" cy="615553"/>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			</a:t>
            </a:r>
            <a:r>
              <a:rPr lang="en-US" sz="1600" dirty="0">
                <a:solidFill>
                  <a:srgbClr val="FF0000"/>
                </a:solidFill>
                <a:latin typeface="Arial" panose="020B0604020202020204" pitchFamily="34" charset="0"/>
                <a:cs typeface="Arial" panose="020B0604020202020204" pitchFamily="34" charset="0"/>
              </a:rPr>
              <a:t>	   </a:t>
            </a:r>
            <a:r>
              <a:rPr lang="en-US" sz="1600" b="1" dirty="0">
                <a:solidFill>
                  <a:srgbClr val="FF0000"/>
                </a:solidFill>
                <a:latin typeface="Arial" panose="020B0604020202020204" pitchFamily="34" charset="0"/>
                <a:cs typeface="Arial" panose="020B0604020202020204" pitchFamily="34" charset="0"/>
              </a:rPr>
              <a:t>[											  </a:t>
            </a:r>
            <a:r>
              <a:rPr lang="en-US" sz="1600" b="1" dirty="0">
                <a:solidFill>
                  <a:srgbClr val="BC00FE"/>
                </a:solidFill>
                <a:latin typeface="Arial" panose="020B0604020202020204" pitchFamily="34" charset="0"/>
                <a:cs typeface="Arial" panose="020B0604020202020204" pitchFamily="34" charset="0"/>
              </a:rPr>
              <a:t>(													         )</a:t>
            </a:r>
            <a:r>
              <a:rPr lang="en-US" sz="1600" b="1"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4733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xEl>
                                              <p:pRg st="3" end="3"/>
                                            </p:txEl>
                                          </p:spTgt>
                                        </p:tgtEl>
                                        <p:attrNameLst>
                                          <p:attrName>style.visibility</p:attrName>
                                        </p:attrNameLst>
                                      </p:cBhvr>
                                      <p:to>
                                        <p:strVal val="visible"/>
                                      </p:to>
                                    </p:set>
                                    <p:animEffect transition="in" filter="fade">
                                      <p:cBhvr>
                                        <p:cTn id="18" dur="500"/>
                                        <p:tgtEl>
                                          <p:spTgt spid="2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
                                            <p:txEl>
                                              <p:pRg st="4" end="4"/>
                                            </p:txEl>
                                          </p:spTgt>
                                        </p:tgtEl>
                                        <p:attrNameLst>
                                          <p:attrName>style.visibility</p:attrName>
                                        </p:attrNameLst>
                                      </p:cBhvr>
                                      <p:to>
                                        <p:strVal val="visible"/>
                                      </p:to>
                                    </p:set>
                                    <p:animEffect transition="in" filter="fade">
                                      <p:cBhvr>
                                        <p:cTn id="23" dur="500"/>
                                        <p:tgtEl>
                                          <p:spTgt spid="2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txEl>
                                              <p:pRg st="5" end="5"/>
                                            </p:txEl>
                                          </p:spTgt>
                                        </p:tgtEl>
                                        <p:attrNameLst>
                                          <p:attrName>style.visibility</p:attrName>
                                        </p:attrNameLst>
                                      </p:cBhvr>
                                      <p:to>
                                        <p:strVal val="visible"/>
                                      </p:to>
                                    </p:set>
                                    <p:animEffect transition="in" filter="fade">
                                      <p:cBhvr>
                                        <p:cTn id="26" dur="500"/>
                                        <p:tgtEl>
                                          <p:spTgt spid="2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xEl>
                                              <p:pRg st="6" end="6"/>
                                            </p:txEl>
                                          </p:spTgt>
                                        </p:tgtEl>
                                        <p:attrNameLst>
                                          <p:attrName>style.visibility</p:attrName>
                                        </p:attrNameLst>
                                      </p:cBhvr>
                                      <p:to>
                                        <p:strVal val="visible"/>
                                      </p:to>
                                    </p:set>
                                    <p:animEffect transition="in" filter="fade">
                                      <p:cBhvr>
                                        <p:cTn id="31" dur="500"/>
                                        <p:tgtEl>
                                          <p:spTgt spid="2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3">
                                            <p:txEl>
                                              <p:pRg st="7" end="7"/>
                                            </p:txEl>
                                          </p:spTgt>
                                        </p:tgtEl>
                                        <p:attrNameLst>
                                          <p:attrName>style.visibility</p:attrName>
                                        </p:attrNameLst>
                                      </p:cBhvr>
                                      <p:to>
                                        <p:strVal val="visible"/>
                                      </p:to>
                                    </p:set>
                                    <p:animEffect transition="in" filter="fade">
                                      <p:cBhvr>
                                        <p:cTn id="36" dur="500"/>
                                        <p:tgtEl>
                                          <p:spTgt spid="23">
                                            <p:txEl>
                                              <p:pRg st="7" end="7"/>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8" end="8"/>
                                            </p:txEl>
                                          </p:spTgt>
                                        </p:tgtEl>
                                        <p:attrNameLst>
                                          <p:attrName>style.visibility</p:attrName>
                                        </p:attrNameLst>
                                      </p:cBhvr>
                                      <p:to>
                                        <p:strVal val="visible"/>
                                      </p:to>
                                    </p:set>
                                    <p:animEffect transition="in" filter="fade">
                                      <p:cBhvr>
                                        <p:cTn id="39" dur="500"/>
                                        <p:tgtEl>
                                          <p:spTgt spid="23">
                                            <p:txEl>
                                              <p:pRg st="8" end="8"/>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9" end="9"/>
                                            </p:txEl>
                                          </p:spTgt>
                                        </p:tgtEl>
                                        <p:attrNameLst>
                                          <p:attrName>style.visibility</p:attrName>
                                        </p:attrNameLst>
                                      </p:cBhvr>
                                      <p:to>
                                        <p:strVal val="visible"/>
                                      </p:to>
                                    </p:set>
                                    <p:animEffect transition="in" filter="fade">
                                      <p:cBhvr>
                                        <p:cTn id="42" dur="500"/>
                                        <p:tgtEl>
                                          <p:spTgt spid="2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3">
                                            <p:txEl>
                                              <p:pRg st="10" end="10"/>
                                            </p:txEl>
                                          </p:spTgt>
                                        </p:tgtEl>
                                        <p:attrNameLst>
                                          <p:attrName>style.visibility</p:attrName>
                                        </p:attrNameLst>
                                      </p:cBhvr>
                                      <p:to>
                                        <p:strVal val="visible"/>
                                      </p:to>
                                    </p:set>
                                    <p:animEffect transition="in" filter="fade">
                                      <p:cBhvr>
                                        <p:cTn id="52" dur="500"/>
                                        <p:tgtEl>
                                          <p:spTgt spid="2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628"/>
              </a:spcAft>
              <a:buNone/>
            </a:pPr>
            <a:r>
              <a:rPr lang="en-GB" sz="1600" b="1" kern="0" dirty="0">
                <a:solidFill>
                  <a:srgbClr val="00634F"/>
                </a:solidFill>
                <a:latin typeface="Arial"/>
              </a:rPr>
              <a:t>PREFER ACTIVE OVER PASSIVE VOICE</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In active voice the SUBJECT does the ACTION</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This reflects the logical chronology of events and makes sentences easier to follow </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In passive voice, something is done to the subject.  This construction:</a:t>
            </a:r>
          </a:p>
          <a:p>
            <a:pPr marL="1273627" lvl="2" indent="-473527" fontAlgn="base">
              <a:spcBef>
                <a:spcPct val="10000"/>
              </a:spcBef>
              <a:spcAft>
                <a:spcPts val="300"/>
              </a:spcAft>
              <a:buFont typeface="Wingdings" pitchFamily="2" charset="2"/>
              <a:buChar char="n"/>
            </a:pPr>
            <a:r>
              <a:rPr lang="en-GB" sz="1600" kern="0" dirty="0">
                <a:solidFill>
                  <a:srgbClr val="00634F"/>
                </a:solidFill>
                <a:latin typeface="Arial"/>
              </a:rPr>
              <a:t>Requires more words: “The company </a:t>
            </a:r>
            <a:r>
              <a:rPr lang="en-GB" sz="1600" b="1" kern="0" dirty="0">
                <a:solidFill>
                  <a:srgbClr val="00634F"/>
                </a:solidFill>
                <a:latin typeface="Arial"/>
              </a:rPr>
              <a:t>was written to by </a:t>
            </a:r>
            <a:r>
              <a:rPr lang="en-GB" sz="1600" kern="0" dirty="0">
                <a:solidFill>
                  <a:srgbClr val="00634F"/>
                </a:solidFill>
                <a:latin typeface="Arial"/>
              </a:rPr>
              <a:t>me” </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Avoids precision: “The law </a:t>
            </a:r>
            <a:r>
              <a:rPr lang="en-GB" sz="1600" b="1" kern="0" dirty="0">
                <a:solidFill>
                  <a:srgbClr val="00634F"/>
                </a:solidFill>
                <a:latin typeface="Arial"/>
              </a:rPr>
              <a:t>was approved</a:t>
            </a:r>
            <a:r>
              <a:rPr lang="en-GB" sz="1600" kern="0" dirty="0">
                <a:solidFill>
                  <a:srgbClr val="00634F"/>
                </a:solidFill>
                <a:latin typeface="Arial"/>
              </a:rPr>
              <a:t>…” (who approved it?) “Mistakes </a:t>
            </a:r>
            <a:r>
              <a:rPr lang="en-GB" sz="1600" b="1" kern="0" dirty="0">
                <a:solidFill>
                  <a:srgbClr val="00634F"/>
                </a:solidFill>
                <a:latin typeface="Arial"/>
              </a:rPr>
              <a:t>were made</a:t>
            </a:r>
            <a:r>
              <a:rPr lang="en-GB" sz="1600" kern="0" dirty="0">
                <a:solidFill>
                  <a:srgbClr val="00634F"/>
                </a:solidFill>
                <a:latin typeface="Arial"/>
              </a:rPr>
              <a:t>…” (who made them?)</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When is passive voice OK?</a:t>
            </a:r>
          </a:p>
          <a:p>
            <a:pPr marL="1273627" lvl="2" indent="-473527" fontAlgn="base">
              <a:spcBef>
                <a:spcPct val="10000"/>
              </a:spcBef>
              <a:spcAft>
                <a:spcPts val="300"/>
              </a:spcAft>
              <a:buFont typeface="Wingdings" pitchFamily="2" charset="2"/>
              <a:buChar char="n"/>
            </a:pPr>
            <a:r>
              <a:rPr lang="en-GB" sz="1600" kern="0" dirty="0">
                <a:solidFill>
                  <a:srgbClr val="00634F"/>
                </a:solidFill>
                <a:latin typeface="Arial"/>
              </a:rPr>
              <a:t>When chosen intentionally for stylistic reasons:</a:t>
            </a:r>
          </a:p>
          <a:p>
            <a:pPr marL="1730827" lvl="3" indent="-473527" fontAlgn="base">
              <a:spcBef>
                <a:spcPct val="10000"/>
              </a:spcBef>
              <a:spcAft>
                <a:spcPts val="300"/>
              </a:spcAft>
              <a:buFont typeface="Wingdings" pitchFamily="2" charset="2"/>
              <a:buChar char="n"/>
            </a:pPr>
            <a:r>
              <a:rPr lang="en-GB" sz="1600" kern="0" dirty="0">
                <a:solidFill>
                  <a:srgbClr val="00634F"/>
                </a:solidFill>
                <a:latin typeface="Arial"/>
              </a:rPr>
              <a:t>Ex: To draw emphasis to the person acted upon rather than the subject (“The day after Moore testified, he was hit by a car”)</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When the person doing the action is unknown (“Jones was murdered”)</a:t>
            </a:r>
          </a:p>
          <a:p>
            <a:pPr marL="800100" lvl="2"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Organizing Sentences:  Clearer Is Better</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32</a:t>
            </a:fld>
            <a:r>
              <a:rPr lang="en-US" b="1" dirty="0">
                <a:latin typeface="Helvetica"/>
                <a:cs typeface="Helvetica"/>
              </a:rPr>
              <a:t> </a:t>
            </a:r>
          </a:p>
        </p:txBody>
      </p:sp>
      <p:sp>
        <p:nvSpPr>
          <p:cNvPr id="7" name="Rectangle 6">
            <a:extLst>
              <a:ext uri="{FF2B5EF4-FFF2-40B4-BE49-F238E27FC236}">
                <a16:creationId xmlns="" xmlns:a16="http://schemas.microsoft.com/office/drawing/2014/main" id="{27AC509D-E25D-154F-B9A7-169874C12647}"/>
              </a:ext>
            </a:extLst>
          </p:cNvPr>
          <p:cNvSpPr/>
          <p:nvPr/>
        </p:nvSpPr>
        <p:spPr>
          <a:xfrm>
            <a:off x="683000" y="5678132"/>
            <a:ext cx="8449306" cy="82811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“The price of clarity, of course, is that the clearer the document the more obvious its substantive deficiencies. For the lazy or dull, this price may be too high.” </a:t>
            </a:r>
          </a:p>
          <a:p>
            <a:pPr marL="0" lvl="1" algn="r"/>
            <a:r>
              <a:rPr lang="en-US" sz="1600" kern="0" dirty="0">
                <a:solidFill>
                  <a:schemeClr val="tx1"/>
                </a:solidFill>
              </a:rPr>
              <a:t>– Reed Dickerson, Professor of Law, Indiana University</a:t>
            </a:r>
          </a:p>
        </p:txBody>
      </p:sp>
    </p:spTree>
    <p:extLst>
      <p:ext uri="{BB962C8B-B14F-4D97-AF65-F5344CB8AC3E}">
        <p14:creationId xmlns:p14="http://schemas.microsoft.com/office/powerpoint/2010/main" val="338412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xEl>
                                              <p:pRg st="3" end="3"/>
                                            </p:txEl>
                                          </p:spTgt>
                                        </p:tgtEl>
                                        <p:attrNameLst>
                                          <p:attrName>style.visibility</p:attrName>
                                        </p:attrNameLst>
                                      </p:cBhvr>
                                      <p:to>
                                        <p:strVal val="visible"/>
                                      </p:to>
                                    </p:set>
                                    <p:animEffect transition="in" filter="fade">
                                      <p:cBhvr>
                                        <p:cTn id="18" dur="500"/>
                                        <p:tgtEl>
                                          <p:spTgt spid="2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xEl>
                                              <p:pRg st="6" end="6"/>
                                            </p:txEl>
                                          </p:spTgt>
                                        </p:tgtEl>
                                        <p:attrNameLst>
                                          <p:attrName>style.visibility</p:attrName>
                                        </p:attrNameLst>
                                      </p:cBhvr>
                                      <p:to>
                                        <p:strVal val="visible"/>
                                      </p:to>
                                    </p:set>
                                    <p:animEffect transition="in" filter="fade">
                                      <p:cBhvr>
                                        <p:cTn id="32" dur="500"/>
                                        <p:tgtEl>
                                          <p:spTgt spid="23">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7" end="7"/>
                                            </p:txEl>
                                          </p:spTgt>
                                        </p:tgtEl>
                                        <p:attrNameLst>
                                          <p:attrName>style.visibility</p:attrName>
                                        </p:attrNameLst>
                                      </p:cBhvr>
                                      <p:to>
                                        <p:strVal val="visible"/>
                                      </p:to>
                                    </p:set>
                                    <p:animEffect transition="in" filter="fade">
                                      <p:cBhvr>
                                        <p:cTn id="35" dur="500"/>
                                        <p:tgtEl>
                                          <p:spTgt spid="23">
                                            <p:txEl>
                                              <p:pRg st="7" end="7"/>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xEl>
                                              <p:pRg st="8" end="8"/>
                                            </p:txEl>
                                          </p:spTgt>
                                        </p:tgtEl>
                                        <p:attrNameLst>
                                          <p:attrName>style.visibility</p:attrName>
                                        </p:attrNameLst>
                                      </p:cBhvr>
                                      <p:to>
                                        <p:strVal val="visible"/>
                                      </p:to>
                                    </p:set>
                                    <p:animEffect transition="in" filter="fade">
                                      <p:cBhvr>
                                        <p:cTn id="38" dur="500"/>
                                        <p:tgtEl>
                                          <p:spTgt spid="23">
                                            <p:txEl>
                                              <p:pRg st="8" end="8"/>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3">
                                            <p:txEl>
                                              <p:pRg st="9" end="9"/>
                                            </p:txEl>
                                          </p:spTgt>
                                        </p:tgtEl>
                                        <p:attrNameLst>
                                          <p:attrName>style.visibility</p:attrName>
                                        </p:attrNameLst>
                                      </p:cBhvr>
                                      <p:to>
                                        <p:strVal val="visible"/>
                                      </p:to>
                                    </p:set>
                                    <p:animEffect transition="in" filter="fade">
                                      <p:cBhvr>
                                        <p:cTn id="41" dur="500"/>
                                        <p:tgtEl>
                                          <p:spTgt spid="2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allAtOnce"/>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B803E2BD-11F5-0543-9383-21F7E1A1288A}"/>
              </a:ext>
            </a:extLst>
          </p:cNvPr>
          <p:cNvSpPr/>
          <p:nvPr/>
        </p:nvSpPr>
        <p:spPr>
          <a:xfrm>
            <a:off x="429000" y="1240687"/>
            <a:ext cx="8970264" cy="5255116"/>
          </a:xfrm>
          <a:prstGeom prst="rect">
            <a:avLst/>
          </a:prstGeom>
          <a:solidFill>
            <a:srgbClr val="CDD5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607126"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Simple, Clear and Concise Sentences</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33</a:t>
            </a:fld>
            <a:r>
              <a:rPr lang="en-US" b="1" dirty="0">
                <a:latin typeface="Helvetica"/>
                <a:cs typeface="Helvetica"/>
              </a:rPr>
              <a:t> </a:t>
            </a:r>
          </a:p>
        </p:txBody>
      </p:sp>
      <p:grpSp>
        <p:nvGrpSpPr>
          <p:cNvPr id="9" name="Group 8">
            <a:extLst>
              <a:ext uri="{FF2B5EF4-FFF2-40B4-BE49-F238E27FC236}">
                <a16:creationId xmlns="" xmlns:a16="http://schemas.microsoft.com/office/drawing/2014/main" id="{5BED4B23-06BB-F84E-BE9A-01238962516B}"/>
              </a:ext>
            </a:extLst>
          </p:cNvPr>
          <p:cNvGrpSpPr/>
          <p:nvPr/>
        </p:nvGrpSpPr>
        <p:grpSpPr>
          <a:xfrm>
            <a:off x="0" y="221644"/>
            <a:ext cx="2009775" cy="1230565"/>
            <a:chOff x="-77553" y="2098298"/>
            <a:chExt cx="2009775" cy="1230565"/>
          </a:xfrm>
        </p:grpSpPr>
        <p:pic>
          <p:nvPicPr>
            <p:cNvPr id="10" name="Picture 9">
              <a:extLst>
                <a:ext uri="{FF2B5EF4-FFF2-40B4-BE49-F238E27FC236}">
                  <a16:creationId xmlns="" xmlns:a16="http://schemas.microsoft.com/office/drawing/2014/main" id="{D348B9BC-A71F-0449-8EC4-7383491C846F}"/>
                </a:ext>
              </a:extLst>
            </p:cNvPr>
            <p:cNvPicPr>
              <a:picLocks noChangeAspect="1" noChangeArrowheads="1"/>
            </p:cNvPicPr>
            <p:nvPr/>
          </p:nvPicPr>
          <p:blipFill>
            <a:blip r:embed="rId3" cstate="print">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9456" y="2098298"/>
              <a:ext cx="1415759" cy="1230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 xmlns:a16="http://schemas.microsoft.com/office/drawing/2014/main" id="{D90BDFC1-9523-3346-A5FD-30C6E401DC8A}"/>
                </a:ext>
              </a:extLst>
            </p:cNvPr>
            <p:cNvSpPr txBox="1"/>
            <p:nvPr/>
          </p:nvSpPr>
          <p:spPr>
            <a:xfrm>
              <a:off x="-77553" y="2617410"/>
              <a:ext cx="2009775" cy="400110"/>
            </a:xfrm>
            <a:prstGeom prst="rect">
              <a:avLst/>
            </a:prstGeom>
            <a:noFill/>
          </p:spPr>
          <p:txBody>
            <a:bodyPr wrap="square" rtlCol="0">
              <a:spAutoFit/>
            </a:bodyPr>
            <a:lstStyle/>
            <a:p>
              <a:pPr algn="ctr"/>
              <a:r>
                <a:rPr lang="en-US" sz="2000" b="1" dirty="0">
                  <a:solidFill>
                    <a:schemeClr val="bg1"/>
                  </a:solidFill>
                </a:rPr>
                <a:t>EXAMPLES</a:t>
              </a:r>
            </a:p>
          </p:txBody>
        </p:sp>
      </p:grpSp>
      <p:sp>
        <p:nvSpPr>
          <p:cNvPr id="12" name="Rectangle 11">
            <a:extLst>
              <a:ext uri="{FF2B5EF4-FFF2-40B4-BE49-F238E27FC236}">
                <a16:creationId xmlns="" xmlns:a16="http://schemas.microsoft.com/office/drawing/2014/main" id="{A2436E82-DEAD-014A-A87A-708347ED7F3B}"/>
              </a:ext>
            </a:extLst>
          </p:cNvPr>
          <p:cNvSpPr/>
          <p:nvPr/>
        </p:nvSpPr>
        <p:spPr>
          <a:xfrm>
            <a:off x="723613" y="1441504"/>
            <a:ext cx="4692354" cy="976036"/>
          </a:xfrm>
          <a:prstGeom prst="rect">
            <a:avLst/>
          </a:prstGeom>
        </p:spPr>
        <p:style>
          <a:lnRef idx="2">
            <a:schemeClr val="accent3"/>
          </a:lnRef>
          <a:fillRef idx="1">
            <a:schemeClr val="lt1"/>
          </a:fillRef>
          <a:effectRef idx="0">
            <a:schemeClr val="accent3"/>
          </a:effectRef>
          <a:fontRef idx="minor">
            <a:schemeClr val="dk1"/>
          </a:fontRef>
        </p:style>
        <p:txBody>
          <a:bodyPr lIns="182880" rtlCol="0" anchor="ctr"/>
          <a:lstStyle/>
          <a:p>
            <a:r>
              <a:rPr lang="en-US" sz="1500" dirty="0">
                <a:latin typeface="Arial" panose="020B0604020202020204" pitchFamily="34" charset="0"/>
                <a:cs typeface="Arial" panose="020B0604020202020204" pitchFamily="34" charset="0"/>
              </a:rPr>
              <a:t>The acquisition of all shares and thus sole control in Islington Corporation by The Basinger Company was notified to the European Commission in 2014. </a:t>
            </a:r>
          </a:p>
        </p:txBody>
      </p:sp>
      <p:sp>
        <p:nvSpPr>
          <p:cNvPr id="13" name="Rectangle 12">
            <a:extLst>
              <a:ext uri="{FF2B5EF4-FFF2-40B4-BE49-F238E27FC236}">
                <a16:creationId xmlns="" xmlns:a16="http://schemas.microsoft.com/office/drawing/2014/main" id="{1788D383-BDF2-5A4C-A7DC-114F931BADE3}"/>
              </a:ext>
            </a:extLst>
          </p:cNvPr>
          <p:cNvSpPr/>
          <p:nvPr/>
        </p:nvSpPr>
        <p:spPr>
          <a:xfrm>
            <a:off x="5547956" y="1441503"/>
            <a:ext cx="3634431" cy="976037"/>
          </a:xfrm>
          <a:prstGeom prst="rect">
            <a:avLst/>
          </a:prstGeom>
        </p:spPr>
        <p:style>
          <a:lnRef idx="2">
            <a:schemeClr val="accent3"/>
          </a:lnRef>
          <a:fillRef idx="1">
            <a:schemeClr val="lt1"/>
          </a:fillRef>
          <a:effectRef idx="0">
            <a:schemeClr val="accent3"/>
          </a:effectRef>
          <a:fontRef idx="minor">
            <a:schemeClr val="dk1"/>
          </a:fontRef>
        </p:style>
        <p:txBody>
          <a:bodyPr lIns="182880" rtlCol="0" anchor="ctr"/>
          <a:lstStyle/>
          <a:p>
            <a:r>
              <a:rPr lang="en-US" sz="1500" dirty="0">
                <a:solidFill>
                  <a:schemeClr val="tx1"/>
                </a:solidFill>
                <a:latin typeface="Arial" panose="020B0604020202020204" pitchFamily="34" charset="0"/>
                <a:cs typeface="Arial" panose="020B0604020202020204" pitchFamily="34" charset="0"/>
              </a:rPr>
              <a:t>The Basinger Company notified its acquisition of [sole control over / all shares of]  the Islington Corporation to the European Commission in 2014.</a:t>
            </a:r>
          </a:p>
        </p:txBody>
      </p:sp>
      <p:sp>
        <p:nvSpPr>
          <p:cNvPr id="17" name="Rectangle 16">
            <a:extLst>
              <a:ext uri="{FF2B5EF4-FFF2-40B4-BE49-F238E27FC236}">
                <a16:creationId xmlns="" xmlns:a16="http://schemas.microsoft.com/office/drawing/2014/main" id="{6F9B5F00-5374-674A-A995-553A548ACA85}"/>
              </a:ext>
            </a:extLst>
          </p:cNvPr>
          <p:cNvSpPr/>
          <p:nvPr/>
        </p:nvSpPr>
        <p:spPr>
          <a:xfrm>
            <a:off x="723611" y="2541209"/>
            <a:ext cx="4692354" cy="935030"/>
          </a:xfrm>
          <a:prstGeom prst="rect">
            <a:avLst/>
          </a:prstGeom>
        </p:spPr>
        <p:style>
          <a:lnRef idx="2">
            <a:schemeClr val="accent3"/>
          </a:lnRef>
          <a:fillRef idx="1">
            <a:schemeClr val="lt1"/>
          </a:fillRef>
          <a:effectRef idx="0">
            <a:schemeClr val="accent3"/>
          </a:effectRef>
          <a:fontRef idx="minor">
            <a:schemeClr val="dk1"/>
          </a:fontRef>
        </p:style>
        <p:txBody>
          <a:bodyPr lIns="182880" rtlCol="0" anchor="ctr"/>
          <a:lstStyle/>
          <a:p>
            <a:r>
              <a:rPr lang="en-US" sz="1500" dirty="0">
                <a:latin typeface="Arial" panose="020B0604020202020204" pitchFamily="34" charset="0"/>
                <a:cs typeface="Arial" panose="020B0604020202020204" pitchFamily="34" charset="0"/>
              </a:rPr>
              <a:t>The conditions upon which R&amp;D projects may benefit from those grants are specified in Article 5 of the Cooperation Agreement.</a:t>
            </a:r>
          </a:p>
        </p:txBody>
      </p:sp>
      <p:sp>
        <p:nvSpPr>
          <p:cNvPr id="18" name="Rectangle 17">
            <a:extLst>
              <a:ext uri="{FF2B5EF4-FFF2-40B4-BE49-F238E27FC236}">
                <a16:creationId xmlns="" xmlns:a16="http://schemas.microsoft.com/office/drawing/2014/main" id="{3FEAAAC7-7F39-E34C-B960-DB66CA3D9C2A}"/>
              </a:ext>
            </a:extLst>
          </p:cNvPr>
          <p:cNvSpPr/>
          <p:nvPr/>
        </p:nvSpPr>
        <p:spPr>
          <a:xfrm>
            <a:off x="5547955" y="2541210"/>
            <a:ext cx="3630168" cy="935028"/>
          </a:xfrm>
          <a:prstGeom prst="rect">
            <a:avLst/>
          </a:prstGeom>
        </p:spPr>
        <p:style>
          <a:lnRef idx="2">
            <a:schemeClr val="accent3"/>
          </a:lnRef>
          <a:fillRef idx="1">
            <a:schemeClr val="lt1"/>
          </a:fillRef>
          <a:effectRef idx="0">
            <a:schemeClr val="accent3"/>
          </a:effectRef>
          <a:fontRef idx="minor">
            <a:schemeClr val="dk1"/>
          </a:fontRef>
        </p:style>
        <p:txBody>
          <a:bodyPr lIns="182880" rtlCol="0" anchor="ctr"/>
          <a:lstStyle/>
          <a:p>
            <a:pPr>
              <a:spcAft>
                <a:spcPts val="600"/>
              </a:spcAft>
            </a:pPr>
            <a:r>
              <a:rPr lang="en-US" sz="1500" dirty="0">
                <a:latin typeface="Arial" panose="020B0604020202020204" pitchFamily="34" charset="0"/>
                <a:cs typeface="Arial" panose="020B0604020202020204" pitchFamily="34" charset="0"/>
              </a:rPr>
              <a:t>Article 5 of the Cooperation Agreement sets the conditions for financing R&amp;D projects.</a:t>
            </a:r>
            <a:endParaRPr lang="en-US" sz="1500" dirty="0">
              <a:solidFill>
                <a:schemeClr val="tx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 xmlns:a16="http://schemas.microsoft.com/office/drawing/2014/main" id="{BA47DE2C-E336-DD48-A7D0-862E1399F3BE}"/>
              </a:ext>
            </a:extLst>
          </p:cNvPr>
          <p:cNvSpPr/>
          <p:nvPr/>
        </p:nvSpPr>
        <p:spPr>
          <a:xfrm>
            <a:off x="722376" y="4610094"/>
            <a:ext cx="4690872" cy="1754099"/>
          </a:xfrm>
          <a:prstGeom prst="rect">
            <a:avLst/>
          </a:prstGeom>
        </p:spPr>
        <p:style>
          <a:lnRef idx="2">
            <a:schemeClr val="accent3"/>
          </a:lnRef>
          <a:fillRef idx="1">
            <a:schemeClr val="lt1"/>
          </a:fillRef>
          <a:effectRef idx="0">
            <a:schemeClr val="accent3"/>
          </a:effectRef>
          <a:fontRef idx="minor">
            <a:schemeClr val="dk1"/>
          </a:fontRef>
        </p:style>
        <p:txBody>
          <a:bodyPr lIns="182880" rtlCol="0" anchor="ctr"/>
          <a:lstStyle/>
          <a:p>
            <a:r>
              <a:rPr lang="en-US" sz="1500" dirty="0">
                <a:latin typeface="Arial" panose="020B0604020202020204" pitchFamily="34" charset="0"/>
                <a:cs typeface="Arial" panose="020B0604020202020204" pitchFamily="34" charset="0"/>
              </a:rPr>
              <a:t>The underlying rationale of the de minimis Regulation is that aid measures granted to single undertakings, over a given period of time, which do not exceed a certain threshold, can be considered not to “have any effect on trade between Member States and not to distort or threaten to distort competition”.</a:t>
            </a:r>
            <a:endParaRPr lang="en-US" sz="1500" dirty="0">
              <a:solidFill>
                <a:schemeClr val="tx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 xmlns:a16="http://schemas.microsoft.com/office/drawing/2014/main" id="{A0A12CE8-2E52-0949-B2FA-A7024F89935C}"/>
              </a:ext>
            </a:extLst>
          </p:cNvPr>
          <p:cNvSpPr/>
          <p:nvPr/>
        </p:nvSpPr>
        <p:spPr>
          <a:xfrm>
            <a:off x="5547955" y="4610095"/>
            <a:ext cx="3630168" cy="1754097"/>
          </a:xfrm>
          <a:prstGeom prst="rect">
            <a:avLst/>
          </a:prstGeom>
        </p:spPr>
        <p:style>
          <a:lnRef idx="2">
            <a:schemeClr val="accent3"/>
          </a:lnRef>
          <a:fillRef idx="1">
            <a:schemeClr val="lt1"/>
          </a:fillRef>
          <a:effectRef idx="0">
            <a:schemeClr val="accent3"/>
          </a:effectRef>
          <a:fontRef idx="minor">
            <a:schemeClr val="dk1"/>
          </a:fontRef>
        </p:style>
        <p:txBody>
          <a:bodyPr lIns="182880" rtlCol="0" anchor="t"/>
          <a:lstStyle/>
          <a:p>
            <a:pPr>
              <a:spcAft>
                <a:spcPts val="600"/>
              </a:spcAft>
            </a:pPr>
            <a:r>
              <a:rPr lang="en-US" sz="1500" dirty="0">
                <a:solidFill>
                  <a:schemeClr val="tx1"/>
                </a:solidFill>
                <a:latin typeface="Arial" panose="020B0604020202020204" pitchFamily="34" charset="0"/>
                <a:cs typeface="Arial" panose="020B0604020202020204" pitchFamily="34" charset="0"/>
              </a:rPr>
              <a:t>The de minimis Regulation assumes that aid measures given to single undertakings not exceeding a certain threshold during a given period do not “have any effect on trade between Member States and not to distort or threaten to distort competition”.</a:t>
            </a:r>
          </a:p>
        </p:txBody>
      </p:sp>
      <p:sp>
        <p:nvSpPr>
          <p:cNvPr id="16" name="Rectangle 15">
            <a:extLst>
              <a:ext uri="{FF2B5EF4-FFF2-40B4-BE49-F238E27FC236}">
                <a16:creationId xmlns="" xmlns:a16="http://schemas.microsoft.com/office/drawing/2014/main" id="{5846099A-850E-7B46-8B44-73BAB61DEEFD}"/>
              </a:ext>
            </a:extLst>
          </p:cNvPr>
          <p:cNvSpPr/>
          <p:nvPr/>
        </p:nvSpPr>
        <p:spPr>
          <a:xfrm>
            <a:off x="722376" y="3567956"/>
            <a:ext cx="4692354" cy="935030"/>
          </a:xfrm>
          <a:prstGeom prst="rect">
            <a:avLst/>
          </a:prstGeom>
        </p:spPr>
        <p:style>
          <a:lnRef idx="2">
            <a:schemeClr val="accent3"/>
          </a:lnRef>
          <a:fillRef idx="1">
            <a:schemeClr val="lt1"/>
          </a:fillRef>
          <a:effectRef idx="0">
            <a:schemeClr val="accent3"/>
          </a:effectRef>
          <a:fontRef idx="minor">
            <a:schemeClr val="dk1"/>
          </a:fontRef>
        </p:style>
        <p:txBody>
          <a:bodyPr lIns="182880" rtlCol="0" anchor="ctr"/>
          <a:lstStyle/>
          <a:p>
            <a:r>
              <a:rPr lang="en-US" sz="1500" dirty="0">
                <a:latin typeface="Arial" panose="020B0604020202020204" pitchFamily="34" charset="0"/>
                <a:cs typeface="Arial" panose="020B0604020202020204" pitchFamily="34" charset="0"/>
              </a:rPr>
              <a:t>The commitments provides for the possibility of amendment by the parties or the Commission, should their implementation no longer be feasible.</a:t>
            </a:r>
          </a:p>
        </p:txBody>
      </p:sp>
      <p:sp>
        <p:nvSpPr>
          <p:cNvPr id="23" name="Rectangle 22">
            <a:extLst>
              <a:ext uri="{FF2B5EF4-FFF2-40B4-BE49-F238E27FC236}">
                <a16:creationId xmlns="" xmlns:a16="http://schemas.microsoft.com/office/drawing/2014/main" id="{A5B07A76-7355-3E42-A52F-5110D84D1BAE}"/>
              </a:ext>
            </a:extLst>
          </p:cNvPr>
          <p:cNvSpPr/>
          <p:nvPr/>
        </p:nvSpPr>
        <p:spPr>
          <a:xfrm>
            <a:off x="5550407" y="3567957"/>
            <a:ext cx="3630168" cy="935028"/>
          </a:xfrm>
          <a:prstGeom prst="rect">
            <a:avLst/>
          </a:prstGeom>
        </p:spPr>
        <p:style>
          <a:lnRef idx="2">
            <a:schemeClr val="accent3"/>
          </a:lnRef>
          <a:fillRef idx="1">
            <a:schemeClr val="lt1"/>
          </a:fillRef>
          <a:effectRef idx="0">
            <a:schemeClr val="accent3"/>
          </a:effectRef>
          <a:fontRef idx="minor">
            <a:schemeClr val="dk1"/>
          </a:fontRef>
        </p:style>
        <p:txBody>
          <a:bodyPr lIns="182880" rtlCol="0" anchor="ctr"/>
          <a:lstStyle/>
          <a:p>
            <a:pPr>
              <a:spcAft>
                <a:spcPts val="600"/>
              </a:spcAft>
            </a:pPr>
            <a:r>
              <a:rPr lang="en-US" sz="1500" dirty="0">
                <a:latin typeface="Arial" panose="020B0604020202020204" pitchFamily="34" charset="0"/>
                <a:cs typeface="Arial" panose="020B0604020202020204" pitchFamily="34" charset="0"/>
              </a:rPr>
              <a:t>The parties or the Commission may amend the commitments if the parties are no longer able to implement them. </a:t>
            </a:r>
            <a:endParaRPr lang="en-US" sz="15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637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1"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animBg="1"/>
      <p:bldP spid="12" grpId="0" animBg="1"/>
      <p:bldP spid="13" grpId="0" animBg="1"/>
      <p:bldP spid="17" grpId="0" animBg="1"/>
      <p:bldP spid="18" grpId="0" animBg="1"/>
      <p:bldP spid="19" grpId="0" animBg="1"/>
      <p:bldP spid="20" grpId="0" animBg="1"/>
      <p:bldP spid="16" grpId="0" animBg="1"/>
      <p:bldP spid="2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43454" y="1481498"/>
            <a:ext cx="8603086" cy="769441"/>
          </a:xfrm>
          <a:prstGeom prst="rect">
            <a:avLst/>
          </a:prstGeom>
          <a:noFill/>
        </p:spPr>
        <p:txBody>
          <a:bodyPr wrap="square" lIns="0" tIns="0" rIns="0" bIns="0" rtlCol="0">
            <a:spAutoFit/>
          </a:bodyPr>
          <a:lstStyle/>
          <a:p>
            <a:r>
              <a:rPr lang="en-US" sz="5000" b="1" dirty="0">
                <a:solidFill>
                  <a:schemeClr val="bg1"/>
                </a:solidFill>
                <a:latin typeface="Helvetica"/>
                <a:cs typeface="Helvetica"/>
              </a:rPr>
              <a:t>Revising and Polishing</a:t>
            </a:r>
          </a:p>
        </p:txBody>
      </p:sp>
      <p:cxnSp>
        <p:nvCxnSpPr>
          <p:cNvPr id="5" name="Straight Connector 4"/>
          <p:cNvCxnSpPr/>
          <p:nvPr/>
        </p:nvCxnSpPr>
        <p:spPr>
          <a:xfrm flipH="1">
            <a:off x="543454" y="2261968"/>
            <a:ext cx="5235046"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p:cNvSpPr>
            <a:spLocks noGrp="1"/>
          </p:cNvSpPr>
          <p:nvPr>
            <p:ph type="sldNum" sz="quarter" idx="4"/>
          </p:nvPr>
        </p:nvSpPr>
        <p:spPr/>
        <p:txBody>
          <a:bodyPr/>
          <a:lstStyle/>
          <a:p>
            <a:fld id="{910FE4D4-1FF6-6F4A-9366-55BC404167EA}" type="slidenum">
              <a:rPr lang="en-US" b="1" smtClean="0">
                <a:latin typeface="Helvetica"/>
                <a:cs typeface="Helvetica"/>
              </a:rPr>
              <a:pPr/>
              <a:t>34</a:t>
            </a:fld>
            <a:r>
              <a:rPr lang="en-US" b="1" dirty="0">
                <a:latin typeface="Helvetica"/>
                <a:cs typeface="Helvetica"/>
              </a:rPr>
              <a:t> </a:t>
            </a:r>
          </a:p>
        </p:txBody>
      </p:sp>
    </p:spTree>
    <p:extLst>
      <p:ext uri="{BB962C8B-B14F-4D97-AF65-F5344CB8AC3E}">
        <p14:creationId xmlns:p14="http://schemas.microsoft.com/office/powerpoint/2010/main" val="663272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1200"/>
              </a:spcAft>
              <a:buNone/>
            </a:pPr>
            <a:r>
              <a:rPr lang="en-GB" sz="1600" b="1" kern="0" dirty="0">
                <a:solidFill>
                  <a:srgbClr val="00634F"/>
                </a:solidFill>
                <a:latin typeface="Arial"/>
              </a:rPr>
              <a:t>FIND AND APPLY A METHOD THAT WORKS FOR YOU</a:t>
            </a:r>
          </a:p>
          <a:p>
            <a:pPr marL="873577" lvl="1" indent="-473527" fontAlgn="base">
              <a:spcBef>
                <a:spcPct val="10000"/>
              </a:spcBef>
              <a:spcAft>
                <a:spcPts val="1200"/>
              </a:spcAft>
              <a:buFont typeface="Wingdings" pitchFamily="2" charset="2"/>
              <a:buChar char="n"/>
            </a:pPr>
            <a:r>
              <a:rPr lang="en-GB" sz="1600" kern="0" dirty="0">
                <a:solidFill>
                  <a:srgbClr val="00634F"/>
                </a:solidFill>
                <a:latin typeface="Arial"/>
              </a:rPr>
              <a:t>There is no “magic” method</a:t>
            </a:r>
          </a:p>
          <a:p>
            <a:pPr marL="873577" lvl="1" indent="-473527" fontAlgn="base">
              <a:spcBef>
                <a:spcPct val="10000"/>
              </a:spcBef>
              <a:spcAft>
                <a:spcPts val="600"/>
              </a:spcAft>
              <a:buFont typeface="Wingdings" pitchFamily="2" charset="2"/>
              <a:buChar char="n"/>
            </a:pPr>
            <a:r>
              <a:rPr lang="en-GB" sz="1600" kern="0" dirty="0">
                <a:solidFill>
                  <a:srgbClr val="00634F"/>
                </a:solidFill>
                <a:latin typeface="Arial"/>
              </a:rPr>
              <a:t>Ex: Betty Sue Flowers’ 4 Step Writing Method:</a:t>
            </a:r>
          </a:p>
          <a:p>
            <a:pPr marL="1273627" lvl="2" indent="-473527" fontAlgn="base">
              <a:spcBef>
                <a:spcPct val="10000"/>
              </a:spcBef>
              <a:spcAft>
                <a:spcPts val="600"/>
              </a:spcAft>
              <a:buFont typeface="+mj-lt"/>
              <a:buAutoNum type="arabicPeriod"/>
            </a:pPr>
            <a:r>
              <a:rPr lang="en-GB" sz="1600" b="1" kern="0" dirty="0">
                <a:solidFill>
                  <a:srgbClr val="00634F"/>
                </a:solidFill>
                <a:latin typeface="Arial"/>
              </a:rPr>
              <a:t>Madman</a:t>
            </a:r>
            <a:r>
              <a:rPr lang="en-GB" sz="1600" kern="0" dirty="0">
                <a:solidFill>
                  <a:srgbClr val="00634F"/>
                </a:solidFill>
                <a:latin typeface="Arial"/>
              </a:rPr>
              <a:t> – figure out everything you want to say and write it down</a:t>
            </a:r>
          </a:p>
          <a:p>
            <a:pPr marL="1273627" lvl="2" indent="-473527" fontAlgn="base">
              <a:spcBef>
                <a:spcPct val="10000"/>
              </a:spcBef>
              <a:spcAft>
                <a:spcPts val="600"/>
              </a:spcAft>
              <a:buFont typeface="+mj-lt"/>
              <a:buAutoNum type="arabicPeriod"/>
            </a:pPr>
            <a:r>
              <a:rPr lang="en-GB" sz="1600" b="1" kern="0" dirty="0">
                <a:solidFill>
                  <a:srgbClr val="00634F"/>
                </a:solidFill>
                <a:latin typeface="Arial"/>
              </a:rPr>
              <a:t>Architect </a:t>
            </a:r>
            <a:r>
              <a:rPr lang="en-GB" sz="1600" kern="0" dirty="0">
                <a:solidFill>
                  <a:srgbClr val="00634F"/>
                </a:solidFill>
                <a:latin typeface="Arial"/>
              </a:rPr>
              <a:t>– develop a sensible order in which to say things (outline)</a:t>
            </a:r>
          </a:p>
          <a:p>
            <a:pPr marL="1273627" lvl="2" indent="-473527" fontAlgn="base">
              <a:spcBef>
                <a:spcPct val="10000"/>
              </a:spcBef>
              <a:spcAft>
                <a:spcPts val="600"/>
              </a:spcAft>
              <a:buFont typeface="+mj-lt"/>
              <a:buAutoNum type="arabicPeriod"/>
            </a:pPr>
            <a:r>
              <a:rPr lang="en-GB" sz="1600" b="1" kern="0" dirty="0">
                <a:solidFill>
                  <a:srgbClr val="00634F"/>
                </a:solidFill>
                <a:latin typeface="Arial"/>
              </a:rPr>
              <a:t>Carpenter</a:t>
            </a:r>
            <a:r>
              <a:rPr lang="en-GB" sz="1600" kern="0" dirty="0">
                <a:solidFill>
                  <a:srgbClr val="00634F"/>
                </a:solidFill>
                <a:latin typeface="Arial"/>
              </a:rPr>
              <a:t> – build your draft following your outline</a:t>
            </a:r>
          </a:p>
          <a:p>
            <a:pPr marL="1273627" lvl="2" indent="-473527" fontAlgn="base">
              <a:spcBef>
                <a:spcPct val="10000"/>
              </a:spcBef>
              <a:spcAft>
                <a:spcPts val="1200"/>
              </a:spcAft>
              <a:buFont typeface="+mj-lt"/>
              <a:buAutoNum type="arabicPeriod"/>
            </a:pPr>
            <a:r>
              <a:rPr lang="en-GB" sz="1600" b="1" kern="0" dirty="0">
                <a:solidFill>
                  <a:srgbClr val="00634F"/>
                </a:solidFill>
                <a:latin typeface="Arial"/>
              </a:rPr>
              <a:t>Judge</a:t>
            </a:r>
            <a:r>
              <a:rPr lang="en-GB" sz="1600" kern="0" dirty="0">
                <a:solidFill>
                  <a:srgbClr val="00634F"/>
                </a:solidFill>
                <a:latin typeface="Arial"/>
              </a:rPr>
              <a:t> – hypercritically check each element (word, sentence, paragraph, section) for improvement</a:t>
            </a:r>
          </a:p>
          <a:p>
            <a:pPr marL="873577" lvl="1" indent="-473527" fontAlgn="base">
              <a:spcBef>
                <a:spcPct val="10000"/>
              </a:spcBef>
              <a:spcAft>
                <a:spcPts val="1200"/>
              </a:spcAft>
              <a:buFont typeface="Wingdings" pitchFamily="2" charset="2"/>
              <a:buChar char="n"/>
            </a:pPr>
            <a:r>
              <a:rPr lang="en-GB" sz="1600" kern="0" dirty="0">
                <a:solidFill>
                  <a:srgbClr val="00634F"/>
                </a:solidFill>
                <a:latin typeface="Arial"/>
              </a:rPr>
              <a:t>Mixing stages of the writing process can lead you to feel blocked trying to craft a perfect sentence while still brainstorming what you want to say</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Identify at which stage you have trouble and build in extra time to that phase – reach out</a:t>
            </a:r>
          </a:p>
          <a:p>
            <a:pPr marL="800100" lvl="2"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Writing and Revising: Develop a Process</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35</a:t>
            </a:fld>
            <a:r>
              <a:rPr lang="en-US" b="1" dirty="0">
                <a:latin typeface="Helvetica"/>
                <a:cs typeface="Helvetica"/>
              </a:rPr>
              <a:t> </a:t>
            </a:r>
          </a:p>
        </p:txBody>
      </p:sp>
    </p:spTree>
    <p:extLst>
      <p:ext uri="{BB962C8B-B14F-4D97-AF65-F5344CB8AC3E}">
        <p14:creationId xmlns:p14="http://schemas.microsoft.com/office/powerpoint/2010/main" val="269709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animEffect transition="in" filter="fade">
                                      <p:cBhvr>
                                        <p:cTn id="15" dur="500"/>
                                        <p:tgtEl>
                                          <p:spTgt spid="2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xEl>
                                              <p:pRg st="3" end="3"/>
                                            </p:txEl>
                                          </p:spTgt>
                                        </p:tgtEl>
                                        <p:attrNameLst>
                                          <p:attrName>style.visibility</p:attrName>
                                        </p:attrNameLst>
                                      </p:cBhvr>
                                      <p:to>
                                        <p:strVal val="visible"/>
                                      </p:to>
                                    </p:set>
                                    <p:animEffect transition="in" filter="fade">
                                      <p:cBhvr>
                                        <p:cTn id="18" dur="500"/>
                                        <p:tgtEl>
                                          <p:spTgt spid="2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animEffect transition="in" filter="fade">
                                      <p:cBhvr>
                                        <p:cTn id="27" dur="500"/>
                                        <p:tgtEl>
                                          <p:spTgt spid="2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xEl>
                                              <p:pRg st="7" end="7"/>
                                            </p:txEl>
                                          </p:spTgt>
                                        </p:tgtEl>
                                        <p:attrNameLst>
                                          <p:attrName>style.visibility</p:attrName>
                                        </p:attrNameLst>
                                      </p:cBhvr>
                                      <p:to>
                                        <p:strVal val="visible"/>
                                      </p:to>
                                    </p:set>
                                    <p:animEffect transition="in" filter="fade">
                                      <p:cBhvr>
                                        <p:cTn id="32" dur="500"/>
                                        <p:tgtEl>
                                          <p:spTgt spid="2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xEl>
                                              <p:pRg st="8" end="8"/>
                                            </p:txEl>
                                          </p:spTgt>
                                        </p:tgtEl>
                                        <p:attrNameLst>
                                          <p:attrName>style.visibility</p:attrName>
                                        </p:attrNameLst>
                                      </p:cBhvr>
                                      <p:to>
                                        <p:strVal val="visible"/>
                                      </p:to>
                                    </p:set>
                                    <p:animEffect transition="in" filter="fade">
                                      <p:cBhvr>
                                        <p:cTn id="37" dur="500"/>
                                        <p:tgtEl>
                                          <p:spTgt spid="2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3E2A8377-3A46-7E4A-B217-D7B62C3B7425}"/>
              </a:ext>
            </a:extLst>
          </p:cNvPr>
          <p:cNvPicPr>
            <a:picLocks noChangeAspect="1"/>
          </p:cNvPicPr>
          <p:nvPr/>
        </p:nvPicPr>
        <p:blipFill>
          <a:blip r:embed="rId3"/>
          <a:stretch>
            <a:fillRect/>
          </a:stretch>
        </p:blipFill>
        <p:spPr>
          <a:xfrm>
            <a:off x="263652" y="2644080"/>
            <a:ext cx="9201170" cy="3680468"/>
          </a:xfrm>
          <a:prstGeom prst="rect">
            <a:avLst/>
          </a:prstGeom>
        </p:spPr>
      </p:pic>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Revising: Build in Time to Revise</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36</a:t>
            </a:fld>
            <a:r>
              <a:rPr lang="en-US" b="1" dirty="0">
                <a:latin typeface="Helvetica"/>
                <a:cs typeface="Helvetica"/>
              </a:rPr>
              <a:t> </a:t>
            </a:r>
          </a:p>
        </p:txBody>
      </p:sp>
      <p:sp>
        <p:nvSpPr>
          <p:cNvPr id="8" name="Content Placeholder 2">
            <a:extLst>
              <a:ext uri="{FF2B5EF4-FFF2-40B4-BE49-F238E27FC236}">
                <a16:creationId xmlns="" xmlns:a16="http://schemas.microsoft.com/office/drawing/2014/main" id="{FA26C439-7688-0845-B10E-A2F35CEC661C}"/>
              </a:ext>
            </a:extLst>
          </p:cNvPr>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628"/>
              </a:spcAft>
              <a:buNone/>
            </a:pPr>
            <a:r>
              <a:rPr lang="en-GB" sz="1600" b="1" kern="0" dirty="0">
                <a:solidFill>
                  <a:srgbClr val="00634F"/>
                </a:solidFill>
                <a:latin typeface="Arial"/>
              </a:rPr>
              <a:t>FINISHING ADDING CONTENT IS NOT FINISHING A DRAFT</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You may feel “done” with a draft once all the substance is in</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But the draft still needs to go through more revisions before it is done</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Be sure to include time for revising and editing when assessing your deadline</a:t>
            </a:r>
          </a:p>
          <a:p>
            <a:pPr marL="800100" lvl="2"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Tree>
    <p:extLst>
      <p:ext uri="{BB962C8B-B14F-4D97-AF65-F5344CB8AC3E}">
        <p14:creationId xmlns:p14="http://schemas.microsoft.com/office/powerpoint/2010/main" val="230968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628"/>
              </a:spcAft>
              <a:buNone/>
            </a:pPr>
            <a:r>
              <a:rPr lang="en-GB" sz="1600" b="1" kern="0" dirty="0">
                <a:solidFill>
                  <a:srgbClr val="00634F"/>
                </a:solidFill>
                <a:latin typeface="Arial"/>
              </a:rPr>
              <a:t>TAKE A STEP BACK</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Revisit the draft after turning to another task for a while</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Do you understand what you are saying? Will your audience? </a:t>
            </a:r>
          </a:p>
          <a:p>
            <a:pPr marL="873577" lvl="1" indent="-473527" fontAlgn="base">
              <a:spcBef>
                <a:spcPct val="10000"/>
              </a:spcBef>
              <a:spcAft>
                <a:spcPts val="1500"/>
              </a:spcAft>
              <a:buFont typeface="Wingdings" pitchFamily="2" charset="2"/>
              <a:buChar char="n"/>
            </a:pPr>
            <a:r>
              <a:rPr lang="en-GB" sz="1600" kern="0" dirty="0">
                <a:solidFill>
                  <a:srgbClr val="00634F"/>
                </a:solidFill>
                <a:latin typeface="Arial"/>
              </a:rPr>
              <a:t>Does it answer the question?  Could it answer the question better? </a:t>
            </a:r>
            <a:endParaRPr lang="en-GB" sz="1600" b="1" kern="0" dirty="0">
              <a:solidFill>
                <a:srgbClr val="00634F"/>
              </a:solidFill>
              <a:latin typeface="Arial"/>
            </a:endParaRPr>
          </a:p>
          <a:p>
            <a:pPr marL="400050" lvl="1" indent="-341313" fontAlgn="base">
              <a:spcBef>
                <a:spcPct val="10000"/>
              </a:spcBef>
              <a:spcAft>
                <a:spcPts val="628"/>
              </a:spcAft>
              <a:buNone/>
            </a:pPr>
            <a:r>
              <a:rPr lang="en-GB" sz="1600" b="1" kern="0" dirty="0">
                <a:solidFill>
                  <a:srgbClr val="00634F"/>
                </a:solidFill>
                <a:latin typeface="Arial"/>
              </a:rPr>
              <a:t>CUT OUT FLAB</a:t>
            </a:r>
          </a:p>
          <a:p>
            <a:pPr marL="873577" lvl="1" indent="-473527" fontAlgn="base">
              <a:spcBef>
                <a:spcPct val="10000"/>
              </a:spcBef>
              <a:spcAft>
                <a:spcPts val="1500"/>
              </a:spcAft>
              <a:buFont typeface="Wingdings" pitchFamily="2" charset="2"/>
              <a:buChar char="n"/>
            </a:pPr>
            <a:r>
              <a:rPr lang="en-GB" sz="1600" kern="0" dirty="0">
                <a:solidFill>
                  <a:srgbClr val="00634F"/>
                </a:solidFill>
                <a:latin typeface="Arial"/>
              </a:rPr>
              <a:t>Take out every paragraph, sentence and word you don’t need</a:t>
            </a:r>
          </a:p>
          <a:p>
            <a:pPr marL="400050" lvl="1" indent="-388938" fontAlgn="base">
              <a:spcBef>
                <a:spcPct val="10000"/>
              </a:spcBef>
              <a:spcAft>
                <a:spcPts val="300"/>
              </a:spcAft>
              <a:buNone/>
            </a:pPr>
            <a:r>
              <a:rPr lang="en-GB" sz="1600" b="1" kern="0" dirty="0">
                <a:solidFill>
                  <a:srgbClr val="00634F"/>
                </a:solidFill>
                <a:latin typeface="Arial"/>
              </a:rPr>
              <a:t>COPY-EDIT</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Double-check names (and spellings), dates, amounts, other facts</a:t>
            </a:r>
          </a:p>
          <a:p>
            <a:pPr marL="873577" lvl="1" indent="-473527" fontAlgn="base">
              <a:spcBef>
                <a:spcPct val="10000"/>
              </a:spcBef>
              <a:spcAft>
                <a:spcPts val="1500"/>
              </a:spcAft>
              <a:buFont typeface="Wingdings" pitchFamily="2" charset="2"/>
              <a:buChar char="n"/>
            </a:pPr>
            <a:r>
              <a:rPr lang="en-GB" sz="1600" kern="0" dirty="0">
                <a:solidFill>
                  <a:srgbClr val="00634F"/>
                </a:solidFill>
                <a:latin typeface="Arial"/>
              </a:rPr>
              <a:t>Check that usage, grammar and spelling is correct</a:t>
            </a:r>
          </a:p>
          <a:p>
            <a:pPr marL="400050" lvl="1" indent="-388938" fontAlgn="base">
              <a:spcBef>
                <a:spcPct val="10000"/>
              </a:spcBef>
              <a:spcAft>
                <a:spcPts val="300"/>
              </a:spcAft>
              <a:buNone/>
            </a:pPr>
            <a:r>
              <a:rPr lang="en-GB" sz="1600" b="1" kern="0" dirty="0">
                <a:solidFill>
                  <a:srgbClr val="00634F"/>
                </a:solidFill>
                <a:latin typeface="Arial"/>
              </a:rPr>
              <a:t>READ IT ALOUD</a:t>
            </a:r>
          </a:p>
          <a:p>
            <a:pPr marL="873577" lvl="1" indent="-473527" fontAlgn="base">
              <a:spcBef>
                <a:spcPct val="10000"/>
              </a:spcBef>
              <a:spcAft>
                <a:spcPts val="300"/>
              </a:spcAft>
              <a:buFont typeface="Wingdings" pitchFamily="2" charset="2"/>
              <a:buChar char="n"/>
            </a:pPr>
            <a:r>
              <a:rPr lang="en-GB" sz="1600" kern="0" dirty="0">
                <a:solidFill>
                  <a:srgbClr val="00634F"/>
                </a:solidFill>
                <a:latin typeface="Arial"/>
              </a:rPr>
              <a:t>Rewrite any sentences that do not flow naturally when spoken out loud</a:t>
            </a:r>
          </a:p>
          <a:p>
            <a:pPr marL="400050" lvl="1" indent="0" fontAlgn="base">
              <a:spcBef>
                <a:spcPct val="10000"/>
              </a:spcBef>
              <a:spcAft>
                <a:spcPts val="300"/>
              </a:spcAft>
              <a:buNone/>
            </a:pPr>
            <a:endParaRPr lang="en-GB" sz="1800" kern="0" dirty="0">
              <a:solidFill>
                <a:srgbClr val="00634F"/>
              </a:solidFill>
              <a:latin typeface="Arial"/>
            </a:endParaRPr>
          </a:p>
          <a:p>
            <a:pPr marL="873577" lvl="1" indent="-473527" fontAlgn="base">
              <a:spcBef>
                <a:spcPct val="10000"/>
              </a:spcBef>
              <a:spcAft>
                <a:spcPts val="300"/>
              </a:spcAft>
              <a:buFont typeface="Wingdings" pitchFamily="2" charset="2"/>
              <a:buChar char="n"/>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Revising: Edit Ruthlessly</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37</a:t>
            </a:fld>
            <a:r>
              <a:rPr lang="en-US" b="1" dirty="0">
                <a:latin typeface="Helvetica"/>
                <a:cs typeface="Helvetica"/>
              </a:rPr>
              <a:t> </a:t>
            </a:r>
          </a:p>
        </p:txBody>
      </p:sp>
      <p:sp>
        <p:nvSpPr>
          <p:cNvPr id="7" name="Rectangle 6">
            <a:extLst>
              <a:ext uri="{FF2B5EF4-FFF2-40B4-BE49-F238E27FC236}">
                <a16:creationId xmlns="" xmlns:a16="http://schemas.microsoft.com/office/drawing/2014/main" id="{27AC509D-E25D-154F-B9A7-169874C12647}"/>
              </a:ext>
            </a:extLst>
          </p:cNvPr>
          <p:cNvSpPr/>
          <p:nvPr/>
        </p:nvSpPr>
        <p:spPr>
          <a:xfrm>
            <a:off x="683000" y="5678132"/>
            <a:ext cx="8449306" cy="828116"/>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kern="0" dirty="0">
                <a:solidFill>
                  <a:schemeClr val="tx1"/>
                </a:solidFill>
              </a:rPr>
              <a:t>“I believe more in the scissors than I do in the pencil.”</a:t>
            </a:r>
          </a:p>
          <a:p>
            <a:pPr marL="0" lvl="1" algn="r"/>
            <a:r>
              <a:rPr lang="en-US" sz="1600" kern="0" dirty="0">
                <a:solidFill>
                  <a:schemeClr val="tx1"/>
                </a:solidFill>
              </a:rPr>
              <a:t>– Truman Capote </a:t>
            </a:r>
          </a:p>
        </p:txBody>
      </p:sp>
    </p:spTree>
    <p:extLst>
      <p:ext uri="{BB962C8B-B14F-4D97-AF65-F5344CB8AC3E}">
        <p14:creationId xmlns:p14="http://schemas.microsoft.com/office/powerpoint/2010/main" val="395045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xEl>
                                              <p:pRg st="6" end="6"/>
                                            </p:txEl>
                                          </p:spTgt>
                                        </p:tgtEl>
                                        <p:attrNameLst>
                                          <p:attrName>style.visibility</p:attrName>
                                        </p:attrNameLst>
                                      </p:cBhvr>
                                      <p:to>
                                        <p:strVal val="visible"/>
                                      </p:to>
                                    </p:set>
                                    <p:animEffect transition="in" filter="fade">
                                      <p:cBhvr>
                                        <p:cTn id="29" dur="500"/>
                                        <p:tgtEl>
                                          <p:spTgt spid="2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3">
                                            <p:txEl>
                                              <p:pRg st="7" end="7"/>
                                            </p:txEl>
                                          </p:spTgt>
                                        </p:tgtEl>
                                        <p:attrNameLst>
                                          <p:attrName>style.visibility</p:attrName>
                                        </p:attrNameLst>
                                      </p:cBhvr>
                                      <p:to>
                                        <p:strVal val="visible"/>
                                      </p:to>
                                    </p:set>
                                    <p:animEffect transition="in" filter="fade">
                                      <p:cBhvr>
                                        <p:cTn id="32" dur="500"/>
                                        <p:tgtEl>
                                          <p:spTgt spid="2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8" end="8"/>
                                            </p:txEl>
                                          </p:spTgt>
                                        </p:tgtEl>
                                        <p:attrNameLst>
                                          <p:attrName>style.visibility</p:attrName>
                                        </p:attrNameLst>
                                      </p:cBhvr>
                                      <p:to>
                                        <p:strVal val="visible"/>
                                      </p:to>
                                    </p:set>
                                    <p:animEffect transition="in" filter="fade">
                                      <p:cBhvr>
                                        <p:cTn id="35" dur="500"/>
                                        <p:tgtEl>
                                          <p:spTgt spid="2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xEl>
                                              <p:pRg st="9" end="9"/>
                                            </p:txEl>
                                          </p:spTgt>
                                        </p:tgtEl>
                                        <p:attrNameLst>
                                          <p:attrName>style.visibility</p:attrName>
                                        </p:attrNameLst>
                                      </p:cBhvr>
                                      <p:to>
                                        <p:strVal val="visible"/>
                                      </p:to>
                                    </p:set>
                                    <p:animEffect transition="in" filter="fade">
                                      <p:cBhvr>
                                        <p:cTn id="40" dur="500"/>
                                        <p:tgtEl>
                                          <p:spTgt spid="23">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3">
                                            <p:txEl>
                                              <p:pRg st="10" end="10"/>
                                            </p:txEl>
                                          </p:spTgt>
                                        </p:tgtEl>
                                        <p:attrNameLst>
                                          <p:attrName>style.visibility</p:attrName>
                                        </p:attrNameLst>
                                      </p:cBhvr>
                                      <p:to>
                                        <p:strVal val="visible"/>
                                      </p:to>
                                    </p:set>
                                    <p:animEffect transition="in" filter="fade">
                                      <p:cBhvr>
                                        <p:cTn id="43" dur="500"/>
                                        <p:tgtEl>
                                          <p:spTgt spid="23">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900"/>
              </a:spcAft>
              <a:buNone/>
            </a:pPr>
            <a:r>
              <a:rPr lang="en-GB" sz="1600" b="1" kern="0" dirty="0">
                <a:solidFill>
                  <a:srgbClr val="00634F"/>
                </a:solidFill>
                <a:latin typeface="Arial"/>
              </a:rPr>
              <a:t>IF NOT YOU, THEN WHO?</a:t>
            </a:r>
          </a:p>
          <a:p>
            <a:pPr marL="873577" lvl="1" indent="-473527" fontAlgn="base">
              <a:spcBef>
                <a:spcPct val="10000"/>
              </a:spcBef>
              <a:spcAft>
                <a:spcPts val="900"/>
              </a:spcAft>
              <a:buFont typeface="Wingdings" pitchFamily="2" charset="2"/>
              <a:buChar char="n"/>
            </a:pPr>
            <a:r>
              <a:rPr lang="en-GB" sz="1600" kern="0" dirty="0">
                <a:solidFill>
                  <a:srgbClr val="00634F"/>
                </a:solidFill>
                <a:latin typeface="Arial"/>
              </a:rPr>
              <a:t>If you do not polish your draft, then a senior lawyer will have to do it</a:t>
            </a:r>
          </a:p>
          <a:p>
            <a:pPr marL="873577" lvl="1" indent="-473527" fontAlgn="base">
              <a:spcBef>
                <a:spcPct val="10000"/>
              </a:spcBef>
              <a:spcAft>
                <a:spcPts val="1500"/>
              </a:spcAft>
              <a:buFont typeface="Wingdings" pitchFamily="2" charset="2"/>
              <a:buChar char="n"/>
            </a:pPr>
            <a:r>
              <a:rPr lang="en-GB" sz="1600" kern="0" dirty="0">
                <a:solidFill>
                  <a:srgbClr val="00634F"/>
                </a:solidFill>
                <a:latin typeface="Arial"/>
              </a:rPr>
              <a:t>Reviewing lawyers should be focused on addressing substance, improving clarity and tone, not formatting, completing footnotes or correcting grammatical errors</a:t>
            </a:r>
          </a:p>
          <a:p>
            <a:pPr marL="400050" lvl="1" indent="-388938" fontAlgn="base">
              <a:spcBef>
                <a:spcPct val="10000"/>
              </a:spcBef>
              <a:spcAft>
                <a:spcPts val="900"/>
              </a:spcAft>
              <a:buNone/>
            </a:pPr>
            <a:r>
              <a:rPr lang="en-GB" sz="1600" b="1" kern="0" dirty="0">
                <a:solidFill>
                  <a:srgbClr val="00634F"/>
                </a:solidFill>
                <a:latin typeface="Arial"/>
              </a:rPr>
              <a:t>DON’T FORGET THE FOOTNOTES!</a:t>
            </a:r>
          </a:p>
          <a:p>
            <a:pPr marL="873577" lvl="1" indent="-473527" fontAlgn="base">
              <a:spcBef>
                <a:spcPct val="10000"/>
              </a:spcBef>
              <a:spcAft>
                <a:spcPts val="900"/>
              </a:spcAft>
              <a:buFont typeface="Wingdings" pitchFamily="2" charset="2"/>
              <a:buChar char="n"/>
            </a:pPr>
            <a:r>
              <a:rPr lang="en-GB" sz="1600" kern="0" dirty="0">
                <a:solidFill>
                  <a:srgbClr val="00634F"/>
                </a:solidFill>
                <a:latin typeface="Arial"/>
              </a:rPr>
              <a:t>Footnotes should be complete and consistent</a:t>
            </a:r>
          </a:p>
          <a:p>
            <a:pPr marL="873577" lvl="1" indent="-473527" fontAlgn="base">
              <a:spcBef>
                <a:spcPct val="10000"/>
              </a:spcBef>
              <a:spcAft>
                <a:spcPts val="1500"/>
              </a:spcAft>
              <a:buFont typeface="Wingdings" pitchFamily="2" charset="2"/>
              <a:buChar char="n"/>
            </a:pPr>
            <a:r>
              <a:rPr lang="en-GB" sz="1600" kern="0" dirty="0">
                <a:solidFill>
                  <a:srgbClr val="00634F"/>
                </a:solidFill>
                <a:latin typeface="Arial"/>
              </a:rPr>
              <a:t>The reader/client should be able to find all sources cited relatively easily</a:t>
            </a:r>
          </a:p>
          <a:p>
            <a:pPr marL="400050" lvl="1" indent="-388938" fontAlgn="base">
              <a:spcBef>
                <a:spcPct val="10000"/>
              </a:spcBef>
              <a:spcAft>
                <a:spcPts val="900"/>
              </a:spcAft>
              <a:buNone/>
            </a:pPr>
            <a:r>
              <a:rPr lang="en-GB" sz="1600" b="1" kern="0" dirty="0">
                <a:solidFill>
                  <a:srgbClr val="00634F"/>
                </a:solidFill>
                <a:latin typeface="Arial"/>
              </a:rPr>
              <a:t>SIGNAL WHAT YOU DON’T KNOW</a:t>
            </a:r>
          </a:p>
          <a:p>
            <a:pPr marL="873577" lvl="1" indent="-473527" fontAlgn="base">
              <a:spcBef>
                <a:spcPct val="10000"/>
              </a:spcBef>
              <a:spcAft>
                <a:spcPts val="900"/>
              </a:spcAft>
              <a:buFont typeface="Wingdings" pitchFamily="2" charset="2"/>
              <a:buChar char="n"/>
            </a:pPr>
            <a:r>
              <a:rPr lang="en-GB" sz="1600" kern="0" dirty="0">
                <a:solidFill>
                  <a:srgbClr val="00634F"/>
                </a:solidFill>
                <a:latin typeface="Arial"/>
              </a:rPr>
              <a:t>If you are not sure about your analysis, don’t try to camouflage it by being vague or just quoting authorities you don’t understand</a:t>
            </a:r>
          </a:p>
          <a:p>
            <a:pPr marL="1273627" lvl="2" indent="-473527" fontAlgn="base">
              <a:spcBef>
                <a:spcPct val="10000"/>
              </a:spcBef>
              <a:spcAft>
                <a:spcPts val="900"/>
              </a:spcAft>
              <a:buFont typeface="Wingdings" pitchFamily="2" charset="2"/>
              <a:buChar char="n"/>
            </a:pPr>
            <a:r>
              <a:rPr lang="en-GB" sz="1600" kern="0" dirty="0">
                <a:solidFill>
                  <a:srgbClr val="00634F"/>
                </a:solidFill>
                <a:latin typeface="Arial"/>
              </a:rPr>
              <a:t>This will waste everyone’s time as the reviewing lawyer will not be sure if there is an actual substantive question, or merely confused writing</a:t>
            </a:r>
          </a:p>
          <a:p>
            <a:pPr marL="873577" lvl="1" indent="-473527" fontAlgn="base">
              <a:spcBef>
                <a:spcPct val="10000"/>
              </a:spcBef>
              <a:spcAft>
                <a:spcPts val="900"/>
              </a:spcAft>
              <a:buFont typeface="Wingdings" pitchFamily="2" charset="2"/>
              <a:buChar char="n"/>
            </a:pPr>
            <a:r>
              <a:rPr lang="en-GB" sz="1600" kern="0" dirty="0">
                <a:solidFill>
                  <a:srgbClr val="00634F"/>
                </a:solidFill>
                <a:latin typeface="Arial"/>
              </a:rPr>
              <a:t>Flag uncertainties for reviewing lawyers so that they can help resolve them</a:t>
            </a:r>
          </a:p>
          <a:p>
            <a:pPr marL="1273627" lvl="2" indent="-473527" fontAlgn="base">
              <a:spcBef>
                <a:spcPct val="10000"/>
              </a:spcBef>
              <a:spcAft>
                <a:spcPts val="900"/>
              </a:spcAft>
              <a:buFont typeface="Wingdings" pitchFamily="2" charset="2"/>
              <a:buChar char="n"/>
            </a:pPr>
            <a:r>
              <a:rPr lang="en-GB" sz="1600" kern="0" dirty="0">
                <a:solidFill>
                  <a:srgbClr val="00634F"/>
                </a:solidFill>
                <a:latin typeface="Arial"/>
              </a:rPr>
              <a:t>Remember -- you are not expected to know everything!</a:t>
            </a:r>
          </a:p>
          <a:p>
            <a:pPr marL="1273627" lvl="2" indent="-473527" fontAlgn="base">
              <a:spcBef>
                <a:spcPct val="10000"/>
              </a:spcBef>
              <a:spcAft>
                <a:spcPts val="900"/>
              </a:spcAft>
              <a:buFont typeface="Wingdings" pitchFamily="2" charset="2"/>
              <a:buChar char="n"/>
            </a:pPr>
            <a:r>
              <a:rPr lang="en-GB" sz="1600" kern="0" dirty="0">
                <a:solidFill>
                  <a:srgbClr val="00634F"/>
                </a:solidFill>
                <a:latin typeface="Arial"/>
              </a:rPr>
              <a:t>Work as a team</a:t>
            </a: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Polishing: Just as Important</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38</a:t>
            </a:fld>
            <a:r>
              <a:rPr lang="en-US" b="1" dirty="0">
                <a:latin typeface="Helvetica"/>
                <a:cs typeface="Helvetica"/>
              </a:rPr>
              <a:t> </a:t>
            </a:r>
          </a:p>
        </p:txBody>
      </p:sp>
    </p:spTree>
    <p:extLst>
      <p:ext uri="{BB962C8B-B14F-4D97-AF65-F5344CB8AC3E}">
        <p14:creationId xmlns:p14="http://schemas.microsoft.com/office/powerpoint/2010/main" val="389776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xEl>
                                              <p:pRg st="3" end="3"/>
                                            </p:txEl>
                                          </p:spTgt>
                                        </p:tgtEl>
                                        <p:attrNameLst>
                                          <p:attrName>style.visibility</p:attrName>
                                        </p:attrNameLst>
                                      </p:cBhvr>
                                      <p:to>
                                        <p:strVal val="visible"/>
                                      </p:to>
                                    </p:set>
                                    <p:animEffect transition="in" filter="fade">
                                      <p:cBhvr>
                                        <p:cTn id="18" dur="500"/>
                                        <p:tgtEl>
                                          <p:spTgt spid="2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xEl>
                                              <p:pRg st="6" end="6"/>
                                            </p:txEl>
                                          </p:spTgt>
                                        </p:tgtEl>
                                        <p:attrNameLst>
                                          <p:attrName>style.visibility</p:attrName>
                                        </p:attrNameLst>
                                      </p:cBhvr>
                                      <p:to>
                                        <p:strVal val="visible"/>
                                      </p:to>
                                    </p:set>
                                    <p:animEffect transition="in" filter="fade">
                                      <p:cBhvr>
                                        <p:cTn id="29" dur="500"/>
                                        <p:tgtEl>
                                          <p:spTgt spid="2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3">
                                            <p:txEl>
                                              <p:pRg st="7" end="7"/>
                                            </p:txEl>
                                          </p:spTgt>
                                        </p:tgtEl>
                                        <p:attrNameLst>
                                          <p:attrName>style.visibility</p:attrName>
                                        </p:attrNameLst>
                                      </p:cBhvr>
                                      <p:to>
                                        <p:strVal val="visible"/>
                                      </p:to>
                                    </p:set>
                                    <p:animEffect transition="in" filter="fade">
                                      <p:cBhvr>
                                        <p:cTn id="32" dur="500"/>
                                        <p:tgtEl>
                                          <p:spTgt spid="2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8" end="8"/>
                                            </p:txEl>
                                          </p:spTgt>
                                        </p:tgtEl>
                                        <p:attrNameLst>
                                          <p:attrName>style.visibility</p:attrName>
                                        </p:attrNameLst>
                                      </p:cBhvr>
                                      <p:to>
                                        <p:strVal val="visible"/>
                                      </p:to>
                                    </p:set>
                                    <p:animEffect transition="in" filter="fade">
                                      <p:cBhvr>
                                        <p:cTn id="35" dur="500"/>
                                        <p:tgtEl>
                                          <p:spTgt spid="23">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xEl>
                                              <p:pRg st="9" end="9"/>
                                            </p:txEl>
                                          </p:spTgt>
                                        </p:tgtEl>
                                        <p:attrNameLst>
                                          <p:attrName>style.visibility</p:attrName>
                                        </p:attrNameLst>
                                      </p:cBhvr>
                                      <p:to>
                                        <p:strVal val="visible"/>
                                      </p:to>
                                    </p:set>
                                    <p:animEffect transition="in" filter="fade">
                                      <p:cBhvr>
                                        <p:cTn id="38" dur="500"/>
                                        <p:tgtEl>
                                          <p:spTgt spid="23">
                                            <p:txEl>
                                              <p:pRg st="9" end="9"/>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3">
                                            <p:txEl>
                                              <p:pRg st="10" end="10"/>
                                            </p:txEl>
                                          </p:spTgt>
                                        </p:tgtEl>
                                        <p:attrNameLst>
                                          <p:attrName>style.visibility</p:attrName>
                                        </p:attrNameLst>
                                      </p:cBhvr>
                                      <p:to>
                                        <p:strVal val="visible"/>
                                      </p:to>
                                    </p:set>
                                    <p:animEffect transition="in" filter="fade">
                                      <p:cBhvr>
                                        <p:cTn id="41" dur="500"/>
                                        <p:tgtEl>
                                          <p:spTgt spid="23">
                                            <p:txEl>
                                              <p:pRg st="10" end="1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3">
                                            <p:txEl>
                                              <p:pRg st="11" end="11"/>
                                            </p:txEl>
                                          </p:spTgt>
                                        </p:tgtEl>
                                        <p:attrNameLst>
                                          <p:attrName>style.visibility</p:attrName>
                                        </p:attrNameLst>
                                      </p:cBhvr>
                                      <p:to>
                                        <p:strVal val="visible"/>
                                      </p:to>
                                    </p:set>
                                    <p:animEffect transition="in" filter="fade">
                                      <p:cBhvr>
                                        <p:cTn id="44" dur="500"/>
                                        <p:tgtEl>
                                          <p:spTgt spid="2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910FE4D4-1FF6-6F4A-9366-55BC404167EA}" type="slidenum">
              <a:rPr lang="en-US" b="1" smtClean="0">
                <a:latin typeface="Helvetica"/>
                <a:cs typeface="Helvetica"/>
              </a:rPr>
              <a:pPr/>
              <a:t>39</a:t>
            </a:fld>
            <a:r>
              <a:rPr lang="en-US" b="1" dirty="0">
                <a:latin typeface="Helvetica"/>
                <a:cs typeface="Helvetica"/>
              </a:rPr>
              <a:t> </a:t>
            </a:r>
          </a:p>
        </p:txBody>
      </p:sp>
      <p:sp>
        <p:nvSpPr>
          <p:cNvPr id="3" name="AutoShape 2" descr="Related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Related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Related im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Related imag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2" descr="Image result for icon paperwork"/>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6" descr="Related imag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8" descr="Related image"/>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20" descr="Related image"/>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16" name="Diagram 15">
            <a:extLst>
              <a:ext uri="{FF2B5EF4-FFF2-40B4-BE49-F238E27FC236}">
                <a16:creationId xmlns="" xmlns:a16="http://schemas.microsoft.com/office/drawing/2014/main" id="{9524C3FD-BC73-784E-80AE-4534DC1BA151}"/>
              </a:ext>
            </a:extLst>
          </p:cNvPr>
          <p:cNvGraphicFramePr/>
          <p:nvPr>
            <p:extLst>
              <p:ext uri="{D42A27DB-BD31-4B8C-83A1-F6EECF244321}">
                <p14:modId xmlns:p14="http://schemas.microsoft.com/office/powerpoint/2010/main" val="1566119962"/>
              </p:ext>
            </p:extLst>
          </p:nvPr>
        </p:nvGraphicFramePr>
        <p:xfrm>
          <a:off x="612774" y="1235074"/>
          <a:ext cx="8614353" cy="45604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itle 1">
            <a:extLst>
              <a:ext uri="{FF2B5EF4-FFF2-40B4-BE49-F238E27FC236}">
                <a16:creationId xmlns="" xmlns:a16="http://schemas.microsoft.com/office/drawing/2014/main" id="{9D191893-6B05-4C4F-939E-AD5A8E4DA24D}"/>
              </a:ext>
            </a:extLst>
          </p:cNvPr>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Writing Checklist </a:t>
            </a:r>
          </a:p>
        </p:txBody>
      </p:sp>
    </p:spTree>
    <p:extLst>
      <p:ext uri="{BB962C8B-B14F-4D97-AF65-F5344CB8AC3E}">
        <p14:creationId xmlns:p14="http://schemas.microsoft.com/office/powerpoint/2010/main" val="1043731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88938" fontAlgn="base">
              <a:spcBef>
                <a:spcPct val="10000"/>
              </a:spcBef>
              <a:spcAft>
                <a:spcPts val="1228"/>
              </a:spcAft>
              <a:buNone/>
            </a:pPr>
            <a:r>
              <a:rPr lang="en-GB" sz="1800" b="1" kern="0" dirty="0" smtClean="0">
                <a:solidFill>
                  <a:srgbClr val="00634F"/>
                </a:solidFill>
                <a:latin typeface="Arial"/>
              </a:rPr>
              <a:t>WHY </a:t>
            </a:r>
            <a:r>
              <a:rPr lang="en-GB" sz="1800" b="1" kern="0" dirty="0">
                <a:solidFill>
                  <a:srgbClr val="00634F"/>
                </a:solidFill>
                <a:latin typeface="Arial"/>
              </a:rPr>
              <a:t>THIS TRAINING? </a:t>
            </a:r>
          </a:p>
          <a:p>
            <a:pPr marL="473527" indent="-473527" fontAlgn="base">
              <a:spcBef>
                <a:spcPct val="10000"/>
              </a:spcBef>
              <a:spcAft>
                <a:spcPts val="1228"/>
              </a:spcAft>
            </a:pPr>
            <a:r>
              <a:rPr lang="en-GB" sz="1800" kern="0" dirty="0">
                <a:solidFill>
                  <a:srgbClr val="00634F"/>
                </a:solidFill>
                <a:latin typeface="Arial"/>
              </a:rPr>
              <a:t>Good drafting is a key skill</a:t>
            </a:r>
          </a:p>
          <a:p>
            <a:pPr marL="473527" lvl="0" indent="-473527" fontAlgn="base">
              <a:spcBef>
                <a:spcPct val="10000"/>
              </a:spcBef>
              <a:spcAft>
                <a:spcPts val="628"/>
              </a:spcAft>
              <a:buFont typeface="Wingdings" pitchFamily="2" charset="2"/>
              <a:buChar char="n"/>
            </a:pPr>
            <a:r>
              <a:rPr lang="en-GB" sz="1800" kern="0" dirty="0">
                <a:solidFill>
                  <a:srgbClr val="00634F"/>
                </a:solidFill>
                <a:latin typeface="Arial"/>
              </a:rPr>
              <a:t>Lawyers can easily fall into the trap of becoming bad writers</a:t>
            </a:r>
          </a:p>
          <a:p>
            <a:pPr marL="873577" lvl="1" indent="-473527" fontAlgn="base">
              <a:spcBef>
                <a:spcPct val="10000"/>
              </a:spcBef>
              <a:spcAft>
                <a:spcPts val="628"/>
              </a:spcAft>
            </a:pPr>
            <a:r>
              <a:rPr lang="en-GB" sz="1800" kern="0" dirty="0">
                <a:solidFill>
                  <a:srgbClr val="00634F"/>
                </a:solidFill>
                <a:latin typeface="Arial"/>
              </a:rPr>
              <a:t>Lawyers often feel compelled to use overly-complicated language</a:t>
            </a:r>
          </a:p>
          <a:p>
            <a:pPr marL="873577" lvl="1" indent="-473527" fontAlgn="base">
              <a:spcBef>
                <a:spcPct val="10000"/>
              </a:spcBef>
              <a:spcAft>
                <a:spcPts val="1228"/>
              </a:spcAft>
            </a:pPr>
            <a:r>
              <a:rPr lang="en-GB" sz="1800" kern="0" dirty="0">
                <a:solidFill>
                  <a:srgbClr val="00634F"/>
                </a:solidFill>
                <a:latin typeface="Arial"/>
              </a:rPr>
              <a:t>Brussels bureaucratese or “euro-English” has become standard  </a:t>
            </a:r>
          </a:p>
          <a:p>
            <a:pPr marL="473527" indent="-473527" fontAlgn="base">
              <a:spcBef>
                <a:spcPct val="10000"/>
              </a:spcBef>
              <a:spcAft>
                <a:spcPts val="628"/>
              </a:spcAft>
            </a:pPr>
            <a:r>
              <a:rPr lang="en-GB" sz="1800" kern="0" dirty="0">
                <a:solidFill>
                  <a:srgbClr val="00634F"/>
                </a:solidFill>
                <a:latin typeface="Arial"/>
              </a:rPr>
              <a:t>This training covers the basic concepts of good legal drafting</a:t>
            </a:r>
          </a:p>
          <a:p>
            <a:pPr marL="873577" lvl="1" indent="-473527" fontAlgn="base">
              <a:spcBef>
                <a:spcPct val="10000"/>
              </a:spcBef>
              <a:spcAft>
                <a:spcPts val="628"/>
              </a:spcAft>
            </a:pPr>
            <a:r>
              <a:rPr lang="en-GB" sz="1800" kern="0" dirty="0">
                <a:solidFill>
                  <a:srgbClr val="00634F"/>
                </a:solidFill>
                <a:latin typeface="Arial"/>
              </a:rPr>
              <a:t>It is not a course on English grammar, nor a course on advocacy </a:t>
            </a:r>
          </a:p>
          <a:p>
            <a:pPr marL="873577" lvl="1" indent="-473527" fontAlgn="base">
              <a:spcBef>
                <a:spcPct val="10000"/>
              </a:spcBef>
              <a:spcAft>
                <a:spcPts val="628"/>
              </a:spcAft>
            </a:pPr>
            <a:r>
              <a:rPr lang="en-GB" sz="1800" kern="0" dirty="0">
                <a:solidFill>
                  <a:srgbClr val="00634F"/>
                </a:solidFill>
                <a:latin typeface="Arial"/>
              </a:rPr>
              <a:t>This training is just an introduction – there is more programming to come</a:t>
            </a: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Why this Training?</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4</a:t>
            </a:fld>
            <a:r>
              <a:rPr lang="en-US" b="1" dirty="0">
                <a:latin typeface="Helvetica"/>
                <a:cs typeface="Helvetica"/>
              </a:rPr>
              <a:t> </a:t>
            </a:r>
          </a:p>
        </p:txBody>
      </p:sp>
      <p:sp>
        <p:nvSpPr>
          <p:cNvPr id="5" name="Rectangle 4">
            <a:extLst>
              <a:ext uri="{FF2B5EF4-FFF2-40B4-BE49-F238E27FC236}">
                <a16:creationId xmlns="" xmlns:a16="http://schemas.microsoft.com/office/drawing/2014/main" id="{7C873698-A186-964B-BF3D-DBC895EA7315}"/>
              </a:ext>
            </a:extLst>
          </p:cNvPr>
          <p:cNvSpPr/>
          <p:nvPr/>
        </p:nvSpPr>
        <p:spPr>
          <a:xfrm>
            <a:off x="683000" y="5450774"/>
            <a:ext cx="8449306" cy="1126724"/>
          </a:xfrm>
          <a:prstGeom prst="rect">
            <a:avLst/>
          </a:prstGeom>
          <a:solidFill>
            <a:schemeClr val="bg2">
              <a:lumMod val="95000"/>
            </a:schemeClr>
          </a:solidFill>
          <a:ln>
            <a:solidFill>
              <a:schemeClr val="tx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lvl="1"/>
            <a:r>
              <a:rPr lang="en-US" sz="1600" i="1" kern="0" dirty="0">
                <a:solidFill>
                  <a:schemeClr val="tx1"/>
                </a:solidFill>
              </a:rPr>
              <a:t>“</a:t>
            </a:r>
            <a:r>
              <a:rPr lang="en-US" sz="1600" dirty="0">
                <a:solidFill>
                  <a:schemeClr val="tx1"/>
                </a:solidFill>
              </a:rPr>
              <a:t>The minute you read something that you can’t understand, you can almost be sure that it was drawn up by a lawyer. ”</a:t>
            </a:r>
          </a:p>
          <a:p>
            <a:pPr marL="0" lvl="1" algn="r"/>
            <a:r>
              <a:rPr lang="en-US" sz="1600" kern="0" dirty="0">
                <a:solidFill>
                  <a:schemeClr val="tx1"/>
                </a:solidFill>
              </a:rPr>
              <a:t>- Will Rogers</a:t>
            </a:r>
          </a:p>
        </p:txBody>
      </p:sp>
    </p:spTree>
    <p:extLst>
      <p:ext uri="{BB962C8B-B14F-4D97-AF65-F5344CB8AC3E}">
        <p14:creationId xmlns:p14="http://schemas.microsoft.com/office/powerpoint/2010/main" val="555359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470071" y="1191658"/>
            <a:ext cx="8873625" cy="52499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431925" indent="0" fontAlgn="base">
              <a:spcBef>
                <a:spcPct val="10000"/>
              </a:spcBef>
              <a:buNone/>
            </a:pPr>
            <a:r>
              <a:rPr lang="en-GB" sz="1600" b="1" kern="0" noProof="0" dirty="0" smtClean="0">
                <a:solidFill>
                  <a:srgbClr val="00634F"/>
                </a:solidFill>
                <a:latin typeface="Arial"/>
              </a:rPr>
              <a:t>EXTERNALLY</a:t>
            </a:r>
            <a:endParaRPr lang="en-GB" sz="1600" b="1" kern="0" noProof="0" dirty="0">
              <a:solidFill>
                <a:srgbClr val="00634F"/>
              </a:solidFill>
              <a:latin typeface="Arial"/>
            </a:endParaRPr>
          </a:p>
          <a:p>
            <a:pPr marL="1776413" indent="-344488" fontAlgn="base">
              <a:spcBef>
                <a:spcPct val="10000"/>
              </a:spcBef>
            </a:pPr>
            <a:r>
              <a:rPr lang="en-GB" sz="1600" kern="0" dirty="0">
                <a:solidFill>
                  <a:srgbClr val="00634F"/>
                </a:solidFill>
                <a:latin typeface="Arial"/>
              </a:rPr>
              <a:t>Documents have a purpose (e.g., answer a client question, convince a court or regulator to do something) </a:t>
            </a:r>
          </a:p>
          <a:p>
            <a:pPr marL="1776413" indent="-344488" fontAlgn="base">
              <a:spcBef>
                <a:spcPct val="10000"/>
              </a:spcBef>
            </a:pPr>
            <a:r>
              <a:rPr lang="en-GB" sz="1600" kern="0" dirty="0">
                <a:solidFill>
                  <a:srgbClr val="00634F"/>
                </a:solidFill>
                <a:latin typeface="Arial"/>
              </a:rPr>
              <a:t>A well-written document accomplishes that purpose; an incomprehensible document is useless (no matter how brilliant)</a:t>
            </a:r>
          </a:p>
          <a:p>
            <a:pPr marL="1776413" indent="-344488" fontAlgn="base">
              <a:spcBef>
                <a:spcPct val="10000"/>
              </a:spcBef>
            </a:pPr>
            <a:r>
              <a:rPr lang="en-GB" sz="1600" kern="0" dirty="0">
                <a:solidFill>
                  <a:srgbClr val="00634F"/>
                </a:solidFill>
                <a:latin typeface="Arial"/>
              </a:rPr>
              <a:t>Your audience will be frustrated spending time deciphering a document</a:t>
            </a:r>
          </a:p>
          <a:p>
            <a:pPr marL="1776413" indent="-344488" fontAlgn="base">
              <a:spcBef>
                <a:spcPct val="10000"/>
              </a:spcBef>
            </a:pPr>
            <a:endParaRPr lang="en-GB" sz="1600" kern="0" dirty="0">
              <a:solidFill>
                <a:srgbClr val="00634F"/>
              </a:solidFill>
              <a:latin typeface="Arial"/>
            </a:endParaRPr>
          </a:p>
          <a:p>
            <a:pPr marL="1431925" indent="0" fontAlgn="base">
              <a:spcBef>
                <a:spcPct val="10000"/>
              </a:spcBef>
              <a:buNone/>
            </a:pPr>
            <a:r>
              <a:rPr lang="en-GB" sz="1600" b="1" kern="0" dirty="0">
                <a:solidFill>
                  <a:srgbClr val="00634F"/>
                </a:solidFill>
                <a:latin typeface="Arial"/>
              </a:rPr>
              <a:t>INTERNALLY </a:t>
            </a:r>
          </a:p>
          <a:p>
            <a:pPr marL="1776413" indent="-344488" fontAlgn="base">
              <a:spcBef>
                <a:spcPct val="10000"/>
              </a:spcBef>
            </a:pPr>
            <a:r>
              <a:rPr lang="en-GB" sz="1600" kern="0" dirty="0">
                <a:solidFill>
                  <a:srgbClr val="00634F"/>
                </a:solidFill>
                <a:latin typeface="Arial"/>
              </a:rPr>
              <a:t>Clear drafting facilitates and expedites the review process </a:t>
            </a:r>
          </a:p>
          <a:p>
            <a:pPr marL="1776413" indent="-344488" fontAlgn="base">
              <a:spcBef>
                <a:spcPct val="10000"/>
              </a:spcBef>
            </a:pPr>
            <a:r>
              <a:rPr lang="en-GB" sz="1600" kern="0" noProof="0" dirty="0">
                <a:solidFill>
                  <a:srgbClr val="00634F"/>
                </a:solidFill>
                <a:latin typeface="Arial"/>
              </a:rPr>
              <a:t>Poor drafting prevents another lawyer from reviewing the substance of a draft because </a:t>
            </a:r>
            <a:r>
              <a:rPr lang="en-GB" sz="1600" kern="0" dirty="0">
                <a:solidFill>
                  <a:srgbClr val="00634F"/>
                </a:solidFill>
                <a:latin typeface="Arial"/>
              </a:rPr>
              <a:t>he/she is struggling to understand what the text means or to correct technical mistakes</a:t>
            </a:r>
            <a:endParaRPr lang="en-GB" sz="1600" kern="0" noProof="0" dirty="0">
              <a:solidFill>
                <a:srgbClr val="00634F"/>
              </a:solidFill>
              <a:latin typeface="Arial"/>
            </a:endParaRPr>
          </a:p>
          <a:p>
            <a:pPr marL="1776413" indent="-344488" fontAlgn="base">
              <a:spcBef>
                <a:spcPct val="10000"/>
              </a:spcBef>
            </a:pPr>
            <a:endParaRPr lang="en-GB" sz="1600" kern="0" noProof="0" dirty="0">
              <a:solidFill>
                <a:srgbClr val="00634F"/>
              </a:solidFill>
              <a:latin typeface="Arial"/>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Why Good Writing </a:t>
            </a:r>
            <a:r>
              <a:rPr lang="en-GB" sz="2400" b="1" dirty="0" smtClean="0">
                <a:solidFill>
                  <a:srgbClr val="007AD6"/>
                </a:solidFill>
                <a:latin typeface="Helvetica" pitchFamily="34" charset="0"/>
              </a:rPr>
              <a:t>Matters</a:t>
            </a:r>
          </a:p>
          <a:p>
            <a:endParaRPr lang="en-GB" sz="2400" b="1" dirty="0">
              <a:solidFill>
                <a:srgbClr val="007AD6"/>
              </a:solidFill>
              <a:latin typeface="Helvetica" pitchFamily="34" charset="0"/>
            </a:endParaRPr>
          </a:p>
          <a:p>
            <a:endParaRPr lang="en-GB" sz="2400" b="1" dirty="0" smtClean="0">
              <a:solidFill>
                <a:srgbClr val="007AD6"/>
              </a:solidFill>
              <a:latin typeface="Helvetica" pitchFamily="34" charset="0"/>
            </a:endParaRPr>
          </a:p>
          <a:p>
            <a:endParaRPr lang="en-GB" sz="2400" b="1" dirty="0">
              <a:solidFill>
                <a:srgbClr val="007AD6"/>
              </a:solidFill>
              <a:latin typeface="Helvetica" pitchFamily="34" charset="0"/>
            </a:endParaRPr>
          </a:p>
        </p:txBody>
      </p:sp>
      <p:sp>
        <p:nvSpPr>
          <p:cNvPr id="2" name="Slide Number Placeholder 1"/>
          <p:cNvSpPr>
            <a:spLocks noGrp="1"/>
          </p:cNvSpPr>
          <p:nvPr>
            <p:ph type="sldNum" sz="quarter" idx="4"/>
          </p:nvPr>
        </p:nvSpPr>
        <p:spPr/>
        <p:txBody>
          <a:bodyPr/>
          <a:lstStyle/>
          <a:p>
            <a:fld id="{910FE4D4-1FF6-6F4A-9366-55BC404167EA}" type="slidenum">
              <a:rPr lang="en-US" b="1" smtClean="0">
                <a:latin typeface="Helvetica"/>
                <a:cs typeface="Helvetica"/>
              </a:rPr>
              <a:pPr/>
              <a:t>5</a:t>
            </a:fld>
            <a:r>
              <a:rPr lang="en-US" b="1" dirty="0">
                <a:latin typeface="Helvetica"/>
                <a:cs typeface="Helvetica"/>
              </a:rPr>
              <a:t> </a:t>
            </a:r>
          </a:p>
        </p:txBody>
      </p:sp>
      <p:sp>
        <p:nvSpPr>
          <p:cNvPr id="3" name="AutoShape 2" descr="Related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Related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Related im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Related imag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2" descr="Image result for icon paperwork"/>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6" descr="Related imag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8" descr="Related image"/>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20" descr="Related image"/>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6" name="Group 15">
            <a:extLst>
              <a:ext uri="{FF2B5EF4-FFF2-40B4-BE49-F238E27FC236}">
                <a16:creationId xmlns="" xmlns:a16="http://schemas.microsoft.com/office/drawing/2014/main" id="{9A4B5000-8500-2247-B274-85476EF1D2D6}"/>
              </a:ext>
            </a:extLst>
          </p:cNvPr>
          <p:cNvGrpSpPr/>
          <p:nvPr/>
        </p:nvGrpSpPr>
        <p:grpSpPr>
          <a:xfrm>
            <a:off x="587029" y="1239727"/>
            <a:ext cx="1157813" cy="1164020"/>
            <a:chOff x="587029" y="1239727"/>
            <a:chExt cx="1157813" cy="1164020"/>
          </a:xfrm>
        </p:grpSpPr>
        <p:sp>
          <p:nvSpPr>
            <p:cNvPr id="18" name="Oval 17"/>
            <p:cNvSpPr>
              <a:spLocks noChangeAspect="1"/>
            </p:cNvSpPr>
            <p:nvPr/>
          </p:nvSpPr>
          <p:spPr>
            <a:xfrm>
              <a:off x="640080" y="1306467"/>
              <a:ext cx="1097280" cy="1097280"/>
            </a:xfrm>
            <a:prstGeom prst="ellipse">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13">
              <a:extLst>
                <a:ext uri="{FF2B5EF4-FFF2-40B4-BE49-F238E27FC236}">
                  <a16:creationId xmlns="" xmlns:a16="http://schemas.microsoft.com/office/drawing/2014/main" id="{AC9D85C5-3F3E-7B45-8D08-653A43416464}"/>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587029" y="1239727"/>
              <a:ext cx="1157813" cy="1154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9" name="Group 18">
            <a:extLst>
              <a:ext uri="{FF2B5EF4-FFF2-40B4-BE49-F238E27FC236}">
                <a16:creationId xmlns="" xmlns:a16="http://schemas.microsoft.com/office/drawing/2014/main" id="{6356D61E-C1B7-6F44-8563-CA6326127DB7}"/>
              </a:ext>
            </a:extLst>
          </p:cNvPr>
          <p:cNvGrpSpPr/>
          <p:nvPr/>
        </p:nvGrpSpPr>
        <p:grpSpPr>
          <a:xfrm>
            <a:off x="585216" y="2947168"/>
            <a:ext cx="1184266" cy="1145076"/>
            <a:chOff x="2723604" y="3081528"/>
            <a:chExt cx="1184266" cy="1145076"/>
          </a:xfrm>
        </p:grpSpPr>
        <p:sp>
          <p:nvSpPr>
            <p:cNvPr id="20" name="Oval 19">
              <a:extLst>
                <a:ext uri="{FF2B5EF4-FFF2-40B4-BE49-F238E27FC236}">
                  <a16:creationId xmlns="" xmlns:a16="http://schemas.microsoft.com/office/drawing/2014/main" id="{2ADBF920-A8DE-9C4F-A1C6-211CA196847D}"/>
                </a:ext>
              </a:extLst>
            </p:cNvPr>
            <p:cNvSpPr>
              <a:spLocks noChangeAspect="1"/>
            </p:cNvSpPr>
            <p:nvPr/>
          </p:nvSpPr>
          <p:spPr>
            <a:xfrm>
              <a:off x="2723604" y="3129324"/>
              <a:ext cx="1097280" cy="1097280"/>
            </a:xfrm>
            <a:prstGeom prst="ellipse">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 xmlns:a16="http://schemas.microsoft.com/office/drawing/2014/main" id="{14E5DAD9-5D95-F647-BC7D-5BB5D94893FA}"/>
                </a:ext>
              </a:extLst>
            </p:cNvPr>
            <p:cNvPicPr>
              <a:picLocks noChangeAspect="1"/>
            </p:cNvPicPr>
            <p:nvPr/>
          </p:nvPicPr>
          <p:blipFill>
            <a:blip r:embed="rId4">
              <a:lum bright="70000" contrast="-70000"/>
            </a:blip>
            <a:stretch>
              <a:fillRect/>
            </a:stretch>
          </p:blipFill>
          <p:spPr>
            <a:xfrm>
              <a:off x="2774014" y="3081528"/>
              <a:ext cx="1133856" cy="1133856"/>
            </a:xfrm>
            <a:prstGeom prst="rect">
              <a:avLst/>
            </a:prstGeom>
          </p:spPr>
        </p:pic>
      </p:grpSp>
    </p:spTree>
    <p:extLst>
      <p:ext uri="{BB962C8B-B14F-4D97-AF65-F5344CB8AC3E}">
        <p14:creationId xmlns:p14="http://schemas.microsoft.com/office/powerpoint/2010/main" val="1720670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animEffect transition="in" filter="fade">
                                      <p:cBhvr>
                                        <p:cTn id="27" dur="500"/>
                                        <p:tgtEl>
                                          <p:spTgt spid="2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7" end="7"/>
                                            </p:txEl>
                                          </p:spTgt>
                                        </p:tgtEl>
                                        <p:attrNameLst>
                                          <p:attrName>style.visibility</p:attrName>
                                        </p:attrNameLst>
                                      </p:cBhvr>
                                      <p:to>
                                        <p:strVal val="visible"/>
                                      </p:to>
                                    </p:set>
                                    <p:animEffect transition="in" filter="fade">
                                      <p:cBhvr>
                                        <p:cTn id="30" dur="500"/>
                                        <p:tgtEl>
                                          <p:spTgt spid="23">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910FE4D4-1FF6-6F4A-9366-55BC404167EA}" type="slidenum">
              <a:rPr lang="en-US" b="1" smtClean="0">
                <a:latin typeface="Helvetica"/>
                <a:cs typeface="Helvetica"/>
              </a:rPr>
              <a:pPr/>
              <a:t>6</a:t>
            </a:fld>
            <a:r>
              <a:rPr lang="en-US" b="1" dirty="0">
                <a:latin typeface="Helvetica"/>
                <a:cs typeface="Helvetica"/>
              </a:rPr>
              <a:t> </a:t>
            </a:r>
          </a:p>
        </p:txBody>
      </p:sp>
      <p:sp>
        <p:nvSpPr>
          <p:cNvPr id="3" name="AutoShape 2" descr="Related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Related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Related im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Related imag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2" descr="Image result for icon paperwork"/>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6" descr="Related imag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8" descr="Related image"/>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20" descr="Related image"/>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16" name="Diagram 15">
            <a:extLst>
              <a:ext uri="{FF2B5EF4-FFF2-40B4-BE49-F238E27FC236}">
                <a16:creationId xmlns="" xmlns:a16="http://schemas.microsoft.com/office/drawing/2014/main" id="{9524C3FD-BC73-784E-80AE-4534DC1BA151}"/>
              </a:ext>
            </a:extLst>
          </p:cNvPr>
          <p:cNvGraphicFramePr/>
          <p:nvPr>
            <p:extLst>
              <p:ext uri="{D42A27DB-BD31-4B8C-83A1-F6EECF244321}">
                <p14:modId xmlns:p14="http://schemas.microsoft.com/office/powerpoint/2010/main" val="2834928278"/>
              </p:ext>
            </p:extLst>
          </p:nvPr>
        </p:nvGraphicFramePr>
        <p:xfrm>
          <a:off x="612774" y="1235074"/>
          <a:ext cx="8614353" cy="45604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itle 1">
            <a:extLst>
              <a:ext uri="{FF2B5EF4-FFF2-40B4-BE49-F238E27FC236}">
                <a16:creationId xmlns="" xmlns:a16="http://schemas.microsoft.com/office/drawing/2014/main" id="{682266F1-6D34-384A-BCD5-DDCA9DE7377A}"/>
              </a:ext>
            </a:extLst>
          </p:cNvPr>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What Is Good Writing? </a:t>
            </a:r>
          </a:p>
        </p:txBody>
      </p:sp>
    </p:spTree>
    <p:extLst>
      <p:ext uri="{BB962C8B-B14F-4D97-AF65-F5344CB8AC3E}">
        <p14:creationId xmlns:p14="http://schemas.microsoft.com/office/powerpoint/2010/main" val="1553934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43454" y="1481498"/>
            <a:ext cx="8603086" cy="769441"/>
          </a:xfrm>
          <a:prstGeom prst="rect">
            <a:avLst/>
          </a:prstGeom>
          <a:noFill/>
        </p:spPr>
        <p:txBody>
          <a:bodyPr wrap="square" lIns="0" tIns="0" rIns="0" bIns="0" rtlCol="0">
            <a:spAutoFit/>
          </a:bodyPr>
          <a:lstStyle/>
          <a:p>
            <a:r>
              <a:rPr lang="en-US" sz="5000" b="1" dirty="0">
                <a:solidFill>
                  <a:schemeClr val="bg1"/>
                </a:solidFill>
                <a:latin typeface="Helvetica"/>
                <a:cs typeface="Helvetica"/>
              </a:rPr>
              <a:t>Structuring Your Draft</a:t>
            </a:r>
          </a:p>
        </p:txBody>
      </p:sp>
      <p:cxnSp>
        <p:nvCxnSpPr>
          <p:cNvPr id="5" name="Straight Connector 4"/>
          <p:cNvCxnSpPr/>
          <p:nvPr/>
        </p:nvCxnSpPr>
        <p:spPr>
          <a:xfrm flipH="1">
            <a:off x="543454" y="2261968"/>
            <a:ext cx="5235046"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p:cNvSpPr>
            <a:spLocks noGrp="1"/>
          </p:cNvSpPr>
          <p:nvPr>
            <p:ph type="sldNum" sz="quarter" idx="4"/>
          </p:nvPr>
        </p:nvSpPr>
        <p:spPr/>
        <p:txBody>
          <a:bodyPr/>
          <a:lstStyle/>
          <a:p>
            <a:fld id="{910FE4D4-1FF6-6F4A-9366-55BC404167EA}" type="slidenum">
              <a:rPr lang="en-US" b="1" smtClean="0">
                <a:latin typeface="Helvetica"/>
                <a:cs typeface="Helvetica"/>
              </a:rPr>
              <a:pPr/>
              <a:t>7</a:t>
            </a:fld>
            <a:r>
              <a:rPr lang="en-US" b="1" dirty="0">
                <a:latin typeface="Helvetica"/>
                <a:cs typeface="Helvetica"/>
              </a:rPr>
              <a:t> </a:t>
            </a:r>
          </a:p>
        </p:txBody>
      </p:sp>
    </p:spTree>
    <p:extLst>
      <p:ext uri="{BB962C8B-B14F-4D97-AF65-F5344CB8AC3E}">
        <p14:creationId xmlns:p14="http://schemas.microsoft.com/office/powerpoint/2010/main" val="1901105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0352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88938" fontAlgn="base">
              <a:spcBef>
                <a:spcPct val="10000"/>
              </a:spcBef>
              <a:spcAft>
                <a:spcPts val="628"/>
              </a:spcAft>
              <a:buNone/>
            </a:pPr>
            <a:r>
              <a:rPr lang="en-GB" sz="1600" b="1" kern="0" dirty="0">
                <a:solidFill>
                  <a:srgbClr val="00634F"/>
                </a:solidFill>
                <a:latin typeface="Arial"/>
              </a:rPr>
              <a:t>ASK: WHAT IS THE POINT? </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Your draft should answer a question in a direct and persuasive way </a:t>
            </a:r>
          </a:p>
          <a:p>
            <a:pPr marL="400050" lvl="1" indent="-388938" fontAlgn="base">
              <a:spcBef>
                <a:spcPct val="10000"/>
              </a:spcBef>
              <a:spcAft>
                <a:spcPts val="628"/>
              </a:spcAft>
              <a:buNone/>
            </a:pPr>
            <a:endParaRPr lang="en-GB" sz="1600" b="1" kern="0" dirty="0">
              <a:solidFill>
                <a:srgbClr val="00634F"/>
              </a:solidFill>
              <a:latin typeface="Arial"/>
            </a:endParaRPr>
          </a:p>
          <a:p>
            <a:pPr marL="400050" lvl="1" indent="-388938" fontAlgn="base">
              <a:spcBef>
                <a:spcPct val="10000"/>
              </a:spcBef>
              <a:spcAft>
                <a:spcPts val="628"/>
              </a:spcAft>
              <a:buNone/>
            </a:pPr>
            <a:r>
              <a:rPr lang="en-GB" sz="1600" b="1" kern="0" dirty="0">
                <a:solidFill>
                  <a:srgbClr val="00634F"/>
                </a:solidFill>
                <a:latin typeface="Arial"/>
              </a:rPr>
              <a:t>MAKE SURE YOUR READER KNOWS WHAT THE POINT IS</a:t>
            </a:r>
            <a:endParaRPr lang="en-GB" sz="1600" kern="0" dirty="0">
              <a:solidFill>
                <a:srgbClr val="00634F"/>
              </a:solidFill>
              <a:latin typeface="Arial"/>
            </a:endParaRPr>
          </a:p>
          <a:p>
            <a:pPr marL="873577" lvl="1" indent="-473527" fontAlgn="base">
              <a:spcBef>
                <a:spcPct val="10000"/>
              </a:spcBef>
              <a:spcAft>
                <a:spcPts val="628"/>
              </a:spcAft>
              <a:buClr>
                <a:srgbClr val="00634F"/>
              </a:buClr>
              <a:buFont typeface="Wingdings" pitchFamily="2" charset="2"/>
              <a:buChar char="n"/>
            </a:pPr>
            <a:r>
              <a:rPr lang="en-GB" sz="1600" b="1" kern="0" dirty="0">
                <a:solidFill>
                  <a:srgbClr val="007AD6"/>
                </a:solidFill>
                <a:latin typeface="Arial"/>
              </a:rPr>
              <a:t>Front-load your document</a:t>
            </a:r>
            <a:r>
              <a:rPr lang="en-GB" sz="1600" kern="0" dirty="0">
                <a:solidFill>
                  <a:srgbClr val="00634F"/>
                </a:solidFill>
                <a:latin typeface="Arial"/>
              </a:rPr>
              <a:t>:  clearly state the question and the answer upfront; reformulate the question if necessary </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Summarize your argument in one paragraph (put this in the introduction)</a:t>
            </a:r>
          </a:p>
          <a:p>
            <a:pPr marL="1273627" lvl="2" indent="-473527" fontAlgn="base">
              <a:spcBef>
                <a:spcPct val="10000"/>
              </a:spcBef>
              <a:spcAft>
                <a:spcPts val="1828"/>
              </a:spcAft>
              <a:buFont typeface="Wingdings" pitchFamily="2" charset="2"/>
              <a:buChar char="n"/>
            </a:pPr>
            <a:r>
              <a:rPr lang="en-GB" sz="1600" kern="0" dirty="0">
                <a:solidFill>
                  <a:srgbClr val="00634F"/>
                </a:solidFill>
                <a:latin typeface="Arial"/>
              </a:rPr>
              <a:t>For a longer document, summarize the key points of your argument in 1-2 pages (this is your executive summary)</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If you cannot summarize it succinctly, maybe you don’t understand it well</a:t>
            </a:r>
          </a:p>
          <a:p>
            <a:pPr marL="1273627" lvl="2" indent="-473527" fontAlgn="base">
              <a:spcBef>
                <a:spcPct val="10000"/>
              </a:spcBef>
              <a:spcAft>
                <a:spcPts val="1828"/>
              </a:spcAft>
              <a:buFont typeface="Wingdings" pitchFamily="2" charset="2"/>
              <a:buChar char="n"/>
            </a:pPr>
            <a:r>
              <a:rPr lang="en-GB" sz="1600" kern="0" dirty="0">
                <a:solidFill>
                  <a:srgbClr val="00634F"/>
                </a:solidFill>
                <a:latin typeface="Arial"/>
              </a:rPr>
              <a:t>Neither will your reader! </a:t>
            </a:r>
          </a:p>
          <a:p>
            <a:pPr marL="873577" lvl="1" indent="-473527" fontAlgn="base">
              <a:spcBef>
                <a:spcPct val="10000"/>
              </a:spcBef>
              <a:spcAft>
                <a:spcPts val="628"/>
              </a:spcAft>
              <a:buFont typeface="Wingdings" pitchFamily="2" charset="2"/>
              <a:buChar char="n"/>
            </a:pPr>
            <a:r>
              <a:rPr lang="en-GB" sz="1600" b="1" kern="0" dirty="0">
                <a:solidFill>
                  <a:srgbClr val="00634F"/>
                </a:solidFill>
                <a:latin typeface="Arial"/>
              </a:rPr>
              <a:t>TIP: </a:t>
            </a:r>
            <a:r>
              <a:rPr lang="en-GB" sz="1600" kern="0" dirty="0">
                <a:solidFill>
                  <a:srgbClr val="00634F"/>
                </a:solidFill>
                <a:latin typeface="Arial"/>
              </a:rPr>
              <a:t>Ask yourself whether a non-lawyer or a lawyer unfamiliar with the matter would understand the problem and your basic arguments after reading your summary</a:t>
            </a: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Developing Good Structure</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8</a:t>
            </a:fld>
            <a:r>
              <a:rPr lang="en-US" b="1" dirty="0">
                <a:latin typeface="Helvetica"/>
                <a:cs typeface="Helvetica"/>
              </a:rPr>
              <a:t> </a:t>
            </a:r>
          </a:p>
        </p:txBody>
      </p:sp>
    </p:spTree>
    <p:extLst>
      <p:ext uri="{BB962C8B-B14F-4D97-AF65-F5344CB8AC3E}">
        <p14:creationId xmlns:p14="http://schemas.microsoft.com/office/powerpoint/2010/main" val="53161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xEl>
                                              <p:pRg st="3" end="3"/>
                                            </p:txEl>
                                          </p:spTgt>
                                        </p:tgtEl>
                                        <p:attrNameLst>
                                          <p:attrName>style.visibility</p:attrName>
                                        </p:attrNameLst>
                                      </p:cBhvr>
                                      <p:to>
                                        <p:strVal val="visible"/>
                                      </p:to>
                                    </p:set>
                                    <p:animEffect transition="in" filter="fade">
                                      <p:cBhvr>
                                        <p:cTn id="15" dur="500"/>
                                        <p:tgtEl>
                                          <p:spTgt spid="2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xEl>
                                              <p:pRg st="4" end="4"/>
                                            </p:txEl>
                                          </p:spTgt>
                                        </p:tgtEl>
                                        <p:attrNameLst>
                                          <p:attrName>style.visibility</p:attrName>
                                        </p:attrNameLst>
                                      </p:cBhvr>
                                      <p:to>
                                        <p:strVal val="visible"/>
                                      </p:to>
                                    </p:set>
                                    <p:animEffect transition="in" filter="fade">
                                      <p:cBhvr>
                                        <p:cTn id="18" dur="500"/>
                                        <p:tgtEl>
                                          <p:spTgt spid="2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xEl>
                                              <p:pRg st="5" end="5"/>
                                            </p:txEl>
                                          </p:spTgt>
                                        </p:tgtEl>
                                        <p:attrNameLst>
                                          <p:attrName>style.visibility</p:attrName>
                                        </p:attrNameLst>
                                      </p:cBhvr>
                                      <p:to>
                                        <p:strVal val="visible"/>
                                      </p:to>
                                    </p:set>
                                    <p:animEffect transition="in" filter="fade">
                                      <p:cBhvr>
                                        <p:cTn id="21" dur="500"/>
                                        <p:tgtEl>
                                          <p:spTgt spid="2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6" end="6"/>
                                            </p:txEl>
                                          </p:spTgt>
                                        </p:tgtEl>
                                        <p:attrNameLst>
                                          <p:attrName>style.visibility</p:attrName>
                                        </p:attrNameLst>
                                      </p:cBhvr>
                                      <p:to>
                                        <p:strVal val="visible"/>
                                      </p:to>
                                    </p:set>
                                    <p:animEffect transition="in" filter="fade">
                                      <p:cBhvr>
                                        <p:cTn id="24" dur="500"/>
                                        <p:tgtEl>
                                          <p:spTgt spid="2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7" end="7"/>
                                            </p:txEl>
                                          </p:spTgt>
                                        </p:tgtEl>
                                        <p:attrNameLst>
                                          <p:attrName>style.visibility</p:attrName>
                                        </p:attrNameLst>
                                      </p:cBhvr>
                                      <p:to>
                                        <p:strVal val="visible"/>
                                      </p:to>
                                    </p:set>
                                    <p:animEffect transition="in" filter="fade">
                                      <p:cBhvr>
                                        <p:cTn id="27" dur="500"/>
                                        <p:tgtEl>
                                          <p:spTgt spid="2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8" end="8"/>
                                            </p:txEl>
                                          </p:spTgt>
                                        </p:tgtEl>
                                        <p:attrNameLst>
                                          <p:attrName>style.visibility</p:attrName>
                                        </p:attrNameLst>
                                      </p:cBhvr>
                                      <p:to>
                                        <p:strVal val="visible"/>
                                      </p:to>
                                    </p:set>
                                    <p:animEffect transition="in" filter="fade">
                                      <p:cBhvr>
                                        <p:cTn id="30" dur="500"/>
                                        <p:tgtEl>
                                          <p:spTgt spid="23">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9" end="9"/>
                                            </p:txEl>
                                          </p:spTgt>
                                        </p:tgtEl>
                                        <p:attrNameLst>
                                          <p:attrName>style.visibility</p:attrName>
                                        </p:attrNameLst>
                                      </p:cBhvr>
                                      <p:to>
                                        <p:strVal val="visible"/>
                                      </p:to>
                                    </p:set>
                                    <p:animEffect transition="in" filter="fade">
                                      <p:cBhvr>
                                        <p:cTn id="33" dur="500"/>
                                        <p:tgtEl>
                                          <p:spTgt spid="2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ontent Placeholder 2"/>
          <p:cNvSpPr txBox="1">
            <a:spLocks/>
          </p:cNvSpPr>
          <p:nvPr/>
        </p:nvSpPr>
        <p:spPr>
          <a:xfrm>
            <a:off x="733246" y="1143000"/>
            <a:ext cx="8599940" cy="524669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1pPr>
            <a:lvl2pPr marL="742950" indent="-285750" algn="l" defTabSz="914400" rtl="0" eaLnBrk="1" latinLnBrk="0" hangingPunct="1">
              <a:spcBef>
                <a:spcPct val="20000"/>
              </a:spcBef>
              <a:buSzPct val="120000"/>
              <a:buFont typeface="Wingdings" panose="05000000000000000000" pitchFamily="2" charset="2"/>
              <a:buChar char="§"/>
              <a:defRPr sz="1400" kern="1200">
                <a:solidFill>
                  <a:srgbClr val="01685A"/>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Century Gothic" panose="020B0502020202020204" pitchFamily="34" charset="0"/>
              <a:buChar char="→"/>
              <a:defRPr sz="1400" kern="1200">
                <a:solidFill>
                  <a:srgbClr val="01685A"/>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anose="05000000000000000000" pitchFamily="2" charset="2"/>
              <a:buChar char="Ø"/>
              <a:defRPr sz="1400" kern="1200">
                <a:solidFill>
                  <a:srgbClr val="01685A"/>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01685A"/>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341313" fontAlgn="base">
              <a:spcBef>
                <a:spcPct val="10000"/>
              </a:spcBef>
              <a:spcAft>
                <a:spcPts val="1228"/>
              </a:spcAft>
              <a:buNone/>
            </a:pPr>
            <a:r>
              <a:rPr lang="en-GB" sz="1600" b="1" kern="0" dirty="0">
                <a:solidFill>
                  <a:srgbClr val="00634F"/>
                </a:solidFill>
                <a:latin typeface="Arial"/>
              </a:rPr>
              <a:t>NAVIGATING THROUGH THE TEXT</a:t>
            </a:r>
          </a:p>
          <a:p>
            <a:pPr marL="873577" lvl="1" indent="-473527" fontAlgn="base">
              <a:spcBef>
                <a:spcPct val="10000"/>
              </a:spcBef>
              <a:spcAft>
                <a:spcPts val="1228"/>
              </a:spcAft>
              <a:buFont typeface="Wingdings" pitchFamily="2" charset="2"/>
              <a:buChar char="n"/>
            </a:pPr>
            <a:r>
              <a:rPr lang="en-GB" sz="1600" kern="0" dirty="0">
                <a:solidFill>
                  <a:srgbClr val="00634F"/>
                </a:solidFill>
                <a:latin typeface="Arial"/>
              </a:rPr>
              <a:t>Each element of your draft should help lead the reader to your conclusion</a:t>
            </a:r>
          </a:p>
          <a:p>
            <a:pPr marL="873577" lvl="1" indent="-473527" fontAlgn="base">
              <a:spcBef>
                <a:spcPct val="10000"/>
              </a:spcBef>
              <a:spcAft>
                <a:spcPts val="628"/>
              </a:spcAft>
              <a:buClr>
                <a:srgbClr val="00634F"/>
              </a:buClr>
              <a:buFont typeface="Wingdings" pitchFamily="2" charset="2"/>
              <a:buChar char="n"/>
            </a:pPr>
            <a:r>
              <a:rPr lang="en-GB" sz="1600" kern="0" dirty="0">
                <a:solidFill>
                  <a:srgbClr val="00634F"/>
                </a:solidFill>
                <a:latin typeface="Arial"/>
              </a:rPr>
              <a:t>Each </a:t>
            </a:r>
            <a:r>
              <a:rPr lang="en-GB" sz="1600" b="1" kern="0" dirty="0">
                <a:solidFill>
                  <a:srgbClr val="007AD6"/>
                </a:solidFill>
                <a:latin typeface="Arial"/>
              </a:rPr>
              <a:t>section </a:t>
            </a:r>
            <a:r>
              <a:rPr lang="en-GB" sz="1600" kern="0" dirty="0">
                <a:solidFill>
                  <a:srgbClr val="00634F"/>
                </a:solidFill>
                <a:latin typeface="Arial"/>
              </a:rPr>
              <a:t>of your paper should be clearly marked (introduction, sections, conclusion)</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The sections should follow the summary of the argument </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Add </a:t>
            </a:r>
            <a:r>
              <a:rPr lang="en-GB" sz="1600" b="1" kern="0" dirty="0">
                <a:solidFill>
                  <a:srgbClr val="00634F"/>
                </a:solidFill>
                <a:latin typeface="Arial"/>
              </a:rPr>
              <a:t>roadmaps </a:t>
            </a:r>
            <a:r>
              <a:rPr lang="en-GB" sz="1600" kern="0" dirty="0">
                <a:solidFill>
                  <a:srgbClr val="00634F"/>
                </a:solidFill>
                <a:latin typeface="Arial"/>
              </a:rPr>
              <a:t>at the start of sections to tell the reader where you’re going</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Use an </a:t>
            </a:r>
            <a:r>
              <a:rPr lang="en-GB" sz="1600" b="1" kern="0" dirty="0">
                <a:solidFill>
                  <a:srgbClr val="00634F"/>
                </a:solidFill>
                <a:latin typeface="Arial"/>
              </a:rPr>
              <a:t>executive summary</a:t>
            </a:r>
            <a:r>
              <a:rPr lang="en-GB" sz="1600" kern="0" dirty="0">
                <a:solidFill>
                  <a:srgbClr val="00634F"/>
                </a:solidFill>
                <a:latin typeface="Arial"/>
              </a:rPr>
              <a:t> at the start of longer documents</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Each </a:t>
            </a:r>
            <a:r>
              <a:rPr lang="en-GB" sz="1600" b="1" kern="0" dirty="0">
                <a:solidFill>
                  <a:srgbClr val="007AD6"/>
                </a:solidFill>
                <a:latin typeface="Arial"/>
              </a:rPr>
              <a:t>paragraph</a:t>
            </a:r>
            <a:r>
              <a:rPr lang="en-GB" sz="1600" kern="0" dirty="0">
                <a:solidFill>
                  <a:srgbClr val="00634F"/>
                </a:solidFill>
                <a:latin typeface="Arial"/>
              </a:rPr>
              <a:t> should flow logically one to the next</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Use </a:t>
            </a:r>
            <a:r>
              <a:rPr lang="en-GB" sz="1600" b="1" kern="0" dirty="0">
                <a:solidFill>
                  <a:srgbClr val="00634F"/>
                </a:solidFill>
                <a:latin typeface="Arial"/>
              </a:rPr>
              <a:t>topic sentences </a:t>
            </a:r>
            <a:r>
              <a:rPr lang="en-GB" sz="1600" kern="0" dirty="0">
                <a:solidFill>
                  <a:srgbClr val="00634F"/>
                </a:solidFill>
                <a:latin typeface="Arial"/>
              </a:rPr>
              <a:t>to summarize what is said in each paragraph</a:t>
            </a:r>
          </a:p>
          <a:p>
            <a:pPr marL="1273627" lvl="2" indent="-473527" fontAlgn="base">
              <a:spcBef>
                <a:spcPct val="10000"/>
              </a:spcBef>
              <a:spcAft>
                <a:spcPts val="1228"/>
              </a:spcAft>
              <a:buFont typeface="Wingdings" pitchFamily="2" charset="2"/>
              <a:buChar char="n"/>
            </a:pPr>
            <a:r>
              <a:rPr lang="en-GB" sz="1600" kern="0" dirty="0">
                <a:solidFill>
                  <a:srgbClr val="00634F"/>
                </a:solidFill>
                <a:latin typeface="Arial"/>
              </a:rPr>
              <a:t>Use meaningful </a:t>
            </a:r>
            <a:r>
              <a:rPr lang="en-GB" sz="1600" b="1" kern="0" dirty="0">
                <a:solidFill>
                  <a:srgbClr val="00634F"/>
                </a:solidFill>
                <a:latin typeface="Arial"/>
              </a:rPr>
              <a:t>transition words </a:t>
            </a:r>
            <a:r>
              <a:rPr lang="en-GB" sz="1600" kern="0" dirty="0">
                <a:solidFill>
                  <a:srgbClr val="00634F"/>
                </a:solidFill>
                <a:latin typeface="Arial"/>
              </a:rPr>
              <a:t>(“as a result,” ”therefore,” “furthermore”) to ensure the reader understands how each paragraph relates to the next </a:t>
            </a:r>
          </a:p>
          <a:p>
            <a:pPr marL="873577" lvl="1" indent="-473527" fontAlgn="base">
              <a:spcBef>
                <a:spcPct val="10000"/>
              </a:spcBef>
              <a:spcAft>
                <a:spcPts val="628"/>
              </a:spcAft>
              <a:buFont typeface="Wingdings" pitchFamily="2" charset="2"/>
              <a:buChar char="n"/>
            </a:pPr>
            <a:r>
              <a:rPr lang="en-GB" sz="1600" kern="0" dirty="0">
                <a:solidFill>
                  <a:srgbClr val="00634F"/>
                </a:solidFill>
                <a:latin typeface="Arial"/>
              </a:rPr>
              <a:t>DON’T lose your reader</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They should not be wondering why they are reading a piece of information or how it connects to the main point(s)</a:t>
            </a:r>
          </a:p>
          <a:p>
            <a:pPr marL="1273627" lvl="2" indent="-473527" fontAlgn="base">
              <a:spcBef>
                <a:spcPct val="10000"/>
              </a:spcBef>
              <a:spcAft>
                <a:spcPts val="628"/>
              </a:spcAft>
              <a:buFont typeface="Wingdings" pitchFamily="2" charset="2"/>
              <a:buChar char="n"/>
            </a:pPr>
            <a:r>
              <a:rPr lang="en-GB" sz="1600" kern="0" dirty="0">
                <a:solidFill>
                  <a:srgbClr val="00634F"/>
                </a:solidFill>
                <a:latin typeface="Arial"/>
              </a:rPr>
              <a:t>When referring to an earlier / later part of the draft, identify the section/para clearly </a:t>
            </a:r>
          </a:p>
          <a:p>
            <a:pPr marL="800100" lvl="2" indent="0" fontAlgn="base">
              <a:spcBef>
                <a:spcPct val="10000"/>
              </a:spcBef>
              <a:spcAft>
                <a:spcPts val="628"/>
              </a:spcAft>
              <a:buNone/>
            </a:pPr>
            <a:endParaRPr lang="en-GB" sz="1800" kern="0" dirty="0">
              <a:solidFill>
                <a:srgbClr val="00634F"/>
              </a:solidFill>
              <a:latin typeface="Arial"/>
            </a:endParaRPr>
          </a:p>
          <a:p>
            <a:pPr marL="0" lvl="0" indent="0" fontAlgn="base">
              <a:spcBef>
                <a:spcPct val="10000"/>
              </a:spcBef>
              <a:spcAft>
                <a:spcPts val="628"/>
              </a:spcAft>
              <a:buNone/>
            </a:pPr>
            <a:endParaRPr kumimoji="0" lang="en-GB" sz="1600" b="0" i="0" u="none" strike="noStrike" kern="1200" cap="none" spc="0" normalizeH="0" baseline="0" noProof="0" dirty="0">
              <a:ln>
                <a:noFill/>
              </a:ln>
              <a:solidFill>
                <a:srgbClr val="01685A"/>
              </a:solidFill>
              <a:effectLst/>
              <a:uLnTx/>
              <a:uFillTx/>
            </a:endParaRPr>
          </a:p>
        </p:txBody>
      </p:sp>
      <p:sp>
        <p:nvSpPr>
          <p:cNvPr id="6" name="Title 1"/>
          <p:cNvSpPr txBox="1">
            <a:spLocks/>
          </p:cNvSpPr>
          <p:nvPr/>
        </p:nvSpPr>
        <p:spPr>
          <a:xfrm>
            <a:off x="429000" y="457201"/>
            <a:ext cx="9126000" cy="846601"/>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7AD6"/>
                </a:solidFill>
                <a:latin typeface="Helvetica" pitchFamily="34" charset="0"/>
              </a:rPr>
              <a:t>Developing Good Structure</a:t>
            </a:r>
          </a:p>
        </p:txBody>
      </p:sp>
      <p:sp>
        <p:nvSpPr>
          <p:cNvPr id="2" name="Slide Number Placeholder 1"/>
          <p:cNvSpPr>
            <a:spLocks noGrp="1"/>
          </p:cNvSpPr>
          <p:nvPr>
            <p:ph type="sldNum" sz="quarter" idx="4"/>
          </p:nvPr>
        </p:nvSpPr>
        <p:spPr>
          <a:xfrm>
            <a:off x="8961120" y="6024565"/>
            <a:ext cx="421350" cy="365125"/>
          </a:xfrm>
        </p:spPr>
        <p:txBody>
          <a:bodyPr/>
          <a:lstStyle/>
          <a:p>
            <a:fld id="{910FE4D4-1FF6-6F4A-9366-55BC404167EA}" type="slidenum">
              <a:rPr lang="en-US" b="1" smtClean="0">
                <a:latin typeface="Helvetica"/>
                <a:cs typeface="Helvetica"/>
              </a:rPr>
              <a:pPr/>
              <a:t>9</a:t>
            </a:fld>
            <a:r>
              <a:rPr lang="en-US" b="1" dirty="0">
                <a:latin typeface="Helvetica"/>
                <a:cs typeface="Helvetica"/>
              </a:rPr>
              <a:t> </a:t>
            </a:r>
          </a:p>
        </p:txBody>
      </p:sp>
    </p:spTree>
    <p:extLst>
      <p:ext uri="{BB962C8B-B14F-4D97-AF65-F5344CB8AC3E}">
        <p14:creationId xmlns:p14="http://schemas.microsoft.com/office/powerpoint/2010/main" val="42583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animEffect transition="in" filter="fade">
                                      <p:cBhvr>
                                        <p:cTn id="15" dur="500"/>
                                        <p:tgtEl>
                                          <p:spTgt spid="2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xEl>
                                              <p:pRg st="3" end="3"/>
                                            </p:txEl>
                                          </p:spTgt>
                                        </p:tgtEl>
                                        <p:attrNameLst>
                                          <p:attrName>style.visibility</p:attrName>
                                        </p:attrNameLst>
                                      </p:cBhvr>
                                      <p:to>
                                        <p:strVal val="visible"/>
                                      </p:to>
                                    </p:set>
                                    <p:animEffect transition="in" filter="fade">
                                      <p:cBhvr>
                                        <p:cTn id="18" dur="500"/>
                                        <p:tgtEl>
                                          <p:spTgt spid="2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5" end="5"/>
                                            </p:txEl>
                                          </p:spTgt>
                                        </p:tgtEl>
                                        <p:attrNameLst>
                                          <p:attrName>style.visibility</p:attrName>
                                        </p:attrNameLst>
                                      </p:cBhvr>
                                      <p:to>
                                        <p:strVal val="visible"/>
                                      </p:to>
                                    </p:set>
                                    <p:animEffect transition="in" filter="fade">
                                      <p:cBhvr>
                                        <p:cTn id="24" dur="500"/>
                                        <p:tgtEl>
                                          <p:spTgt spid="2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xEl>
                                              <p:pRg st="6" end="6"/>
                                            </p:txEl>
                                          </p:spTgt>
                                        </p:tgtEl>
                                        <p:attrNameLst>
                                          <p:attrName>style.visibility</p:attrName>
                                        </p:attrNameLst>
                                      </p:cBhvr>
                                      <p:to>
                                        <p:strVal val="visible"/>
                                      </p:to>
                                    </p:set>
                                    <p:animEffect transition="in" filter="fade">
                                      <p:cBhvr>
                                        <p:cTn id="29" dur="500"/>
                                        <p:tgtEl>
                                          <p:spTgt spid="2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3">
                                            <p:txEl>
                                              <p:pRg st="7" end="7"/>
                                            </p:txEl>
                                          </p:spTgt>
                                        </p:tgtEl>
                                        <p:attrNameLst>
                                          <p:attrName>style.visibility</p:attrName>
                                        </p:attrNameLst>
                                      </p:cBhvr>
                                      <p:to>
                                        <p:strVal val="visible"/>
                                      </p:to>
                                    </p:set>
                                    <p:animEffect transition="in" filter="fade">
                                      <p:cBhvr>
                                        <p:cTn id="32" dur="500"/>
                                        <p:tgtEl>
                                          <p:spTgt spid="2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8" end="8"/>
                                            </p:txEl>
                                          </p:spTgt>
                                        </p:tgtEl>
                                        <p:attrNameLst>
                                          <p:attrName>style.visibility</p:attrName>
                                        </p:attrNameLst>
                                      </p:cBhvr>
                                      <p:to>
                                        <p:strVal val="visible"/>
                                      </p:to>
                                    </p:set>
                                    <p:animEffect transition="in" filter="fade">
                                      <p:cBhvr>
                                        <p:cTn id="35" dur="500"/>
                                        <p:tgtEl>
                                          <p:spTgt spid="2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xEl>
                                              <p:pRg st="9" end="9"/>
                                            </p:txEl>
                                          </p:spTgt>
                                        </p:tgtEl>
                                        <p:attrNameLst>
                                          <p:attrName>style.visibility</p:attrName>
                                        </p:attrNameLst>
                                      </p:cBhvr>
                                      <p:to>
                                        <p:strVal val="visible"/>
                                      </p:to>
                                    </p:set>
                                    <p:animEffect transition="in" filter="fade">
                                      <p:cBhvr>
                                        <p:cTn id="40" dur="500"/>
                                        <p:tgtEl>
                                          <p:spTgt spid="23">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3">
                                            <p:txEl>
                                              <p:pRg st="10" end="10"/>
                                            </p:txEl>
                                          </p:spTgt>
                                        </p:tgtEl>
                                        <p:attrNameLst>
                                          <p:attrName>style.visibility</p:attrName>
                                        </p:attrNameLst>
                                      </p:cBhvr>
                                      <p:to>
                                        <p:strVal val="visible"/>
                                      </p:to>
                                    </p:set>
                                    <p:animEffect transition="in" filter="fade">
                                      <p:cBhvr>
                                        <p:cTn id="43" dur="500"/>
                                        <p:tgtEl>
                                          <p:spTgt spid="23">
                                            <p:txEl>
                                              <p:pRg st="10" end="1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xEl>
                                              <p:pRg st="11" end="11"/>
                                            </p:txEl>
                                          </p:spTgt>
                                        </p:tgtEl>
                                        <p:attrNameLst>
                                          <p:attrName>style.visibility</p:attrName>
                                        </p:attrNameLst>
                                      </p:cBhvr>
                                      <p:to>
                                        <p:strVal val="visible"/>
                                      </p:to>
                                    </p:set>
                                    <p:animEffect transition="in" filter="fade">
                                      <p:cBhvr>
                                        <p:cTn id="46" dur="500"/>
                                        <p:tgtEl>
                                          <p:spTgt spid="2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bldLvl="2"/>
    </p:bldLst>
  </p:timing>
</p:sld>
</file>

<file path=ppt/theme/theme1.xml><?xml version="1.0" encoding="utf-8"?>
<a:theme xmlns:a="http://schemas.openxmlformats.org/drawingml/2006/main" name="VBB PPT Template 4">
  <a:themeElements>
    <a:clrScheme name="VBB - New 1">
      <a:dk1>
        <a:srgbClr val="272727"/>
      </a:dk1>
      <a:lt1>
        <a:srgbClr val="FFFFFF"/>
      </a:lt1>
      <a:dk2>
        <a:srgbClr val="777877"/>
      </a:dk2>
      <a:lt2>
        <a:srgbClr val="FFFFFF"/>
      </a:lt2>
      <a:accent1>
        <a:srgbClr val="0A523B"/>
      </a:accent1>
      <a:accent2>
        <a:srgbClr val="7BA019"/>
      </a:accent2>
      <a:accent3>
        <a:srgbClr val="276E7F"/>
      </a:accent3>
      <a:accent4>
        <a:srgbClr val="650F67"/>
      </a:accent4>
      <a:accent5>
        <a:srgbClr val="A82E36"/>
      </a:accent5>
      <a:accent6>
        <a:srgbClr val="272727"/>
      </a:accent6>
      <a:hlink>
        <a:srgbClr val="777877"/>
      </a:hlink>
      <a:folHlink>
        <a:srgbClr val="B2B3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 typeface="Wingdings" pitchFamily="2" charset="2"/>
          <a:buChar char="n"/>
          <a:tabLst/>
          <a:defRPr kumimoji="0" lang="en-US" altLang="en-US" sz="1800" b="1" i="0" u="none" strike="noStrike" cap="none" normalizeH="0" baseline="0" smtClean="0">
            <a:ln>
              <a:noFill/>
            </a:ln>
            <a:solidFill>
              <a:srgbClr val="01685A"/>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 typeface="Wingdings" pitchFamily="2" charset="2"/>
          <a:buChar char="n"/>
          <a:tabLst/>
          <a:defRPr kumimoji="0" lang="en-US" altLang="en-US" sz="1800" b="1" i="0" u="none" strike="noStrike" cap="none" normalizeH="0" baseline="0" smtClean="0">
            <a:ln>
              <a:noFill/>
            </a:ln>
            <a:solidFill>
              <a:srgbClr val="01685A"/>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i="http://www.w3.org/2001/XMLSchema-instance" xmlns:xsd="http://www.w3.org/2001/XMLSchema" xmlns="http://www.boldonjames.com/2008/01/sie/internal/label" sislVersion="0" policy="82ad3a63-90ad-4a46-a3cb-757f4658e205" origin="userSelected">
  <element uid="ba0343df-3220-4244-9388-1298e2abc028" value=""/>
  <element uid="7bb1a8e3-a989-435c-a38d-552e98c69b15" value=""/>
  <element uid="7349a702-6462-4442-88eb-c64cd513835c" value=""/>
</sisl>
</file>

<file path=customXml/itemProps1.xml><?xml version="1.0" encoding="utf-8"?>
<ds:datastoreItem xmlns:ds="http://schemas.openxmlformats.org/officeDocument/2006/customXml" ds:itemID="{488A7132-A9A4-4491-B954-0C348C4F4F95}">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VBB PPT Template 4</Template>
  <TotalTime>0</TotalTime>
  <Words>4362</Words>
  <Application>Microsoft Office PowerPoint</Application>
  <PresentationFormat>A4 Paper (210x297 mm)</PresentationFormat>
  <Paragraphs>527</Paragraphs>
  <Slides>39</Slides>
  <Notes>39</Notes>
  <HiddenSlides>0</HiddenSlides>
  <MMClips>0</MMClip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VBB PPT Template 4</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VBB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VBB</dc:creator>
  <cp:keywords>*$%CON-*$%Legal</cp:keywords>
  <cp:lastModifiedBy>VBB</cp:lastModifiedBy>
  <cp:revision>853</cp:revision>
  <cp:lastPrinted>2020-05-04T21:13:12Z</cp:lastPrinted>
  <dcterms:created xsi:type="dcterms:W3CDTF">2015-03-20T11:24:24Z</dcterms:created>
  <dcterms:modified xsi:type="dcterms:W3CDTF">2022-10-05T09:32:57Z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fd6edff9-8581-4074-ba7a-4fabfeae336b</vt:lpwstr>
  </property>
  <property fmtid="{D5CDD505-2E9C-101B-9397-08002B2CF9AE}" pid="3" name="bjSaver">
    <vt:lpwstr>72mtjY6J43RaUwuky1IfOk2hqZe3wmwx</vt:lpwstr>
  </property>
  <property fmtid="{D5CDD505-2E9C-101B-9397-08002B2CF9AE}" pid="4" name="bjDocumentLabelXML">
    <vt:lpwstr>&lt;?xml version="1.0" encoding="us-ascii"?&gt;&lt;sisl xmlns:xsi="http://www.w3.org/2001/XMLSchema-instance" xmlns:xsd="http://www.w3.org/2001/XMLSchema" sislVersion="0" policy="82ad3a63-90ad-4a46-a3cb-757f4658e205" origin="userSelected" xmlns="http://www.boldonj</vt:lpwstr>
  </property>
  <property fmtid="{D5CDD505-2E9C-101B-9397-08002B2CF9AE}" pid="5" name="bjDocumentLabelXML-0">
    <vt:lpwstr>ames.com/2008/01/sie/internal/label"&gt;&lt;element uid="ba0343df-3220-4244-9388-1298e2abc028" value="" /&gt;&lt;element uid="7bb1a8e3-a989-435c-a38d-552e98c69b15" value="" /&gt;&lt;element uid="7349a702-6462-4442-88eb-c64cd513835c" value="" /&gt;&lt;/sisl&gt;</vt:lpwstr>
  </property>
  <property fmtid="{D5CDD505-2E9C-101B-9397-08002B2CF9AE}" pid="6" name="bjDocumentSecurityLabel">
    <vt:lpwstr>Confidential - Legal</vt:lpwstr>
  </property>
</Properties>
</file>